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130"/>
  </p:notesMasterIdLst>
  <p:sldIdLst>
    <p:sldId id="861" r:id="rId2"/>
    <p:sldId id="862" r:id="rId3"/>
    <p:sldId id="877" r:id="rId4"/>
    <p:sldId id="863" r:id="rId5"/>
    <p:sldId id="899" r:id="rId6"/>
    <p:sldId id="879" r:id="rId7"/>
    <p:sldId id="880" r:id="rId8"/>
    <p:sldId id="878" r:id="rId9"/>
    <p:sldId id="864" r:id="rId10"/>
    <p:sldId id="901" r:id="rId11"/>
    <p:sldId id="866" r:id="rId12"/>
    <p:sldId id="867" r:id="rId13"/>
    <p:sldId id="902" r:id="rId14"/>
    <p:sldId id="903" r:id="rId15"/>
    <p:sldId id="904" r:id="rId16"/>
    <p:sldId id="868" r:id="rId17"/>
    <p:sldId id="881" r:id="rId18"/>
    <p:sldId id="882" r:id="rId19"/>
    <p:sldId id="883" r:id="rId20"/>
    <p:sldId id="986" r:id="rId21"/>
    <p:sldId id="987" r:id="rId22"/>
    <p:sldId id="988" r:id="rId23"/>
    <p:sldId id="989" r:id="rId24"/>
    <p:sldId id="990" r:id="rId25"/>
    <p:sldId id="991" r:id="rId26"/>
    <p:sldId id="992" r:id="rId27"/>
    <p:sldId id="993" r:id="rId28"/>
    <p:sldId id="994" r:id="rId29"/>
    <p:sldId id="995" r:id="rId30"/>
    <p:sldId id="996" r:id="rId31"/>
    <p:sldId id="997" r:id="rId32"/>
    <p:sldId id="998" r:id="rId33"/>
    <p:sldId id="999" r:id="rId34"/>
    <p:sldId id="885" r:id="rId35"/>
    <p:sldId id="869" r:id="rId36"/>
    <p:sldId id="907" r:id="rId37"/>
    <p:sldId id="908" r:id="rId38"/>
    <p:sldId id="909" r:id="rId39"/>
    <p:sldId id="984" r:id="rId40"/>
    <p:sldId id="888" r:id="rId41"/>
    <p:sldId id="969" r:id="rId42"/>
    <p:sldId id="970" r:id="rId43"/>
    <p:sldId id="911" r:id="rId44"/>
    <p:sldId id="972" r:id="rId45"/>
    <p:sldId id="973" r:id="rId46"/>
    <p:sldId id="971" r:id="rId47"/>
    <p:sldId id="884" r:id="rId48"/>
    <p:sldId id="910" r:id="rId49"/>
    <p:sldId id="905" r:id="rId50"/>
    <p:sldId id="906" r:id="rId51"/>
    <p:sldId id="886" r:id="rId52"/>
    <p:sldId id="873" r:id="rId53"/>
    <p:sldId id="889" r:id="rId54"/>
    <p:sldId id="875" r:id="rId55"/>
    <p:sldId id="890" r:id="rId56"/>
    <p:sldId id="876" r:id="rId57"/>
    <p:sldId id="892" r:id="rId58"/>
    <p:sldId id="893" r:id="rId59"/>
    <p:sldId id="894" r:id="rId60"/>
    <p:sldId id="895" r:id="rId61"/>
    <p:sldId id="896" r:id="rId62"/>
    <p:sldId id="897" r:id="rId63"/>
    <p:sldId id="898" r:id="rId64"/>
    <p:sldId id="963" r:id="rId65"/>
    <p:sldId id="964" r:id="rId66"/>
    <p:sldId id="913" r:id="rId67"/>
    <p:sldId id="965" r:id="rId68"/>
    <p:sldId id="966" r:id="rId69"/>
    <p:sldId id="967" r:id="rId70"/>
    <p:sldId id="914" r:id="rId71"/>
    <p:sldId id="915" r:id="rId72"/>
    <p:sldId id="916" r:id="rId73"/>
    <p:sldId id="974" r:id="rId74"/>
    <p:sldId id="917" r:id="rId75"/>
    <p:sldId id="918" r:id="rId76"/>
    <p:sldId id="919" r:id="rId77"/>
    <p:sldId id="920" r:id="rId78"/>
    <p:sldId id="921" r:id="rId79"/>
    <p:sldId id="922" r:id="rId80"/>
    <p:sldId id="923" r:id="rId81"/>
    <p:sldId id="924" r:id="rId82"/>
    <p:sldId id="925" r:id="rId83"/>
    <p:sldId id="926" r:id="rId84"/>
    <p:sldId id="927" r:id="rId85"/>
    <p:sldId id="928" r:id="rId86"/>
    <p:sldId id="929" r:id="rId87"/>
    <p:sldId id="930" r:id="rId88"/>
    <p:sldId id="975" r:id="rId89"/>
    <p:sldId id="976" r:id="rId90"/>
    <p:sldId id="977" r:id="rId91"/>
    <p:sldId id="931" r:id="rId92"/>
    <p:sldId id="962" r:id="rId93"/>
    <p:sldId id="932" r:id="rId94"/>
    <p:sldId id="933" r:id="rId95"/>
    <p:sldId id="934" r:id="rId96"/>
    <p:sldId id="979" r:id="rId97"/>
    <p:sldId id="935" r:id="rId98"/>
    <p:sldId id="936" r:id="rId99"/>
    <p:sldId id="937" r:id="rId100"/>
    <p:sldId id="938" r:id="rId101"/>
    <p:sldId id="939" r:id="rId102"/>
    <p:sldId id="980" r:id="rId103"/>
    <p:sldId id="940" r:id="rId104"/>
    <p:sldId id="941" r:id="rId105"/>
    <p:sldId id="942" r:id="rId106"/>
    <p:sldId id="943" r:id="rId107"/>
    <p:sldId id="944" r:id="rId108"/>
    <p:sldId id="945" r:id="rId109"/>
    <p:sldId id="946" r:id="rId110"/>
    <p:sldId id="947" r:id="rId111"/>
    <p:sldId id="948" r:id="rId112"/>
    <p:sldId id="968" r:id="rId113"/>
    <p:sldId id="961" r:id="rId114"/>
    <p:sldId id="981" r:id="rId115"/>
    <p:sldId id="950" r:id="rId116"/>
    <p:sldId id="983" r:id="rId117"/>
    <p:sldId id="951" r:id="rId118"/>
    <p:sldId id="952" r:id="rId119"/>
    <p:sldId id="953" r:id="rId120"/>
    <p:sldId id="954" r:id="rId121"/>
    <p:sldId id="955" r:id="rId122"/>
    <p:sldId id="956" r:id="rId123"/>
    <p:sldId id="957" r:id="rId124"/>
    <p:sldId id="958" r:id="rId125"/>
    <p:sldId id="959" r:id="rId126"/>
    <p:sldId id="985" r:id="rId127"/>
    <p:sldId id="960" r:id="rId128"/>
    <p:sldId id="982" r:id="rId129"/>
  </p:sldIdLst>
  <p:sldSz cx="9144000" cy="6858000" type="screen4x3"/>
  <p:notesSz cx="6858000" cy="9144000"/>
  <p:defaultTextStyle>
    <a:defPPr>
      <a:defRPr lang="en-GB"/>
    </a:defPPr>
    <a:lvl1pPr algn="l" defTabSz="449263" rtl="0" fontAlgn="base">
      <a:spcBef>
        <a:spcPct val="0"/>
      </a:spcBef>
      <a:spcAft>
        <a:spcPct val="0"/>
      </a:spcAft>
      <a:buSzPct val="100000"/>
      <a:buFont typeface="Times New Roman" pitchFamily="18" charset="0"/>
      <a:defRPr b="1" kern="1200">
        <a:solidFill>
          <a:schemeClr val="bg1"/>
        </a:solidFill>
        <a:latin typeface="黑体" pitchFamily="49" charset="-122"/>
        <a:ea typeface="宋体" pitchFamily="2" charset="-122"/>
        <a:cs typeface="+mn-cs"/>
      </a:defRPr>
    </a:lvl1pPr>
    <a:lvl2pPr marL="742950" indent="-285750" algn="l" defTabSz="449263" rtl="0" fontAlgn="base">
      <a:spcBef>
        <a:spcPct val="0"/>
      </a:spcBef>
      <a:spcAft>
        <a:spcPct val="0"/>
      </a:spcAft>
      <a:buSzPct val="100000"/>
      <a:buFont typeface="Times New Roman" pitchFamily="18" charset="0"/>
      <a:defRPr b="1" kern="1200">
        <a:solidFill>
          <a:schemeClr val="bg1"/>
        </a:solidFill>
        <a:latin typeface="黑体" pitchFamily="49" charset="-122"/>
        <a:ea typeface="宋体" pitchFamily="2" charset="-122"/>
        <a:cs typeface="+mn-cs"/>
      </a:defRPr>
    </a:lvl2pPr>
    <a:lvl3pPr marL="1143000" indent="-228600" algn="l" defTabSz="449263" rtl="0" fontAlgn="base">
      <a:spcBef>
        <a:spcPct val="0"/>
      </a:spcBef>
      <a:spcAft>
        <a:spcPct val="0"/>
      </a:spcAft>
      <a:buSzPct val="100000"/>
      <a:buFont typeface="Times New Roman" pitchFamily="18" charset="0"/>
      <a:defRPr b="1" kern="1200">
        <a:solidFill>
          <a:schemeClr val="bg1"/>
        </a:solidFill>
        <a:latin typeface="黑体" pitchFamily="49" charset="-122"/>
        <a:ea typeface="宋体" pitchFamily="2" charset="-122"/>
        <a:cs typeface="+mn-cs"/>
      </a:defRPr>
    </a:lvl3pPr>
    <a:lvl4pPr marL="1600200" indent="-228600" algn="l" defTabSz="449263" rtl="0" fontAlgn="base">
      <a:spcBef>
        <a:spcPct val="0"/>
      </a:spcBef>
      <a:spcAft>
        <a:spcPct val="0"/>
      </a:spcAft>
      <a:buSzPct val="100000"/>
      <a:buFont typeface="Times New Roman" pitchFamily="18" charset="0"/>
      <a:defRPr b="1" kern="1200">
        <a:solidFill>
          <a:schemeClr val="bg1"/>
        </a:solidFill>
        <a:latin typeface="黑体" pitchFamily="49" charset="-122"/>
        <a:ea typeface="宋体" pitchFamily="2" charset="-122"/>
        <a:cs typeface="+mn-cs"/>
      </a:defRPr>
    </a:lvl4pPr>
    <a:lvl5pPr marL="2057400" indent="-228600" algn="l" defTabSz="449263" rtl="0" fontAlgn="base">
      <a:spcBef>
        <a:spcPct val="0"/>
      </a:spcBef>
      <a:spcAft>
        <a:spcPct val="0"/>
      </a:spcAft>
      <a:buSzPct val="100000"/>
      <a:buFont typeface="Times New Roman" pitchFamily="18" charset="0"/>
      <a:defRPr b="1" kern="1200">
        <a:solidFill>
          <a:schemeClr val="bg1"/>
        </a:solidFill>
        <a:latin typeface="黑体" pitchFamily="49" charset="-122"/>
        <a:ea typeface="宋体" pitchFamily="2" charset="-122"/>
        <a:cs typeface="+mn-cs"/>
      </a:defRPr>
    </a:lvl5pPr>
    <a:lvl6pPr marL="2286000" algn="l" defTabSz="914400" rtl="0" eaLnBrk="1" latinLnBrk="0" hangingPunct="1">
      <a:defRPr b="1" kern="1200">
        <a:solidFill>
          <a:schemeClr val="bg1"/>
        </a:solidFill>
        <a:latin typeface="黑体" pitchFamily="49" charset="-122"/>
        <a:ea typeface="宋体" pitchFamily="2" charset="-122"/>
        <a:cs typeface="+mn-cs"/>
      </a:defRPr>
    </a:lvl6pPr>
    <a:lvl7pPr marL="2743200" algn="l" defTabSz="914400" rtl="0" eaLnBrk="1" latinLnBrk="0" hangingPunct="1">
      <a:defRPr b="1" kern="1200">
        <a:solidFill>
          <a:schemeClr val="bg1"/>
        </a:solidFill>
        <a:latin typeface="黑体" pitchFamily="49" charset="-122"/>
        <a:ea typeface="宋体" pitchFamily="2" charset="-122"/>
        <a:cs typeface="+mn-cs"/>
      </a:defRPr>
    </a:lvl7pPr>
    <a:lvl8pPr marL="3200400" algn="l" defTabSz="914400" rtl="0" eaLnBrk="1" latinLnBrk="0" hangingPunct="1">
      <a:defRPr b="1" kern="1200">
        <a:solidFill>
          <a:schemeClr val="bg1"/>
        </a:solidFill>
        <a:latin typeface="黑体" pitchFamily="49" charset="-122"/>
        <a:ea typeface="宋体" pitchFamily="2" charset="-122"/>
        <a:cs typeface="+mn-cs"/>
      </a:defRPr>
    </a:lvl8pPr>
    <a:lvl9pPr marL="3657600" algn="l" defTabSz="914400" rtl="0" eaLnBrk="1" latinLnBrk="0" hangingPunct="1">
      <a:defRPr b="1" kern="1200">
        <a:solidFill>
          <a:schemeClr val="bg1"/>
        </a:solidFill>
        <a:latin typeface="黑体" pitchFamily="49" charset="-122"/>
        <a:ea typeface="宋体" pitchFamily="2" charset="-122"/>
        <a:cs typeface="+mn-cs"/>
      </a:defRPr>
    </a:lvl9pPr>
  </p:defaultTextStyle>
  <p:extLst>
    <p:ext uri="{EFAFB233-063F-42B5-8137-9DF3F51BA10A}">
      <p15:sldGuideLst xmlns:p15="http://schemas.microsoft.com/office/powerpoint/2012/main">
        <p15:guide id="1" orient="horz" pos="2188">
          <p15:clr>
            <a:srgbClr val="A4A3A4"/>
          </p15:clr>
        </p15:guide>
        <p15:guide id="2" pos="285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FF00"/>
    <a:srgbClr val="9A0C02"/>
    <a:srgbClr val="FF00FF"/>
    <a:srgbClr val="00FFCC"/>
    <a:srgbClr val="FFFF00"/>
    <a:srgbClr val="FF99FF"/>
    <a:srgbClr val="FF9900"/>
    <a:srgbClr val="C49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248" autoAdjust="0"/>
    <p:restoredTop sz="91408" autoAdjust="0"/>
  </p:normalViewPr>
  <p:slideViewPr>
    <p:cSldViewPr>
      <p:cViewPr varScale="1">
        <p:scale>
          <a:sx n="81" d="100"/>
          <a:sy n="81" d="100"/>
        </p:scale>
        <p:origin x="1469" y="19"/>
      </p:cViewPr>
      <p:guideLst>
        <p:guide orient="horz" pos="2188"/>
        <p:guide pos="2858"/>
      </p:guideLst>
    </p:cSldViewPr>
  </p:slideViewPr>
  <p:notesTextViewPr>
    <p:cViewPr>
      <p:scale>
        <a:sx n="100" d="100"/>
        <a:sy n="100" d="100"/>
      </p:scale>
      <p:origin x="0" y="0"/>
    </p:cViewPr>
  </p:notesTextViewPr>
  <p:sorterViewPr>
    <p:cViewPr>
      <p:scale>
        <a:sx n="100" d="100"/>
        <a:sy n="100" d="100"/>
      </p:scale>
      <p:origin x="0" y="23598"/>
    </p:cViewPr>
  </p:sorterViewPr>
  <p:gridSpacing cx="45003" cy="45003"/>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image" Target="../media/image26.emf"/><Relationship Id="rId5" Type="http://schemas.openxmlformats.org/officeDocument/2006/relationships/image" Target="../media/image30.png"/><Relationship Id="rId4" Type="http://schemas.openxmlformats.org/officeDocument/2006/relationships/image" Target="../media/image29.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image" Target="../media/image121.emf"/><Relationship Id="rId1" Type="http://schemas.openxmlformats.org/officeDocument/2006/relationships/image" Target="../media/image120.emf"/><Relationship Id="rId4" Type="http://schemas.openxmlformats.org/officeDocument/2006/relationships/image" Target="../media/image123.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image" Target="../media/image121.emf"/><Relationship Id="rId1" Type="http://schemas.openxmlformats.org/officeDocument/2006/relationships/image" Target="../media/image120.emf"/><Relationship Id="rId4" Type="http://schemas.openxmlformats.org/officeDocument/2006/relationships/image" Target="../media/image123.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image" Target="../media/image121.emf"/><Relationship Id="rId1" Type="http://schemas.openxmlformats.org/officeDocument/2006/relationships/image" Target="../media/image120.emf"/><Relationship Id="rId4" Type="http://schemas.openxmlformats.org/officeDocument/2006/relationships/image" Target="../media/image12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7410" name="AutoShape 2"/>
          <p:cNvSpPr>
            <a:spLocks noChangeArrowheads="1"/>
          </p:cNvSpPr>
          <p:nvPr/>
        </p:nvSpPr>
        <p:spPr bwMode="auto">
          <a:xfrm>
            <a:off x="0" y="0"/>
            <a:ext cx="6858000" cy="9144000"/>
          </a:xfrm>
          <a:prstGeom prst="roundRect">
            <a:avLst>
              <a:gd name="adj" fmla="val 23"/>
            </a:avLst>
          </a:prstGeom>
          <a:solidFill>
            <a:srgbClr val="FFFFFF"/>
          </a:solidFill>
          <a:ln w="9525">
            <a:noFill/>
            <a:round/>
            <a:headEnd/>
            <a:tailEnd/>
          </a:ln>
        </p:spPr>
        <p:txBody>
          <a:bodyPr wrap="none" anchor="ctr"/>
          <a:lstStyle/>
          <a:p>
            <a:pPr>
              <a:defRPr/>
            </a:pPr>
            <a:endParaRPr lang="zh-CN" altLang="en-US"/>
          </a:p>
        </p:txBody>
      </p:sp>
      <p:sp>
        <p:nvSpPr>
          <p:cNvPr id="17411" name="Text Box 3"/>
          <p:cNvSpPr txBox="1">
            <a:spLocks noChangeArrowheads="1"/>
          </p:cNvSpPr>
          <p:nvPr/>
        </p:nvSpPr>
        <p:spPr bwMode="auto">
          <a:xfrm>
            <a:off x="0" y="0"/>
            <a:ext cx="2970213" cy="454025"/>
          </a:xfrm>
          <a:prstGeom prst="rect">
            <a:avLst/>
          </a:prstGeom>
          <a:noFill/>
          <a:ln w="9525">
            <a:noFill/>
            <a:miter lim="800000"/>
            <a:headEnd/>
            <a:tailEnd/>
          </a:ln>
        </p:spPr>
        <p:txBody>
          <a:bodyPr wrap="none" anchor="ctr"/>
          <a:lstStyle/>
          <a:p>
            <a:pPr>
              <a:defRPr/>
            </a:pPr>
            <a:endParaRPr lang="zh-CN" altLang="en-US"/>
          </a:p>
        </p:txBody>
      </p:sp>
      <p:sp>
        <p:nvSpPr>
          <p:cNvPr id="11268" name="Rectangle 4"/>
          <p:cNvSpPr>
            <a:spLocks noGrp="1" noChangeArrowheads="1"/>
          </p:cNvSpPr>
          <p:nvPr>
            <p:ph type="dt"/>
          </p:nvPr>
        </p:nvSpPr>
        <p:spPr bwMode="auto">
          <a:xfrm>
            <a:off x="3883025" y="0"/>
            <a:ext cx="2971800" cy="454025"/>
          </a:xfrm>
          <a:prstGeom prst="rect">
            <a:avLst/>
          </a:prstGeom>
          <a:noFill/>
          <a:ln w="9525">
            <a:noFill/>
            <a:miter lim="800000"/>
            <a:headEnd/>
            <a:tailEnd/>
          </a:ln>
        </p:spPr>
        <p:txBody>
          <a:bodyPr vert="horz" wrap="square" lIns="90000" tIns="46800" rIns="90000" bIns="46800" numCol="1" anchor="t" anchorCtr="0" compatLnSpc="1">
            <a:prstTxWarp prst="textNoShape">
              <a:avLst/>
            </a:prstTxWarp>
          </a:bodyPr>
          <a:lstStyle>
            <a:lvl1pPr algn="r">
              <a:buFontTx/>
              <a:buNone/>
              <a:tabLst>
                <a:tab pos="723900" algn="l"/>
                <a:tab pos="1447800" algn="l"/>
                <a:tab pos="2171700" algn="l"/>
                <a:tab pos="2895600" algn="l"/>
              </a:tabLst>
              <a:defRPr sz="1200" b="0">
                <a:latin typeface="Calibri" pitchFamily="34" charset="0"/>
                <a:ea typeface="宋体" pitchFamily="2" charset="-122"/>
              </a:defRPr>
            </a:lvl1pPr>
          </a:lstStyle>
          <a:p>
            <a:pPr>
              <a:defRPr/>
            </a:pPr>
            <a:endParaRPr lang="en-US"/>
          </a:p>
        </p:txBody>
      </p:sp>
      <p:sp>
        <p:nvSpPr>
          <p:cNvPr id="17413" name="Rectangle 5"/>
          <p:cNvSpPr>
            <a:spLocks noGrp="1" noRot="1" noChangeAspect="1" noChangeArrowheads="1"/>
          </p:cNvSpPr>
          <p:nvPr>
            <p:ph type="sldImg"/>
          </p:nvPr>
        </p:nvSpPr>
        <p:spPr bwMode="auto">
          <a:xfrm>
            <a:off x="1143000" y="682625"/>
            <a:ext cx="4570413" cy="342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11270" name="Rectangle 6"/>
          <p:cNvSpPr>
            <a:spLocks noGrp="1" noChangeArrowheads="1"/>
          </p:cNvSpPr>
          <p:nvPr>
            <p:ph type="body"/>
          </p:nvPr>
        </p:nvSpPr>
        <p:spPr bwMode="auto">
          <a:xfrm>
            <a:off x="684213" y="4341813"/>
            <a:ext cx="5483225" cy="4111625"/>
          </a:xfrm>
          <a:prstGeom prst="rect">
            <a:avLst/>
          </a:prstGeom>
          <a:noFill/>
          <a:ln w="9525">
            <a:noFill/>
            <a:miter lim="800000"/>
            <a:headEnd/>
            <a:tailEnd/>
          </a:ln>
        </p:spPr>
        <p:txBody>
          <a:bodyPr vert="horz" wrap="square" lIns="90000" tIns="46800" rIns="90000" bIns="46800" numCol="1" anchor="t" anchorCtr="0" compatLnSpc="1">
            <a:prstTxWarp prst="textNoShape">
              <a:avLst/>
            </a:prstTxWarp>
          </a:bodyPr>
          <a:lstStyle/>
          <a:p>
            <a:pPr lvl="0"/>
            <a:endParaRPr lang="zh-CN" altLang="en-US" noProof="0"/>
          </a:p>
        </p:txBody>
      </p:sp>
      <p:sp>
        <p:nvSpPr>
          <p:cNvPr id="17415" name="Text Box 7"/>
          <p:cNvSpPr txBox="1">
            <a:spLocks noChangeArrowheads="1"/>
          </p:cNvSpPr>
          <p:nvPr/>
        </p:nvSpPr>
        <p:spPr bwMode="auto">
          <a:xfrm>
            <a:off x="0" y="8682038"/>
            <a:ext cx="2970213" cy="460375"/>
          </a:xfrm>
          <a:prstGeom prst="rect">
            <a:avLst/>
          </a:prstGeom>
          <a:noFill/>
          <a:ln w="9525">
            <a:noFill/>
            <a:miter lim="800000"/>
            <a:headEnd/>
            <a:tailEnd/>
          </a:ln>
        </p:spPr>
        <p:txBody>
          <a:bodyPr wrap="none" anchor="ctr"/>
          <a:lstStyle/>
          <a:p>
            <a:pPr>
              <a:defRPr/>
            </a:pPr>
            <a:endParaRPr lang="zh-CN" altLang="en-US"/>
          </a:p>
        </p:txBody>
      </p:sp>
      <p:sp>
        <p:nvSpPr>
          <p:cNvPr id="11272" name="Rectangle 8"/>
          <p:cNvSpPr>
            <a:spLocks noGrp="1" noChangeArrowheads="1"/>
          </p:cNvSpPr>
          <p:nvPr>
            <p:ph type="sldNum"/>
          </p:nvPr>
        </p:nvSpPr>
        <p:spPr bwMode="auto">
          <a:xfrm>
            <a:off x="3883025" y="8682038"/>
            <a:ext cx="2971800" cy="458787"/>
          </a:xfrm>
          <a:prstGeom prst="rect">
            <a:avLst/>
          </a:prstGeom>
          <a:noFill/>
          <a:ln w="9525">
            <a:noFill/>
            <a:miter lim="800000"/>
            <a:headEnd/>
            <a:tailEnd/>
          </a:ln>
        </p:spPr>
        <p:txBody>
          <a:bodyPr vert="horz" wrap="square" lIns="90000" tIns="46800" rIns="90000" bIns="46800" numCol="1" anchor="b" anchorCtr="0" compatLnSpc="1">
            <a:prstTxWarp prst="textNoShape">
              <a:avLst/>
            </a:prstTxWarp>
          </a:bodyPr>
          <a:lstStyle>
            <a:lvl1pPr algn="r">
              <a:buFontTx/>
              <a:buNone/>
              <a:tabLst>
                <a:tab pos="723900" algn="l"/>
                <a:tab pos="1447800" algn="l"/>
                <a:tab pos="2171700" algn="l"/>
                <a:tab pos="2895600" algn="l"/>
              </a:tabLst>
              <a:defRPr sz="1200" b="0">
                <a:latin typeface="Calibri" pitchFamily="34" charset="0"/>
                <a:ea typeface="宋体" pitchFamily="2" charset="-122"/>
              </a:defRPr>
            </a:lvl1pPr>
          </a:lstStyle>
          <a:p>
            <a:pPr>
              <a:defRPr/>
            </a:pPr>
            <a:fld id="{B6134F19-AE25-47C3-BDDD-CE780F2561B0}" type="slidenum">
              <a:rPr lang="en-US"/>
              <a:pPr>
                <a:defRPr/>
              </a:pPr>
              <a:t>‹#›</a:t>
            </a:fld>
            <a:endParaRPr lang="en-US"/>
          </a:p>
        </p:txBody>
      </p:sp>
    </p:spTree>
    <p:extLst>
      <p:ext uri="{BB962C8B-B14F-4D97-AF65-F5344CB8AC3E}">
        <p14:creationId xmlns:p14="http://schemas.microsoft.com/office/powerpoint/2010/main" val="1304068624"/>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SzPct val="100000"/>
      <a:buFont typeface="Times New Roman" pitchFamily="18" charset="0"/>
      <a:defRPr sz="1200" kern="1200">
        <a:solidFill>
          <a:schemeClr val="tx1"/>
        </a:solidFill>
        <a:latin typeface="Times New Roman" pitchFamily="18" charset="0"/>
        <a:ea typeface="+mn-ea"/>
        <a:cs typeface="+mn-cs"/>
      </a:defRPr>
    </a:lvl1pPr>
    <a:lvl2pPr marL="742950" indent="-285750" algn="l" defTabSz="449263" rtl="0" eaLnBrk="0" fontAlgn="base" hangingPunct="0">
      <a:spcBef>
        <a:spcPct val="30000"/>
      </a:spcBef>
      <a:spcAft>
        <a:spcPct val="0"/>
      </a:spcAft>
      <a:buSzPct val="100000"/>
      <a:buFont typeface="Times New Roman" pitchFamily="18" charset="0"/>
      <a:defRPr sz="1200" kern="1200">
        <a:solidFill>
          <a:schemeClr val="tx1"/>
        </a:solidFill>
        <a:latin typeface="Times New Roman" pitchFamily="18" charset="0"/>
        <a:ea typeface="+mn-ea"/>
        <a:cs typeface="+mn-cs"/>
      </a:defRPr>
    </a:lvl2pPr>
    <a:lvl3pPr marL="1143000" indent="-228600" algn="l" defTabSz="449263" rtl="0" eaLnBrk="0" fontAlgn="base" hangingPunct="0">
      <a:spcBef>
        <a:spcPct val="30000"/>
      </a:spcBef>
      <a:spcAft>
        <a:spcPct val="0"/>
      </a:spcAft>
      <a:buSzPct val="100000"/>
      <a:buFont typeface="Times New Roman" pitchFamily="18" charset="0"/>
      <a:defRPr sz="1200" kern="1200">
        <a:solidFill>
          <a:schemeClr val="tx1"/>
        </a:solidFill>
        <a:latin typeface="Times New Roman" pitchFamily="18" charset="0"/>
        <a:ea typeface="+mn-ea"/>
        <a:cs typeface="+mn-cs"/>
      </a:defRPr>
    </a:lvl3pPr>
    <a:lvl4pPr marL="1600200" indent="-228600" algn="l" defTabSz="449263" rtl="0" eaLnBrk="0" fontAlgn="base" hangingPunct="0">
      <a:spcBef>
        <a:spcPct val="30000"/>
      </a:spcBef>
      <a:spcAft>
        <a:spcPct val="0"/>
      </a:spcAft>
      <a:buSzPct val="100000"/>
      <a:buFont typeface="Times New Roman" pitchFamily="18" charset="0"/>
      <a:defRPr sz="1200" kern="1200">
        <a:solidFill>
          <a:schemeClr val="tx1"/>
        </a:solidFill>
        <a:latin typeface="Times New Roman" pitchFamily="18" charset="0"/>
        <a:ea typeface="+mn-ea"/>
        <a:cs typeface="+mn-cs"/>
      </a:defRPr>
    </a:lvl4pPr>
    <a:lvl5pPr marL="2057400" indent="-228600" algn="l" defTabSz="449263" rtl="0" eaLnBrk="0" fontAlgn="base" hangingPunct="0">
      <a:spcBef>
        <a:spcPct val="30000"/>
      </a:spcBef>
      <a:spcAft>
        <a:spcPct val="0"/>
      </a:spcAft>
      <a:buSzPct val="100000"/>
      <a:buFont typeface="Times New Roman" pitchFamily="18" charset="0"/>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pic>
        <p:nvPicPr>
          <p:cNvPr id="4" name="Picture 114" descr="Content_Bottom"/>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18165" y="434442"/>
            <a:ext cx="9140825"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descr="D:\logo.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52072" y="5983112"/>
            <a:ext cx="2131717" cy="4385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14" descr="Content_Bottom"/>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12183"/>
            <a:ext cx="9140825"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4091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pic>
        <p:nvPicPr>
          <p:cNvPr id="5" name="Picture 114" descr="Content_Bottom"/>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3740" y="411160"/>
            <a:ext cx="9140825"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D:\logo.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12283" y="32160"/>
            <a:ext cx="2131717" cy="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223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88150" y="758825"/>
            <a:ext cx="2019300" cy="55657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730250" y="758825"/>
            <a:ext cx="5905500" cy="55657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pic>
        <p:nvPicPr>
          <p:cNvPr id="5" name="Picture 114" descr="Content_Bottom"/>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3740" y="411160"/>
            <a:ext cx="9140825"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D:\logo.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12283" y="32160"/>
            <a:ext cx="2131717" cy="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8639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pic>
        <p:nvPicPr>
          <p:cNvPr id="5" name="Picture 114" descr="Content_Bottom"/>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3740" y="411160"/>
            <a:ext cx="9140825"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D:\logo.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12283" y="32160"/>
            <a:ext cx="2131717" cy="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396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pic>
        <p:nvPicPr>
          <p:cNvPr id="5" name="Picture 114" descr="Content_Bottom"/>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3740" y="411160"/>
            <a:ext cx="9140825"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D:\logo.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12283" y="32160"/>
            <a:ext cx="2131717" cy="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2763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730250" y="1447800"/>
            <a:ext cx="39624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45050" y="1447800"/>
            <a:ext cx="39624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pic>
        <p:nvPicPr>
          <p:cNvPr id="6" name="Picture 114" descr="Content_Bottom"/>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3740" y="411160"/>
            <a:ext cx="9140825"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D:\logo.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12283" y="32160"/>
            <a:ext cx="2131717" cy="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273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pic>
        <p:nvPicPr>
          <p:cNvPr id="8" name="Picture 114" descr="Content_Bottom"/>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3740" y="411160"/>
            <a:ext cx="9140825"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descr="D:\logo.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12283" y="32160"/>
            <a:ext cx="2131717" cy="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113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pic>
        <p:nvPicPr>
          <p:cNvPr id="4" name="Picture 114" descr="Content_Bottom"/>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3740" y="411160"/>
            <a:ext cx="9140825"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3" descr="D:\logo.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12283" y="32160"/>
            <a:ext cx="2131717" cy="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1461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3" name="Picture 114" descr="Content_Bottom"/>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3740" y="411160"/>
            <a:ext cx="9140825"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3" descr="D:\logo.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12283" y="32160"/>
            <a:ext cx="2131717" cy="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4412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pic>
        <p:nvPicPr>
          <p:cNvPr id="6" name="Picture 114" descr="Content_Bottom"/>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3740" y="411160"/>
            <a:ext cx="9140825"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D:\logo.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12283" y="32160"/>
            <a:ext cx="2131717" cy="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531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pic>
        <p:nvPicPr>
          <p:cNvPr id="6" name="Picture 114" descr="Content_Bottom"/>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3740" y="411160"/>
            <a:ext cx="9140825"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D:\logo.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12283" y="32160"/>
            <a:ext cx="2131717" cy="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916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5122" name="Picture 114" descr="Content_Bottom"/>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6446838"/>
            <a:ext cx="9140825"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Rectangle 3"/>
          <p:cNvSpPr>
            <a:spLocks noGrp="1" noChangeArrowheads="1"/>
          </p:cNvSpPr>
          <p:nvPr>
            <p:ph type="title"/>
          </p:nvPr>
        </p:nvSpPr>
        <p:spPr bwMode="auto">
          <a:xfrm>
            <a:off x="730250" y="758825"/>
            <a:ext cx="78486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p>
            <a:pPr lvl="0"/>
            <a:r>
              <a:rPr lang="en-GB" altLang="zh-CN"/>
              <a:t>Click to edit Master title style</a:t>
            </a:r>
          </a:p>
        </p:txBody>
      </p:sp>
      <p:sp>
        <p:nvSpPr>
          <p:cNvPr id="5124" name="Rectangle 4"/>
          <p:cNvSpPr>
            <a:spLocks noGrp="1" noChangeArrowheads="1"/>
          </p:cNvSpPr>
          <p:nvPr>
            <p:ph type="body" idx="1"/>
          </p:nvPr>
        </p:nvSpPr>
        <p:spPr bwMode="auto">
          <a:xfrm>
            <a:off x="730250" y="1447800"/>
            <a:ext cx="80772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9" name="Rectangle 36"/>
          <p:cNvSpPr>
            <a:spLocks noChangeArrowheads="1"/>
          </p:cNvSpPr>
          <p:nvPr/>
        </p:nvSpPr>
        <p:spPr bwMode="auto">
          <a:xfrm>
            <a:off x="8534400" y="6553200"/>
            <a:ext cx="228600" cy="122238"/>
          </a:xfrm>
          <a:prstGeom prst="rect">
            <a:avLst/>
          </a:prstGeom>
          <a:noFill/>
          <a:ln w="9525">
            <a:noFill/>
            <a:miter lim="800000"/>
            <a:headEnd/>
            <a:tailEnd/>
          </a:ln>
        </p:spPr>
        <p:txBody>
          <a:bodyPr wrap="none" lIns="0" tIns="0" rIns="0" bIns="0" anchor="ctr"/>
          <a:lstStyle/>
          <a:p>
            <a:pPr algn="r">
              <a:buFontTx/>
              <a:buNone/>
              <a:defRPr/>
            </a:pPr>
            <a:fld id="{1D47873D-12B0-4F01-A9BE-86A86A18ACBC}" type="slidenum">
              <a:rPr lang="zh-CN" altLang="en-US" sz="700">
                <a:latin typeface="Verdana" pitchFamily="34" charset="0"/>
              </a:rPr>
              <a:pPr algn="r">
                <a:buFontTx/>
                <a:buNone/>
                <a:defRPr/>
              </a:pPr>
              <a:t>‹#›</a:t>
            </a:fld>
            <a:endParaRPr lang="en-US" altLang="zh-CN" sz="700">
              <a:latin typeface="Verdana" pitchFamily="34" charset="0"/>
            </a:endParaRPr>
          </a:p>
        </p:txBody>
      </p:sp>
      <p:sp>
        <p:nvSpPr>
          <p:cNvPr id="3079" name="Text Box 7"/>
          <p:cNvSpPr txBox="1">
            <a:spLocks noChangeArrowheads="1"/>
          </p:cNvSpPr>
          <p:nvPr userDrawn="1"/>
        </p:nvSpPr>
        <p:spPr bwMode="auto">
          <a:xfrm>
            <a:off x="791748" y="6532791"/>
            <a:ext cx="7683916" cy="215444"/>
          </a:xfrm>
          <a:prstGeom prst="rect">
            <a:avLst/>
          </a:prstGeom>
          <a:noFill/>
          <a:ln>
            <a:noFill/>
          </a:ln>
          <a:extLst/>
        </p:spPr>
        <p:txBody>
          <a:bodyPr wrap="square" lIns="0" tIns="0" rIns="0" bIns="0" anchor="ctr">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bg1"/>
                </a:solidFill>
                <a:latin typeface="黑体" pitchFamily="49" charset="-122"/>
                <a:ea typeface="宋体" pitchFamily="2" charset="-122"/>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bg1"/>
                </a:solidFill>
                <a:latin typeface="黑体" pitchFamily="49" charset="-122"/>
                <a:ea typeface="宋体" pitchFamily="2" charset="-122"/>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bg1"/>
                </a:solidFill>
                <a:latin typeface="黑体" pitchFamily="49" charset="-122"/>
                <a:ea typeface="宋体" pitchFamily="2" charset="-122"/>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bg1"/>
                </a:solidFill>
                <a:latin typeface="黑体" pitchFamily="49" charset="-122"/>
                <a:ea typeface="宋体" pitchFamily="2" charset="-122"/>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bg1"/>
                </a:solidFill>
                <a:latin typeface="黑体" pitchFamily="49" charset="-122"/>
                <a:ea typeface="宋体" pitchFamily="2" charset="-122"/>
              </a:defRPr>
            </a:lvl5pPr>
            <a:lvl6pPr marL="2514600" indent="-228600" defTabSz="449263" eaLnBrk="0" fontAlgn="base" hangingPunct="0">
              <a:spcBef>
                <a:spcPct val="0"/>
              </a:spcBef>
              <a:spcAft>
                <a:spcPct val="0"/>
              </a:spcAft>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bg1"/>
                </a:solidFill>
                <a:latin typeface="黑体" pitchFamily="49" charset="-122"/>
                <a:ea typeface="宋体" pitchFamily="2" charset="-122"/>
              </a:defRPr>
            </a:lvl6pPr>
            <a:lvl7pPr marL="2971800" indent="-228600" defTabSz="449263" eaLnBrk="0" fontAlgn="base" hangingPunct="0">
              <a:spcBef>
                <a:spcPct val="0"/>
              </a:spcBef>
              <a:spcAft>
                <a:spcPct val="0"/>
              </a:spcAft>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bg1"/>
                </a:solidFill>
                <a:latin typeface="黑体" pitchFamily="49" charset="-122"/>
                <a:ea typeface="宋体" pitchFamily="2" charset="-122"/>
              </a:defRPr>
            </a:lvl7pPr>
            <a:lvl8pPr marL="3429000" indent="-228600" defTabSz="449263" eaLnBrk="0" fontAlgn="base" hangingPunct="0">
              <a:spcBef>
                <a:spcPct val="0"/>
              </a:spcBef>
              <a:spcAft>
                <a:spcPct val="0"/>
              </a:spcAft>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bg1"/>
                </a:solidFill>
                <a:latin typeface="黑体" pitchFamily="49" charset="-122"/>
                <a:ea typeface="宋体" pitchFamily="2" charset="-122"/>
              </a:defRPr>
            </a:lvl8pPr>
            <a:lvl9pPr marL="3886200" indent="-228600" defTabSz="449263" eaLnBrk="0" fontAlgn="base" hangingPunct="0">
              <a:spcBef>
                <a:spcPct val="0"/>
              </a:spcBef>
              <a:spcAft>
                <a:spcPct val="0"/>
              </a:spcAft>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bg1"/>
                </a:solidFill>
                <a:latin typeface="黑体" pitchFamily="49" charset="-122"/>
                <a:ea typeface="宋体" pitchFamily="2" charset="-122"/>
              </a:defRPr>
            </a:lvl9pPr>
          </a:lstStyle>
          <a:p>
            <a:pPr algn="r" eaLnBrk="1" hangingPunct="1">
              <a:buFontTx/>
              <a:buNone/>
              <a:defRPr/>
            </a:pPr>
            <a:r>
              <a:rPr lang="zh-CN" altLang="en-US" sz="1400" dirty="0">
                <a:solidFill>
                  <a:srgbClr val="FFC726"/>
                </a:solidFill>
                <a:latin typeface="黑体" pitchFamily="49" charset="-122"/>
                <a:ea typeface="宋体" pitchFamily="2" charset="-122"/>
              </a:rPr>
              <a:t>北京邮电大学计算机学院（国家示范性软件学院）</a:t>
            </a:r>
            <a:r>
              <a:rPr lang="en-US" altLang="zh-CN" sz="1400" dirty="0">
                <a:solidFill>
                  <a:srgbClr val="FFC726"/>
                </a:solidFill>
                <a:latin typeface="黑体" pitchFamily="49" charset="-122"/>
                <a:ea typeface="宋体" pitchFamily="2" charset="-122"/>
              </a:rPr>
              <a:t>----</a:t>
            </a:r>
            <a:r>
              <a:rPr lang="zh-CN" altLang="en-US" sz="1400" dirty="0">
                <a:solidFill>
                  <a:srgbClr val="FFC726"/>
                </a:solidFill>
                <a:latin typeface="黑体" pitchFamily="49" charset="-122"/>
                <a:ea typeface="宋体" pitchFamily="2" charset="-122"/>
              </a:rPr>
              <a:t>计算智能与可视化实验组</a:t>
            </a:r>
            <a:r>
              <a:rPr lang="en-US" altLang="zh-CN" sz="1400" dirty="0">
                <a:solidFill>
                  <a:srgbClr val="FFC726"/>
                </a:solidFill>
                <a:latin typeface="Verdana" pitchFamily="34" charset="0"/>
                <a:ea typeface="黑体" pitchFamily="49" charset="-122"/>
              </a:rPr>
              <a:t>© 2021Fall</a:t>
            </a:r>
          </a:p>
        </p:txBody>
      </p:sp>
      <p:sp>
        <p:nvSpPr>
          <p:cNvPr id="6" name="TextBox 5"/>
          <p:cNvSpPr txBox="1"/>
          <p:nvPr userDrawn="1"/>
        </p:nvSpPr>
        <p:spPr>
          <a:xfrm>
            <a:off x="21821" y="6477603"/>
            <a:ext cx="1120820" cy="369332"/>
          </a:xfrm>
          <a:prstGeom prst="rect">
            <a:avLst/>
          </a:prstGeom>
          <a:noFill/>
        </p:spPr>
        <p:txBody>
          <a:bodyPr wrap="none" rtlCol="0">
            <a:spAutoFit/>
          </a:bodyPr>
          <a:lstStyle/>
          <a:p>
            <a:fld id="{8788D7FC-694D-4976-9866-54E717C9E473}" type="datetime11">
              <a:rPr lang="zh-CN" altLang="en-US" smtClean="0">
                <a:solidFill>
                  <a:schemeClr val="bg1">
                    <a:lumMod val="50000"/>
                  </a:schemeClr>
                </a:solidFill>
              </a:rPr>
              <a:t>19:29:29</a:t>
            </a:fld>
            <a:endParaRPr lang="zh-CN" altLang="en-US" dirty="0">
              <a:solidFill>
                <a:schemeClr val="bg1">
                  <a:lumMod val="50000"/>
                </a:schemeClr>
              </a:solidFill>
            </a:endParaRPr>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hf sldNum="0" hdr="0" ftr="0"/>
  <p:txStyles>
    <p:title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p:titleStyle>
    <p:bodyStyle>
      <a:lvl1pPr marL="230188" indent="-230188"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mn-lt"/>
          <a:ea typeface="+mn-ea"/>
          <a:cs typeface="+mn-cs"/>
        </a:defRPr>
      </a:lvl1pPr>
      <a:lvl2pPr marL="628650" indent="-231775" algn="l" rtl="0" eaLnBrk="0" fontAlgn="base" hangingPunct="0">
        <a:lnSpc>
          <a:spcPct val="97000"/>
        </a:lnSpc>
        <a:spcBef>
          <a:spcPct val="20000"/>
        </a:spcBef>
        <a:spcAft>
          <a:spcPct val="20000"/>
        </a:spcAft>
        <a:buClr>
          <a:schemeClr val="folHlink"/>
        </a:buClr>
        <a:buFont typeface="Arial" charset="0"/>
        <a:buChar char="-"/>
        <a:defRPr sz="1600" b="1">
          <a:solidFill>
            <a:schemeClr val="tx1"/>
          </a:solidFill>
          <a:latin typeface="+mn-lt"/>
          <a:ea typeface="+mn-ea"/>
        </a:defRPr>
      </a:lvl2pPr>
      <a:lvl3pPr marL="1025525" indent="-222250" algn="l" rtl="0" eaLnBrk="0" fontAlgn="base" hangingPunct="0">
        <a:lnSpc>
          <a:spcPct val="97000"/>
        </a:lnSpc>
        <a:spcBef>
          <a:spcPct val="20000"/>
        </a:spcBef>
        <a:spcAft>
          <a:spcPct val="20000"/>
        </a:spcAft>
        <a:buClr>
          <a:schemeClr val="folHlink"/>
        </a:buClr>
        <a:buChar char="•"/>
        <a:defRPr sz="1600" b="1">
          <a:solidFill>
            <a:schemeClr val="tx1"/>
          </a:solidFill>
          <a:latin typeface="Arial" pitchFamily="34" charset="0"/>
          <a:ea typeface="+mn-ea"/>
        </a:defRPr>
      </a:lvl3pPr>
      <a:lvl4pPr marL="1376363" indent="-23177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4pPr>
      <a:lvl5pPr marL="17176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5pPr>
      <a:lvl6pPr marL="21748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6pPr>
      <a:lvl7pPr marL="26320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7pPr>
      <a:lvl8pPr marL="30892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8pPr>
      <a:lvl9pPr marL="35464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0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8" Type="http://schemas.openxmlformats.org/officeDocument/2006/relationships/image" Target="../media/image122.emf"/><Relationship Id="rId3" Type="http://schemas.openxmlformats.org/officeDocument/2006/relationships/oleObject" Target="../embeddings/oleObject10.bin"/><Relationship Id="rId7" Type="http://schemas.openxmlformats.org/officeDocument/2006/relationships/oleObject" Target="../embeddings/oleObject12.bin"/><Relationship Id="rId12" Type="http://schemas.openxmlformats.org/officeDocument/2006/relationships/image" Target="../media/image125.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21.emf"/><Relationship Id="rId11" Type="http://schemas.openxmlformats.org/officeDocument/2006/relationships/image" Target="../media/image124.png"/><Relationship Id="rId5" Type="http://schemas.openxmlformats.org/officeDocument/2006/relationships/oleObject" Target="../embeddings/oleObject11.bin"/><Relationship Id="rId10" Type="http://schemas.openxmlformats.org/officeDocument/2006/relationships/image" Target="../media/image123.emf"/><Relationship Id="rId4" Type="http://schemas.openxmlformats.org/officeDocument/2006/relationships/image" Target="../media/image120.emf"/><Relationship Id="rId9" Type="http://schemas.openxmlformats.org/officeDocument/2006/relationships/oleObject" Target="../embeddings/oleObject13.bin"/></Relationships>
</file>

<file path=ppt/slides/_rels/slide115.xml.rels><?xml version="1.0" encoding="UTF-8" standalone="yes"?>
<Relationships xmlns="http://schemas.openxmlformats.org/package/2006/relationships"><Relationship Id="rId8" Type="http://schemas.openxmlformats.org/officeDocument/2006/relationships/image" Target="../media/image122.emf"/><Relationship Id="rId3" Type="http://schemas.openxmlformats.org/officeDocument/2006/relationships/oleObject" Target="../embeddings/oleObject14.bin"/><Relationship Id="rId7" Type="http://schemas.openxmlformats.org/officeDocument/2006/relationships/oleObject" Target="../embeddings/oleObject16.bin"/><Relationship Id="rId12" Type="http://schemas.openxmlformats.org/officeDocument/2006/relationships/image" Target="../media/image126.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21.emf"/><Relationship Id="rId11" Type="http://schemas.openxmlformats.org/officeDocument/2006/relationships/image" Target="../media/image124.png"/><Relationship Id="rId5" Type="http://schemas.openxmlformats.org/officeDocument/2006/relationships/oleObject" Target="../embeddings/oleObject15.bin"/><Relationship Id="rId10" Type="http://schemas.openxmlformats.org/officeDocument/2006/relationships/image" Target="../media/image123.emf"/><Relationship Id="rId4" Type="http://schemas.openxmlformats.org/officeDocument/2006/relationships/image" Target="../media/image120.emf"/><Relationship Id="rId9" Type="http://schemas.openxmlformats.org/officeDocument/2006/relationships/oleObject" Target="../embeddings/oleObject17.bin"/></Relationships>
</file>

<file path=ppt/slides/_rels/slide11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8" Type="http://schemas.openxmlformats.org/officeDocument/2006/relationships/image" Target="../media/image122.emf"/><Relationship Id="rId3" Type="http://schemas.openxmlformats.org/officeDocument/2006/relationships/oleObject" Target="../embeddings/oleObject18.bin"/><Relationship Id="rId7" Type="http://schemas.openxmlformats.org/officeDocument/2006/relationships/oleObject" Target="../embeddings/oleObject20.bin"/><Relationship Id="rId12" Type="http://schemas.openxmlformats.org/officeDocument/2006/relationships/image" Target="../media/image128.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21.emf"/><Relationship Id="rId11" Type="http://schemas.openxmlformats.org/officeDocument/2006/relationships/image" Target="../media/image124.png"/><Relationship Id="rId5" Type="http://schemas.openxmlformats.org/officeDocument/2006/relationships/oleObject" Target="../embeddings/oleObject19.bin"/><Relationship Id="rId10" Type="http://schemas.openxmlformats.org/officeDocument/2006/relationships/image" Target="../media/image123.emf"/><Relationship Id="rId4" Type="http://schemas.openxmlformats.org/officeDocument/2006/relationships/image" Target="../media/image120.emf"/><Relationship Id="rId9" Type="http://schemas.openxmlformats.org/officeDocument/2006/relationships/oleObject" Target="../embeddings/oleObject21.bin"/></Relationships>
</file>

<file path=ppt/slides/_rels/slide11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11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126.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12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oleObject" Target="../embeddings/oleObject5.bin"/><Relationship Id="rId7" Type="http://schemas.openxmlformats.org/officeDocument/2006/relationships/oleObject" Target="../embeddings/oleObject7.bin"/><Relationship Id="rId12"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7.emf"/><Relationship Id="rId11" Type="http://schemas.openxmlformats.org/officeDocument/2006/relationships/oleObject" Target="../embeddings/oleObject9.bin"/><Relationship Id="rId5" Type="http://schemas.openxmlformats.org/officeDocument/2006/relationships/oleObject" Target="../embeddings/oleObject6.bin"/><Relationship Id="rId10" Type="http://schemas.openxmlformats.org/officeDocument/2006/relationships/image" Target="../media/image29.emf"/><Relationship Id="rId4" Type="http://schemas.openxmlformats.org/officeDocument/2006/relationships/image" Target="../media/image26.emf"/><Relationship Id="rId9" Type="http://schemas.openxmlformats.org/officeDocument/2006/relationships/oleObject" Target="../embeddings/oleObject8.bin"/></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3.xml"/><Relationship Id="rId4" Type="http://schemas.openxmlformats.org/officeDocument/2006/relationships/image" Target="../media/image37.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gif"/><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11.png"/><Relationship Id="rId7" Type="http://schemas.openxmlformats.org/officeDocument/2006/relationships/image" Target="../media/image9.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8.emf"/><Relationship Id="rId4" Type="http://schemas.openxmlformats.org/officeDocument/2006/relationships/oleObject" Target="../embeddings/oleObject1.bin"/><Relationship Id="rId9" Type="http://schemas.openxmlformats.org/officeDocument/2006/relationships/image" Target="../media/image10.emf"/></Relationships>
</file>

<file path=ppt/slides/_rels/slide6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3.png"/><Relationship Id="rId4" Type="http://schemas.openxmlformats.org/officeDocument/2006/relationships/image" Target="../media/image12.emf"/></Relationships>
</file>

<file path=ppt/slides/_rels/slide7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8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file:///C:\RS_&#21271;&#37038;&#20107;&#21153;\&#25968;&#23383;&#36923;&#36753;&#25945;&#23398;\CDISO\&#25968;&#23383;&#36923;&#36753;_&#30005;&#23376;&#25945;&#26696;Web\&#31435;&#20307;&#21270;&#35838;&#20214;&#31532;&#22235;&#29256;\&#25968;&#23383;&#36923;&#36753;\0402.htm"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9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71700" y="593811"/>
            <a:ext cx="8955597" cy="1218795"/>
          </a:xfrm>
          <a:prstGeom prst="rect">
            <a:avLst/>
          </a:prstGeom>
          <a:noFill/>
          <a:ln w="9525">
            <a:noFill/>
            <a:miter lim="800000"/>
            <a:headEnd/>
            <a:tailEnd/>
          </a:ln>
        </p:spPr>
        <p:txBody>
          <a:bodyPr wrap="square" lIns="0" tIns="0" rIns="0" bIns="0" anchor="b">
            <a:spAutoFit/>
          </a:bodyPr>
          <a:lstStyle>
            <a:lvl1pPr marL="342900" indent="-342900" eaLnBrk="0" hangingPunct="0">
              <a:defRPr b="1">
                <a:solidFill>
                  <a:schemeClr val="bg1"/>
                </a:solidFill>
                <a:latin typeface="黑体" pitchFamily="49" charset="-122"/>
                <a:ea typeface="宋体" pitchFamily="2" charset="-122"/>
              </a:defRPr>
            </a:lvl1pPr>
            <a:lvl2pPr eaLnBrk="0" hangingPunct="0">
              <a:defRPr b="1">
                <a:solidFill>
                  <a:schemeClr val="bg1"/>
                </a:solidFill>
                <a:latin typeface="黑体" pitchFamily="49" charset="-122"/>
                <a:ea typeface="宋体" pitchFamily="2" charset="-122"/>
              </a:defRPr>
            </a:lvl2pPr>
            <a:lvl3pPr eaLnBrk="0" hangingPunct="0">
              <a:defRPr b="1">
                <a:solidFill>
                  <a:schemeClr val="bg1"/>
                </a:solidFill>
                <a:latin typeface="黑体" pitchFamily="49" charset="-122"/>
                <a:ea typeface="宋体" pitchFamily="2" charset="-122"/>
              </a:defRPr>
            </a:lvl3pPr>
            <a:lvl4pPr eaLnBrk="0" hangingPunct="0">
              <a:defRPr b="1">
                <a:solidFill>
                  <a:schemeClr val="bg1"/>
                </a:solidFill>
                <a:latin typeface="黑体" pitchFamily="49" charset="-122"/>
                <a:ea typeface="宋体" pitchFamily="2" charset="-122"/>
              </a:defRPr>
            </a:lvl4pPr>
            <a:lvl5pPr eaLnBrk="0" hangingPunct="0">
              <a:defRPr b="1">
                <a:solidFill>
                  <a:schemeClr val="bg1"/>
                </a:solidFill>
                <a:latin typeface="黑体" pitchFamily="49" charset="-122"/>
                <a:ea typeface="宋体" pitchFamily="2" charset="-122"/>
              </a:defRPr>
            </a:lvl5pPr>
            <a:lvl6pPr marL="2514600" indent="-228600" defTabSz="449263" eaLnBrk="0" fontAlgn="base" hangingPunct="0">
              <a:spcBef>
                <a:spcPct val="0"/>
              </a:spcBef>
              <a:spcAft>
                <a:spcPct val="0"/>
              </a:spcAft>
              <a:buSzPct val="100000"/>
              <a:buFont typeface="Times New Roman" pitchFamily="18" charset="0"/>
              <a:defRPr b="1">
                <a:solidFill>
                  <a:schemeClr val="bg1"/>
                </a:solidFill>
                <a:latin typeface="黑体" pitchFamily="49" charset="-122"/>
                <a:ea typeface="宋体" pitchFamily="2" charset="-122"/>
              </a:defRPr>
            </a:lvl6pPr>
            <a:lvl7pPr marL="2971800" indent="-228600" defTabSz="449263" eaLnBrk="0" fontAlgn="base" hangingPunct="0">
              <a:spcBef>
                <a:spcPct val="0"/>
              </a:spcBef>
              <a:spcAft>
                <a:spcPct val="0"/>
              </a:spcAft>
              <a:buSzPct val="100000"/>
              <a:buFont typeface="Times New Roman" pitchFamily="18" charset="0"/>
              <a:defRPr b="1">
                <a:solidFill>
                  <a:schemeClr val="bg1"/>
                </a:solidFill>
                <a:latin typeface="黑体" pitchFamily="49" charset="-122"/>
                <a:ea typeface="宋体" pitchFamily="2" charset="-122"/>
              </a:defRPr>
            </a:lvl7pPr>
            <a:lvl8pPr marL="3429000" indent="-228600" defTabSz="449263" eaLnBrk="0" fontAlgn="base" hangingPunct="0">
              <a:spcBef>
                <a:spcPct val="0"/>
              </a:spcBef>
              <a:spcAft>
                <a:spcPct val="0"/>
              </a:spcAft>
              <a:buSzPct val="100000"/>
              <a:buFont typeface="Times New Roman" pitchFamily="18" charset="0"/>
              <a:defRPr b="1">
                <a:solidFill>
                  <a:schemeClr val="bg1"/>
                </a:solidFill>
                <a:latin typeface="黑体" pitchFamily="49" charset="-122"/>
                <a:ea typeface="宋体" pitchFamily="2" charset="-122"/>
              </a:defRPr>
            </a:lvl8pPr>
            <a:lvl9pPr marL="3886200" indent="-228600" defTabSz="449263" eaLnBrk="0" fontAlgn="base" hangingPunct="0">
              <a:spcBef>
                <a:spcPct val="0"/>
              </a:spcBef>
              <a:spcAft>
                <a:spcPct val="0"/>
              </a:spcAft>
              <a:buSzPct val="100000"/>
              <a:buFont typeface="Times New Roman" pitchFamily="18" charset="0"/>
              <a:defRPr b="1">
                <a:solidFill>
                  <a:schemeClr val="bg1"/>
                </a:solidFill>
                <a:latin typeface="黑体" pitchFamily="49" charset="-122"/>
                <a:ea typeface="宋体" pitchFamily="2" charset="-122"/>
              </a:defRPr>
            </a:lvl9pPr>
          </a:lstStyle>
          <a:p>
            <a:pPr lvl="1" eaLnBrk="1" hangingPunct="1">
              <a:lnSpc>
                <a:spcPct val="110000"/>
              </a:lnSpc>
              <a:buClr>
                <a:srgbClr val="FF9900"/>
              </a:buClr>
            </a:pPr>
            <a:r>
              <a:rPr lang="zh-CN" altLang="en-US" sz="7200" dirty="0">
                <a:solidFill>
                  <a:srgbClr val="00529B"/>
                </a:solidFill>
                <a:effectLst>
                  <a:outerShdw blurRad="38100" dist="38100" dir="2700000" algn="tl">
                    <a:srgbClr val="C0C0C0"/>
                  </a:outerShdw>
                </a:effectLst>
                <a:latin typeface="Times New Roman" pitchFamily="18" charset="0"/>
                <a:ea typeface="黑体" pitchFamily="49" charset="-122"/>
                <a:sym typeface="Arial" charset="0"/>
              </a:rPr>
              <a:t>数字逻辑与数字系统</a:t>
            </a:r>
            <a:endParaRPr lang="en-US" altLang="zh-CN" sz="7200" dirty="0">
              <a:solidFill>
                <a:srgbClr val="00529B"/>
              </a:solidFill>
              <a:effectLst>
                <a:outerShdw blurRad="38100" dist="38100" dir="2700000" algn="tl">
                  <a:srgbClr val="C0C0C0"/>
                </a:outerShdw>
              </a:effectLst>
              <a:latin typeface="Times New Roman" pitchFamily="18" charset="0"/>
              <a:ea typeface="黑体" pitchFamily="49" charset="-122"/>
              <a:sym typeface="Arial" charset="0"/>
            </a:endParaRPr>
          </a:p>
        </p:txBody>
      </p:sp>
      <p:sp>
        <p:nvSpPr>
          <p:cNvPr id="5" name="副标题 1"/>
          <p:cNvSpPr txBox="1">
            <a:spLocks/>
          </p:cNvSpPr>
          <p:nvPr/>
        </p:nvSpPr>
        <p:spPr>
          <a:xfrm>
            <a:off x="1241778" y="2076982"/>
            <a:ext cx="7241955" cy="537391"/>
          </a:xfrm>
          <a:prstGeom prst="rect">
            <a:avLst/>
          </a:prstGeom>
          <a:noFill/>
          <a:ln w="9525">
            <a:noFill/>
            <a:miter lim="800000"/>
            <a:headEnd/>
            <a:tailEnd/>
          </a:ln>
        </p:spPr>
        <p:txBody>
          <a:bodyPr wrap="square" lIns="0" tIns="0" rIns="0" bIns="0" anchor="b">
            <a:spAutoFit/>
          </a:bodyPr>
          <a:lstStyle>
            <a:lvl1pPr marL="230188" indent="-230188"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mn-lt"/>
                <a:ea typeface="+mn-ea"/>
                <a:cs typeface="+mn-cs"/>
              </a:defRPr>
            </a:lvl1pPr>
            <a:lvl2pPr marL="628650" indent="-231775" algn="l" rtl="0" eaLnBrk="0" fontAlgn="base" hangingPunct="0">
              <a:lnSpc>
                <a:spcPct val="97000"/>
              </a:lnSpc>
              <a:spcBef>
                <a:spcPct val="20000"/>
              </a:spcBef>
              <a:spcAft>
                <a:spcPct val="20000"/>
              </a:spcAft>
              <a:buClr>
                <a:schemeClr val="folHlink"/>
              </a:buClr>
              <a:buFont typeface="Arial" charset="0"/>
              <a:buChar char="-"/>
              <a:defRPr sz="1600" b="1">
                <a:solidFill>
                  <a:schemeClr val="tx1"/>
                </a:solidFill>
                <a:latin typeface="+mn-lt"/>
                <a:ea typeface="+mn-ea"/>
              </a:defRPr>
            </a:lvl2pPr>
            <a:lvl3pPr marL="1025525" indent="-222250" algn="l" rtl="0" eaLnBrk="0" fontAlgn="base" hangingPunct="0">
              <a:lnSpc>
                <a:spcPct val="97000"/>
              </a:lnSpc>
              <a:spcBef>
                <a:spcPct val="20000"/>
              </a:spcBef>
              <a:spcAft>
                <a:spcPct val="20000"/>
              </a:spcAft>
              <a:buClr>
                <a:schemeClr val="folHlink"/>
              </a:buClr>
              <a:buChar char="•"/>
              <a:defRPr sz="1600" b="1">
                <a:solidFill>
                  <a:schemeClr val="tx1"/>
                </a:solidFill>
                <a:latin typeface="Arial" pitchFamily="34" charset="0"/>
                <a:ea typeface="+mn-ea"/>
              </a:defRPr>
            </a:lvl3pPr>
            <a:lvl4pPr marL="1376363" indent="-23177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4pPr>
            <a:lvl5pPr marL="17176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5pPr>
            <a:lvl6pPr marL="21748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6pPr>
            <a:lvl7pPr marL="26320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7pPr>
            <a:lvl8pPr marL="30892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8pPr>
            <a:lvl9pPr marL="35464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9pPr>
          </a:lstStyle>
          <a:p>
            <a:pPr marL="0" indent="0" defTabSz="449263">
              <a:spcBef>
                <a:spcPct val="0"/>
              </a:spcBef>
              <a:spcAft>
                <a:spcPct val="0"/>
              </a:spcAft>
              <a:buSzPct val="100000"/>
              <a:buNone/>
            </a:pPr>
            <a:r>
              <a:rPr lang="en-US" altLang="zh-CN" sz="3600" kern="12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黑体" pitchFamily="49" charset="-122"/>
                <a:ea typeface="宋体" pitchFamily="2" charset="-122"/>
              </a:rPr>
              <a:t>( 2021-2022</a:t>
            </a:r>
            <a:r>
              <a:rPr lang="zh-CN" altLang="en-US" sz="3600" kern="12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黑体" pitchFamily="49" charset="-122"/>
                <a:ea typeface="宋体" pitchFamily="2" charset="-122"/>
              </a:rPr>
              <a:t> 第一学期（秋季）</a:t>
            </a:r>
            <a:r>
              <a:rPr lang="en-US" altLang="zh-CN" sz="3600" kern="12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黑体" pitchFamily="49" charset="-122"/>
                <a:ea typeface="宋体" pitchFamily="2" charset="-122"/>
              </a:rPr>
              <a:t>)</a:t>
            </a:r>
          </a:p>
        </p:txBody>
      </p:sp>
      <p:sp>
        <p:nvSpPr>
          <p:cNvPr id="7" name="副标题 1"/>
          <p:cNvSpPr txBox="1">
            <a:spLocks/>
          </p:cNvSpPr>
          <p:nvPr/>
        </p:nvSpPr>
        <p:spPr>
          <a:xfrm>
            <a:off x="72932" y="154822"/>
            <a:ext cx="5444131" cy="238848"/>
          </a:xfrm>
          <a:prstGeom prst="rect">
            <a:avLst/>
          </a:prstGeom>
          <a:noFill/>
          <a:ln w="9525">
            <a:noFill/>
            <a:miter lim="800000"/>
            <a:headEnd/>
            <a:tailEnd/>
          </a:ln>
        </p:spPr>
        <p:txBody>
          <a:bodyPr wrap="square" lIns="0" tIns="0" rIns="0" bIns="0" anchor="b">
            <a:spAutoFit/>
          </a:bodyPr>
          <a:lstStyle>
            <a:lvl1pPr marL="230188" indent="-230188"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mn-lt"/>
                <a:ea typeface="+mn-ea"/>
                <a:cs typeface="+mn-cs"/>
              </a:defRPr>
            </a:lvl1pPr>
            <a:lvl2pPr marL="628650" indent="-231775" algn="l" rtl="0" eaLnBrk="0" fontAlgn="base" hangingPunct="0">
              <a:lnSpc>
                <a:spcPct val="97000"/>
              </a:lnSpc>
              <a:spcBef>
                <a:spcPct val="20000"/>
              </a:spcBef>
              <a:spcAft>
                <a:spcPct val="20000"/>
              </a:spcAft>
              <a:buClr>
                <a:schemeClr val="folHlink"/>
              </a:buClr>
              <a:buFont typeface="Arial" charset="0"/>
              <a:buChar char="-"/>
              <a:defRPr sz="1600" b="1">
                <a:solidFill>
                  <a:schemeClr val="tx1"/>
                </a:solidFill>
                <a:latin typeface="+mn-lt"/>
                <a:ea typeface="+mn-ea"/>
              </a:defRPr>
            </a:lvl2pPr>
            <a:lvl3pPr marL="1025525" indent="-222250" algn="l" rtl="0" eaLnBrk="0" fontAlgn="base" hangingPunct="0">
              <a:lnSpc>
                <a:spcPct val="97000"/>
              </a:lnSpc>
              <a:spcBef>
                <a:spcPct val="20000"/>
              </a:spcBef>
              <a:spcAft>
                <a:spcPct val="20000"/>
              </a:spcAft>
              <a:buClr>
                <a:schemeClr val="folHlink"/>
              </a:buClr>
              <a:buChar char="•"/>
              <a:defRPr sz="1600" b="1">
                <a:solidFill>
                  <a:schemeClr val="tx1"/>
                </a:solidFill>
                <a:latin typeface="Arial" pitchFamily="34" charset="0"/>
                <a:ea typeface="+mn-ea"/>
              </a:defRPr>
            </a:lvl3pPr>
            <a:lvl4pPr marL="1376363" indent="-23177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4pPr>
            <a:lvl5pPr marL="17176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5pPr>
            <a:lvl6pPr marL="21748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6pPr>
            <a:lvl7pPr marL="26320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7pPr>
            <a:lvl8pPr marL="30892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8pPr>
            <a:lvl9pPr marL="35464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9pPr>
          </a:lstStyle>
          <a:p>
            <a:pPr marL="0" indent="0" defTabSz="449263">
              <a:spcBef>
                <a:spcPct val="0"/>
              </a:spcBef>
              <a:spcAft>
                <a:spcPct val="0"/>
              </a:spcAft>
              <a:buSzPct val="100000"/>
              <a:buNone/>
            </a:pPr>
            <a:r>
              <a:rPr lang="zh-CN" altLang="en-US" kern="12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黑体" pitchFamily="49" charset="-122"/>
                <a:ea typeface="宋体" pitchFamily="2" charset="-122"/>
              </a:rPr>
              <a:t>计算机类本科生授课内容</a:t>
            </a:r>
            <a:endParaRPr lang="en-US" altLang="zh-CN" kern="12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黑体" pitchFamily="49" charset="-122"/>
              <a:ea typeface="宋体" pitchFamily="2" charset="-122"/>
            </a:endParaRP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724" y="4743158"/>
            <a:ext cx="2251874" cy="14651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2313" y="4685284"/>
            <a:ext cx="2614370" cy="137515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7117" y="4673162"/>
            <a:ext cx="2516640" cy="153515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4" name="副标题 1">
            <a:extLst>
              <a:ext uri="{FF2B5EF4-FFF2-40B4-BE49-F238E27FC236}">
                <a16:creationId xmlns:a16="http://schemas.microsoft.com/office/drawing/2014/main" id="{D6EC91E7-5F14-4A7F-92FF-2B75FABA9531}"/>
              </a:ext>
            </a:extLst>
          </p:cNvPr>
          <p:cNvSpPr txBox="1">
            <a:spLocks/>
          </p:cNvSpPr>
          <p:nvPr/>
        </p:nvSpPr>
        <p:spPr>
          <a:xfrm>
            <a:off x="1743854" y="2970804"/>
            <a:ext cx="6237799" cy="880690"/>
          </a:xfrm>
          <a:prstGeom prst="rect">
            <a:avLst/>
          </a:prstGeom>
          <a:noFill/>
          <a:ln w="9525">
            <a:noFill/>
            <a:miter lim="800000"/>
            <a:headEnd/>
            <a:tailEnd/>
          </a:ln>
        </p:spPr>
        <p:txBody>
          <a:bodyPr wrap="square" lIns="0" tIns="0" rIns="0" bIns="0" anchor="b">
            <a:spAutoFit/>
          </a:bodyPr>
          <a:lstStyle>
            <a:lvl1pPr marL="230188" indent="-230188"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mn-lt"/>
                <a:ea typeface="+mn-ea"/>
                <a:cs typeface="+mn-cs"/>
              </a:defRPr>
            </a:lvl1pPr>
            <a:lvl2pPr marL="628650" indent="-231775" algn="l" rtl="0" eaLnBrk="0" fontAlgn="base" hangingPunct="0">
              <a:lnSpc>
                <a:spcPct val="97000"/>
              </a:lnSpc>
              <a:spcBef>
                <a:spcPct val="20000"/>
              </a:spcBef>
              <a:spcAft>
                <a:spcPct val="20000"/>
              </a:spcAft>
              <a:buClr>
                <a:schemeClr val="folHlink"/>
              </a:buClr>
              <a:buFont typeface="Arial" charset="0"/>
              <a:buChar char="-"/>
              <a:defRPr sz="1600" b="1">
                <a:solidFill>
                  <a:schemeClr val="tx1"/>
                </a:solidFill>
                <a:latin typeface="+mn-lt"/>
                <a:ea typeface="+mn-ea"/>
              </a:defRPr>
            </a:lvl2pPr>
            <a:lvl3pPr marL="1025525" indent="-222250" algn="l" rtl="0" eaLnBrk="0" fontAlgn="base" hangingPunct="0">
              <a:lnSpc>
                <a:spcPct val="97000"/>
              </a:lnSpc>
              <a:spcBef>
                <a:spcPct val="20000"/>
              </a:spcBef>
              <a:spcAft>
                <a:spcPct val="20000"/>
              </a:spcAft>
              <a:buClr>
                <a:schemeClr val="folHlink"/>
              </a:buClr>
              <a:buChar char="•"/>
              <a:defRPr sz="1600" b="1">
                <a:solidFill>
                  <a:schemeClr val="tx1"/>
                </a:solidFill>
                <a:latin typeface="Arial" pitchFamily="34" charset="0"/>
                <a:ea typeface="+mn-ea"/>
              </a:defRPr>
            </a:lvl3pPr>
            <a:lvl4pPr marL="1376363" indent="-23177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4pPr>
            <a:lvl5pPr marL="17176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5pPr>
            <a:lvl6pPr marL="21748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6pPr>
            <a:lvl7pPr marL="26320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7pPr>
            <a:lvl8pPr marL="30892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8pPr>
            <a:lvl9pPr marL="35464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9pPr>
          </a:lstStyle>
          <a:p>
            <a:pPr marL="0" indent="0" algn="ctr" defTabSz="449263">
              <a:spcBef>
                <a:spcPct val="0"/>
              </a:spcBef>
              <a:spcAft>
                <a:spcPct val="0"/>
              </a:spcAft>
              <a:buSzPct val="100000"/>
              <a:buNone/>
            </a:pPr>
            <a:r>
              <a:rPr lang="zh-CN" altLang="en-US" sz="2800" kern="12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黑体" pitchFamily="49" charset="-122"/>
                <a:ea typeface="宋体" pitchFamily="2" charset="-122"/>
              </a:rPr>
              <a:t>主讲：黄智濒</a:t>
            </a:r>
            <a:endParaRPr lang="en-US" altLang="zh-CN" sz="2800" kern="12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黑体" pitchFamily="49" charset="-122"/>
              <a:ea typeface="宋体" pitchFamily="2" charset="-122"/>
            </a:endParaRPr>
          </a:p>
          <a:p>
            <a:pPr marL="0" indent="0" algn="ctr" defTabSz="449263">
              <a:spcBef>
                <a:spcPct val="0"/>
              </a:spcBef>
              <a:spcAft>
                <a:spcPct val="0"/>
              </a:spcAft>
              <a:buSzPct val="100000"/>
              <a:buNone/>
            </a:pPr>
            <a:endParaRPr lang="en-US" altLang="zh-CN" sz="1100" kern="12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黑体" pitchFamily="49" charset="-122"/>
              <a:ea typeface="宋体" pitchFamily="2" charset="-122"/>
            </a:endParaRPr>
          </a:p>
          <a:p>
            <a:pPr marL="0" indent="0">
              <a:spcBef>
                <a:spcPct val="0"/>
              </a:spcBef>
              <a:spcAft>
                <a:spcPct val="0"/>
              </a:spcAft>
              <a:buNone/>
            </a:pPr>
            <a:r>
              <a:rPr lang="zh-CN" altLang="en-US" sz="20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黑体" pitchFamily="49" charset="-122"/>
                <a:ea typeface="宋体" pitchFamily="2" charset="-122"/>
              </a:rPr>
              <a:t>北京邮电大学计算机学院（国家示范性软件学院）</a:t>
            </a:r>
            <a:endParaRPr lang="en-US" altLang="zh-CN" sz="2000" kern="12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黑体" pitchFamily="49" charset="-122"/>
              <a:ea typeface="宋体" pitchFamily="2" charset="-122"/>
            </a:endParaRPr>
          </a:p>
        </p:txBody>
      </p:sp>
      <p:sp>
        <p:nvSpPr>
          <p:cNvPr id="13" name="副标题 1">
            <a:extLst>
              <a:ext uri="{FF2B5EF4-FFF2-40B4-BE49-F238E27FC236}">
                <a16:creationId xmlns:a16="http://schemas.microsoft.com/office/drawing/2014/main" id="{017E0E78-4D7A-4B77-A65B-76C24F1EEC07}"/>
              </a:ext>
            </a:extLst>
          </p:cNvPr>
          <p:cNvSpPr txBox="1">
            <a:spLocks/>
          </p:cNvSpPr>
          <p:nvPr/>
        </p:nvSpPr>
        <p:spPr>
          <a:xfrm>
            <a:off x="1743854" y="3941391"/>
            <a:ext cx="3965433" cy="477695"/>
          </a:xfrm>
          <a:prstGeom prst="rect">
            <a:avLst/>
          </a:prstGeom>
          <a:noFill/>
          <a:ln w="9525">
            <a:noFill/>
            <a:miter lim="800000"/>
            <a:headEnd/>
            <a:tailEnd/>
          </a:ln>
        </p:spPr>
        <p:txBody>
          <a:bodyPr wrap="square" lIns="0" tIns="0" rIns="0" bIns="0" anchor="b">
            <a:spAutoFit/>
          </a:bodyPr>
          <a:lstStyle>
            <a:lvl1pPr marL="230188" indent="-230188"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mn-lt"/>
                <a:ea typeface="+mn-ea"/>
                <a:cs typeface="+mn-cs"/>
              </a:defRPr>
            </a:lvl1pPr>
            <a:lvl2pPr marL="628650" indent="-231775" algn="l" rtl="0" eaLnBrk="0" fontAlgn="base" hangingPunct="0">
              <a:lnSpc>
                <a:spcPct val="97000"/>
              </a:lnSpc>
              <a:spcBef>
                <a:spcPct val="20000"/>
              </a:spcBef>
              <a:spcAft>
                <a:spcPct val="20000"/>
              </a:spcAft>
              <a:buClr>
                <a:schemeClr val="folHlink"/>
              </a:buClr>
              <a:buFont typeface="Arial" charset="0"/>
              <a:buChar char="-"/>
              <a:defRPr sz="1600" b="1">
                <a:solidFill>
                  <a:schemeClr val="tx1"/>
                </a:solidFill>
                <a:latin typeface="+mn-lt"/>
                <a:ea typeface="+mn-ea"/>
              </a:defRPr>
            </a:lvl2pPr>
            <a:lvl3pPr marL="1025525" indent="-222250" algn="l" rtl="0" eaLnBrk="0" fontAlgn="base" hangingPunct="0">
              <a:lnSpc>
                <a:spcPct val="97000"/>
              </a:lnSpc>
              <a:spcBef>
                <a:spcPct val="20000"/>
              </a:spcBef>
              <a:spcAft>
                <a:spcPct val="20000"/>
              </a:spcAft>
              <a:buClr>
                <a:schemeClr val="folHlink"/>
              </a:buClr>
              <a:buChar char="•"/>
              <a:defRPr sz="1600" b="1">
                <a:solidFill>
                  <a:schemeClr val="tx1"/>
                </a:solidFill>
                <a:latin typeface="Arial" pitchFamily="34" charset="0"/>
                <a:ea typeface="+mn-ea"/>
              </a:defRPr>
            </a:lvl3pPr>
            <a:lvl4pPr marL="1376363" indent="-23177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4pPr>
            <a:lvl5pPr marL="17176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5pPr>
            <a:lvl6pPr marL="21748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6pPr>
            <a:lvl7pPr marL="26320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7pPr>
            <a:lvl8pPr marL="30892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8pPr>
            <a:lvl9pPr marL="35464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9pPr>
          </a:lstStyle>
          <a:p>
            <a:pPr marL="0" indent="0">
              <a:spcBef>
                <a:spcPct val="0"/>
              </a:spcBef>
              <a:spcAft>
                <a:spcPct val="0"/>
              </a:spcAft>
              <a:buNone/>
            </a:pPr>
            <a:r>
              <a:rPr lang="zh-CN" altLang="en-US"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黑体" pitchFamily="49" charset="-122"/>
                <a:ea typeface="宋体" pitchFamily="2" charset="-122"/>
              </a:rPr>
              <a:t>联系方式：</a:t>
            </a:r>
            <a:r>
              <a:rPr lang="en-US" altLang="zh-CN" kern="12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黑体" pitchFamily="49" charset="-122"/>
                <a:ea typeface="宋体" pitchFamily="2" charset="-122"/>
              </a:rPr>
              <a:t>QQ</a:t>
            </a:r>
            <a:r>
              <a:rPr lang="zh-CN" altLang="en-US" kern="12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黑体" pitchFamily="49" charset="-122"/>
                <a:ea typeface="宋体" pitchFamily="2" charset="-122"/>
              </a:rPr>
              <a:t>群：</a:t>
            </a:r>
            <a:r>
              <a:rPr lang="en-US" altLang="zh-CN"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黑体" pitchFamily="49" charset="-122"/>
                <a:ea typeface="宋体" pitchFamily="2" charset="-122"/>
              </a:rPr>
              <a:t> 558608839</a:t>
            </a:r>
            <a:r>
              <a:rPr lang="en-US" altLang="zh-CN" kern="12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黑体" pitchFamily="49" charset="-122"/>
                <a:ea typeface="宋体" pitchFamily="2" charset="-122"/>
              </a:rPr>
              <a:t>          </a:t>
            </a:r>
          </a:p>
          <a:p>
            <a:pPr marL="0" indent="0" defTabSz="449263">
              <a:spcBef>
                <a:spcPct val="0"/>
              </a:spcBef>
              <a:spcAft>
                <a:spcPct val="0"/>
              </a:spcAft>
              <a:buSzPct val="100000"/>
              <a:buNone/>
            </a:pPr>
            <a:r>
              <a:rPr lang="zh-CN" altLang="en-US" kern="12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黑体" pitchFamily="49" charset="-122"/>
                <a:ea typeface="宋体" pitchFamily="2" charset="-122"/>
              </a:rPr>
              <a:t>          教三楼</a:t>
            </a:r>
            <a:r>
              <a:rPr lang="en-US" altLang="zh-CN" kern="12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黑体" pitchFamily="49" charset="-122"/>
                <a:ea typeface="宋体" pitchFamily="2" charset="-122"/>
              </a:rPr>
              <a:t>1017</a:t>
            </a:r>
          </a:p>
        </p:txBody>
      </p:sp>
    </p:spTree>
    <p:extLst>
      <p:ext uri="{BB962C8B-B14F-4D97-AF65-F5344CB8AC3E}">
        <p14:creationId xmlns:p14="http://schemas.microsoft.com/office/powerpoint/2010/main" val="1797006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0" y="6129180"/>
            <a:ext cx="9144000" cy="92333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endParaRPr lang="en-US" altLang="zh-CN" dirty="0"/>
          </a:p>
          <a:p>
            <a:endParaRPr lang="en-US" altLang="zh-CN" dirty="0"/>
          </a:p>
          <a:p>
            <a:endParaRPr lang="zh-CN" altLang="en-US" dirty="0"/>
          </a:p>
        </p:txBody>
      </p:sp>
      <p:sp>
        <p:nvSpPr>
          <p:cNvPr id="4" name="标题 3"/>
          <p:cNvSpPr>
            <a:spLocks noGrp="1"/>
          </p:cNvSpPr>
          <p:nvPr>
            <p:ph type="title"/>
          </p:nvPr>
        </p:nvSpPr>
        <p:spPr>
          <a:xfrm>
            <a:off x="0" y="0"/>
            <a:ext cx="7848600" cy="417935"/>
          </a:xfrm>
        </p:spPr>
        <p:txBody>
          <a:bodyPr/>
          <a:lstStyle/>
          <a:p>
            <a:r>
              <a:rPr lang="zh-CN" altLang="en-US" sz="2800" dirty="0"/>
              <a:t>第六章  可编程逻辑</a:t>
            </a:r>
            <a:r>
              <a:rPr lang="en-US" altLang="zh-CN" sz="2800" dirty="0"/>
              <a:t>\</a:t>
            </a:r>
            <a:r>
              <a:rPr lang="zh-CN" altLang="en-US" dirty="0">
                <a:solidFill>
                  <a:srgbClr val="1C1C1C"/>
                </a:solidFill>
                <a:ea typeface="宋体" pitchFamily="2" charset="-122"/>
              </a:rPr>
              <a:t>第一节  </a:t>
            </a:r>
            <a:r>
              <a:rPr lang="en-US" altLang="zh-CN" dirty="0">
                <a:solidFill>
                  <a:srgbClr val="1C1C1C"/>
                </a:solidFill>
                <a:ea typeface="宋体" pitchFamily="2" charset="-122"/>
              </a:rPr>
              <a:t>PLD</a:t>
            </a:r>
            <a:r>
              <a:rPr lang="zh-CN" altLang="en-US" dirty="0">
                <a:solidFill>
                  <a:srgbClr val="1C1C1C"/>
                </a:solidFill>
                <a:ea typeface="宋体" pitchFamily="2" charset="-122"/>
              </a:rPr>
              <a:t>的基本概念</a:t>
            </a:r>
            <a:endParaRPr lang="zh-CN" altLang="en-US" dirty="0"/>
          </a:p>
        </p:txBody>
      </p:sp>
      <p:sp>
        <p:nvSpPr>
          <p:cNvPr id="5" name="内容占位符 4"/>
          <p:cNvSpPr>
            <a:spLocks noGrp="1"/>
          </p:cNvSpPr>
          <p:nvPr>
            <p:ph idx="1"/>
          </p:nvPr>
        </p:nvSpPr>
        <p:spPr>
          <a:xfrm>
            <a:off x="-18239" y="503805"/>
            <a:ext cx="8690747" cy="5775792"/>
          </a:xfrm>
        </p:spPr>
        <p:txBody>
          <a:bodyPr/>
          <a:lstStyle/>
          <a:p>
            <a:r>
              <a:rPr lang="zh-CN" altLang="en-US" sz="2800" dirty="0"/>
              <a:t>可编程连接技术</a:t>
            </a:r>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sp>
        <p:nvSpPr>
          <p:cNvPr id="3" name="矩形 2"/>
          <p:cNvSpPr/>
          <p:nvPr/>
        </p:nvSpPr>
        <p:spPr>
          <a:xfrm>
            <a:off x="476726" y="953835"/>
            <a:ext cx="8539961" cy="1815882"/>
          </a:xfrm>
          <a:prstGeom prst="rect">
            <a:avLst/>
          </a:prstGeom>
        </p:spPr>
        <p:txBody>
          <a:bodyPr wrap="square">
            <a:spAutoFit/>
          </a:bodyPr>
          <a:lstStyle/>
          <a:p>
            <a:pPr marL="285750" indent="-285750">
              <a:buFont typeface="Arial" pitchFamily="34" charset="0"/>
              <a:buChar char="•"/>
            </a:pPr>
            <a:r>
              <a:rPr lang="en-US" altLang="zh-CN" sz="2800" dirty="0">
                <a:solidFill>
                  <a:schemeClr val="tx1"/>
                </a:solidFill>
              </a:rPr>
              <a:t>E</a:t>
            </a:r>
            <a:r>
              <a:rPr lang="en-US" altLang="zh-CN" sz="2800" baseline="30000" dirty="0">
                <a:solidFill>
                  <a:schemeClr val="tx1"/>
                </a:solidFill>
              </a:rPr>
              <a:t>2</a:t>
            </a:r>
            <a:r>
              <a:rPr lang="en-US" altLang="zh-CN" sz="2800" dirty="0">
                <a:solidFill>
                  <a:schemeClr val="tx1"/>
                </a:solidFill>
              </a:rPr>
              <a:t>PROM</a:t>
            </a:r>
            <a:r>
              <a:rPr lang="zh-CN" altLang="en-US" sz="2800" dirty="0">
                <a:solidFill>
                  <a:schemeClr val="tx1"/>
                </a:solidFill>
              </a:rPr>
              <a:t>技术</a:t>
            </a:r>
            <a:r>
              <a:rPr lang="en-US" altLang="zh-CN" sz="2800" dirty="0">
                <a:solidFill>
                  <a:schemeClr val="tx1"/>
                </a:solidFill>
              </a:rPr>
              <a:t>,</a:t>
            </a:r>
            <a:r>
              <a:rPr lang="zh-CN" altLang="en-US" sz="2800" dirty="0">
                <a:solidFill>
                  <a:schemeClr val="tx1"/>
                </a:solidFill>
              </a:rPr>
              <a:t>加电的方式可以擦除或重写，基于</a:t>
            </a:r>
            <a:r>
              <a:rPr lang="en-US" altLang="zh-CN" sz="2800" dirty="0">
                <a:solidFill>
                  <a:schemeClr val="tx1"/>
                </a:solidFill>
              </a:rPr>
              <a:t>ISP</a:t>
            </a:r>
            <a:r>
              <a:rPr lang="zh-CN" altLang="en-US" sz="2800" dirty="0">
                <a:solidFill>
                  <a:schemeClr val="tx1"/>
                </a:solidFill>
              </a:rPr>
              <a:t>（在系统编程）</a:t>
            </a:r>
            <a:endParaRPr lang="en-US" altLang="zh-CN" sz="2800" dirty="0">
              <a:solidFill>
                <a:schemeClr val="tx1"/>
              </a:solidFill>
            </a:endParaRPr>
          </a:p>
          <a:p>
            <a:pPr marL="285750" indent="-285750">
              <a:buFont typeface="Arial" pitchFamily="34" charset="0"/>
              <a:buChar char="•"/>
            </a:pPr>
            <a:r>
              <a:rPr lang="en-US" altLang="zh-CN" sz="2800" dirty="0">
                <a:solidFill>
                  <a:schemeClr val="tx1"/>
                </a:solidFill>
              </a:rPr>
              <a:t>SRAM</a:t>
            </a:r>
            <a:r>
              <a:rPr lang="zh-CN" altLang="en-US" sz="2800" dirty="0">
                <a:solidFill>
                  <a:schemeClr val="tx1"/>
                </a:solidFill>
              </a:rPr>
              <a:t>技术，</a:t>
            </a:r>
            <a:r>
              <a:rPr lang="en-US" altLang="zh-CN" sz="2800" dirty="0">
                <a:solidFill>
                  <a:schemeClr val="tx1"/>
                </a:solidFill>
              </a:rPr>
              <a:t>SRAM</a:t>
            </a:r>
            <a:r>
              <a:rPr lang="zh-CN" altLang="en-US" sz="2800" dirty="0">
                <a:solidFill>
                  <a:schemeClr val="tx1"/>
                </a:solidFill>
              </a:rPr>
              <a:t>存储元通过触发器实现连接、断开。易失，每次加电，</a:t>
            </a:r>
            <a:r>
              <a:rPr lang="en-US" altLang="zh-CN" sz="2800" dirty="0">
                <a:solidFill>
                  <a:schemeClr val="tx1"/>
                </a:solidFill>
              </a:rPr>
              <a:t>PLD</a:t>
            </a:r>
            <a:r>
              <a:rPr lang="zh-CN" altLang="en-US" sz="2800" dirty="0">
                <a:solidFill>
                  <a:schemeClr val="tx1"/>
                </a:solidFill>
              </a:rPr>
              <a:t>编程数据必须重新写入。</a:t>
            </a: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6949" y="2882391"/>
            <a:ext cx="4635309" cy="2159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750" y="5056555"/>
            <a:ext cx="3524250"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0433" y="5056555"/>
            <a:ext cx="3171825"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矩形 13"/>
          <p:cNvSpPr/>
          <p:nvPr/>
        </p:nvSpPr>
        <p:spPr>
          <a:xfrm>
            <a:off x="116703" y="2882391"/>
            <a:ext cx="3975768" cy="523220"/>
          </a:xfrm>
          <a:prstGeom prst="rect">
            <a:avLst/>
          </a:prstGeom>
        </p:spPr>
        <p:txBody>
          <a:bodyPr wrap="none">
            <a:spAutoFit/>
          </a:bodyPr>
          <a:lstStyle/>
          <a:p>
            <a:r>
              <a:rPr lang="en-US" altLang="zh-CN" sz="2800" dirty="0">
                <a:solidFill>
                  <a:schemeClr val="tx1"/>
                </a:solidFill>
              </a:rPr>
              <a:t>SRAM </a:t>
            </a:r>
            <a:r>
              <a:rPr lang="zh-CN" altLang="en-US" sz="2800" dirty="0">
                <a:solidFill>
                  <a:schemeClr val="tx1"/>
                </a:solidFill>
              </a:rPr>
              <a:t>为基的与阵列概念</a:t>
            </a:r>
          </a:p>
        </p:txBody>
      </p:sp>
    </p:spTree>
    <p:extLst>
      <p:ext uri="{BB962C8B-B14F-4D97-AF65-F5344CB8AC3E}">
        <p14:creationId xmlns:p14="http://schemas.microsoft.com/office/powerpoint/2010/main" val="197064407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9687"/>
            <a:ext cx="9027297" cy="417935"/>
          </a:xfrm>
        </p:spPr>
        <p:txBody>
          <a:bodyPr/>
          <a:lstStyle/>
          <a:p>
            <a:r>
              <a:rPr lang="zh-CN" altLang="en-US" sz="2800" dirty="0"/>
              <a:t>第六章  可编程逻辑</a:t>
            </a:r>
            <a:r>
              <a:rPr lang="en-US" altLang="zh-CN" sz="2800" dirty="0"/>
              <a:t>\</a:t>
            </a:r>
            <a:r>
              <a:rPr lang="zh-CN" altLang="en-US" sz="2800" dirty="0"/>
              <a:t>第四节  </a:t>
            </a:r>
            <a:r>
              <a:rPr lang="en-US" altLang="zh-CN" sz="2800" dirty="0"/>
              <a:t>VHDL</a:t>
            </a:r>
            <a:r>
              <a:rPr lang="zh-CN" altLang="en-US" sz="2800" dirty="0"/>
              <a:t>语言编程</a:t>
            </a:r>
            <a:endParaRPr lang="zh-CN" altLang="en-US" dirty="0"/>
          </a:p>
        </p:txBody>
      </p:sp>
      <p:sp>
        <p:nvSpPr>
          <p:cNvPr id="9" name="Text Box 598"/>
          <p:cNvSpPr txBox="1">
            <a:spLocks noChangeArrowheads="1"/>
          </p:cNvSpPr>
          <p:nvPr/>
        </p:nvSpPr>
        <p:spPr bwMode="auto">
          <a:xfrm>
            <a:off x="22485" y="331675"/>
            <a:ext cx="8909050" cy="2962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vert="horz" wrap="square" lIns="90000" tIns="46800" rIns="90000" bIns="46800" numCol="1" anchor="t" anchorCtr="0" compatLnSpc="1">
            <a:prstTxWarp prst="textNoShape">
              <a:avLst/>
            </a:prstTxWarp>
            <a:spAutoFit/>
          </a:bodyPr>
          <a:lstStyle>
            <a:lvl1pPr marL="230188" indent="-230188"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cs typeface="+mn-cs"/>
              </a:defRPr>
            </a:lvl1pPr>
            <a:lvl2pPr marL="742950" indent="-285750" algn="l" rtl="0" eaLnBrk="0" fontAlgn="base" hangingPunct="0">
              <a:lnSpc>
                <a:spcPct val="97000"/>
              </a:lnSpc>
              <a:spcBef>
                <a:spcPct val="20000"/>
              </a:spcBef>
              <a:spcAft>
                <a:spcPct val="20000"/>
              </a:spcAft>
              <a:buClr>
                <a:schemeClr val="folHlink"/>
              </a:buClr>
              <a:buFont typeface="Arial" charset="0"/>
              <a:buChar char="-"/>
              <a:defRPr kumimoji="1" sz="2000" b="1">
                <a:solidFill>
                  <a:schemeClr val="tx1"/>
                </a:solidFill>
                <a:latin typeface="Times New Roman" pitchFamily="18" charset="0"/>
                <a:ea typeface="楷体_GB2312" pitchFamily="49" charset="-122"/>
              </a:defRPr>
            </a:lvl2pPr>
            <a:lvl3pPr marL="1143000" indent="-228600" algn="l" rtl="0" eaLnBrk="0" fontAlgn="base" hangingPunct="0">
              <a:lnSpc>
                <a:spcPct val="97000"/>
              </a:lnSpc>
              <a:spcBef>
                <a:spcPct val="20000"/>
              </a:spcBef>
              <a:spcAft>
                <a:spcPct val="20000"/>
              </a:spcAft>
              <a:buClr>
                <a:schemeClr val="folHlink"/>
              </a:buClr>
              <a:buChar char="•"/>
              <a:defRPr kumimoji="1" sz="2000" b="1">
                <a:solidFill>
                  <a:schemeClr val="tx1"/>
                </a:solidFill>
                <a:latin typeface="Times New Roman" pitchFamily="18" charset="0"/>
                <a:ea typeface="楷体_GB2312" pitchFamily="49" charset="-122"/>
              </a:defRPr>
            </a:lvl3pPr>
            <a:lvl4pPr marL="16002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4pPr>
            <a:lvl5pPr marL="20574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5pPr>
            <a:lvl6pPr marL="25146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6pPr>
            <a:lvl7pPr marL="29718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7pPr>
            <a:lvl8pPr marL="34290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8pPr>
            <a:lvl9pPr marL="38862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9pPr>
          </a:lstStyle>
          <a:p>
            <a:pPr eaLnBrk="1" hangingPunct="1">
              <a:lnSpc>
                <a:spcPct val="100000"/>
              </a:lnSpc>
              <a:spcAft>
                <a:spcPts val="0"/>
              </a:spcAft>
            </a:pPr>
            <a:r>
              <a:rPr lang="en-US" altLang="zh-CN" sz="2800" dirty="0">
                <a:ea typeface="宋体" pitchFamily="2" charset="-122"/>
              </a:rPr>
              <a:t>VHDL</a:t>
            </a:r>
            <a:r>
              <a:rPr lang="zh-CN" altLang="en-US" sz="2800" dirty="0">
                <a:ea typeface="宋体" pitchFamily="2" charset="-122"/>
              </a:rPr>
              <a:t>编程案例</a:t>
            </a:r>
            <a:endParaRPr lang="en-US" altLang="zh-CN"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2" eaLnBrk="1" hangingPunct="1">
              <a:lnSpc>
                <a:spcPct val="100000"/>
              </a:lnSpc>
              <a:spcAft>
                <a:spcPts val="0"/>
              </a:spcAft>
            </a:pPr>
            <a:endParaRPr lang="zh-CN" altLang="en-US"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zh-CN" altLang="en-US" dirty="0">
              <a:ea typeface="宋体" pitchFamily="2" charset="-122"/>
            </a:endParaRPr>
          </a:p>
        </p:txBody>
      </p:sp>
      <p:sp>
        <p:nvSpPr>
          <p:cNvPr id="10" name="Text Box 5"/>
          <p:cNvSpPr txBox="1">
            <a:spLocks noChangeArrowheads="1"/>
          </p:cNvSpPr>
          <p:nvPr/>
        </p:nvSpPr>
        <p:spPr bwMode="auto">
          <a:xfrm>
            <a:off x="2892517" y="408807"/>
            <a:ext cx="2233613" cy="369888"/>
          </a:xfrm>
          <a:prstGeom prst="rect">
            <a:avLst/>
          </a:prstGeom>
          <a:noFill/>
          <a:ln w="9525">
            <a:noFill/>
            <a:miter lim="800000"/>
            <a:headEnd/>
            <a:tailEnd/>
          </a:ln>
          <a:effectLst/>
        </p:spPr>
        <p:txBody>
          <a:bodyPr>
            <a:spAutoFit/>
          </a:bodyPr>
          <a:lstStyle/>
          <a:p>
            <a:pPr>
              <a:lnSpc>
                <a:spcPct val="100000"/>
              </a:lnSpc>
              <a:defRPr/>
            </a:pPr>
            <a:r>
              <a:rPr lang="en-US" altLang="zh-CN" b="0" dirty="0">
                <a:solidFill>
                  <a:schemeClr val="tx1"/>
                </a:solidFill>
                <a:effectLst>
                  <a:outerShdw blurRad="38100" dist="38100" dir="2700000" algn="tl">
                    <a:srgbClr val="C0C0C0"/>
                  </a:outerShdw>
                </a:effectLst>
                <a:ea typeface="宋体" pitchFamily="2" charset="-122"/>
              </a:rPr>
              <a:t>●</a:t>
            </a:r>
            <a:r>
              <a:rPr lang="en-US" altLang="zh-CN" dirty="0">
                <a:solidFill>
                  <a:schemeClr val="tx1"/>
                </a:solidFill>
                <a:ea typeface="宋体" pitchFamily="2" charset="-122"/>
              </a:rPr>
              <a:t> 6</a:t>
            </a:r>
            <a:r>
              <a:rPr lang="zh-CN" altLang="en-US" dirty="0">
                <a:solidFill>
                  <a:schemeClr val="tx1"/>
                </a:solidFill>
                <a:ea typeface="宋体" pitchFamily="2" charset="-122"/>
              </a:rPr>
              <a:t>、比较器</a:t>
            </a:r>
          </a:p>
        </p:txBody>
      </p:sp>
      <p:graphicFrame>
        <p:nvGraphicFramePr>
          <p:cNvPr id="13" name="Group 37"/>
          <p:cNvGraphicFramePr>
            <a:graphicFrameLocks noGrp="1"/>
          </p:cNvGraphicFramePr>
          <p:nvPr>
            <p:ph idx="1"/>
            <p:extLst>
              <p:ext uri="{D42A27DB-BD31-4B8C-83A1-F6EECF244321}">
                <p14:modId xmlns:p14="http://schemas.microsoft.com/office/powerpoint/2010/main" val="112240156"/>
              </p:ext>
            </p:extLst>
          </p:nvPr>
        </p:nvGraphicFramePr>
        <p:xfrm>
          <a:off x="251712" y="953835"/>
          <a:ext cx="2520950" cy="1152526"/>
        </p:xfrm>
        <a:graphic>
          <a:graphicData uri="http://schemas.openxmlformats.org/drawingml/2006/table">
            <a:tbl>
              <a:tblPr/>
              <a:tblGrid>
                <a:gridCol w="1293813">
                  <a:extLst>
                    <a:ext uri="{9D8B030D-6E8A-4147-A177-3AD203B41FA5}">
                      <a16:colId xmlns:a16="http://schemas.microsoft.com/office/drawing/2014/main" val="20000"/>
                    </a:ext>
                  </a:extLst>
                </a:gridCol>
                <a:gridCol w="1227137">
                  <a:extLst>
                    <a:ext uri="{9D8B030D-6E8A-4147-A177-3AD203B41FA5}">
                      <a16:colId xmlns:a16="http://schemas.microsoft.com/office/drawing/2014/main" val="20001"/>
                    </a:ext>
                  </a:extLst>
                </a:gridCol>
              </a:tblGrid>
              <a:tr h="3159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a</a:t>
                      </a:r>
                      <a:r>
                        <a:rPr kumimoji="1" lang="zh-CN" altLang="en-US" sz="1600" b="1" i="0" u="none" strike="noStrike" cap="none" normalizeH="0" baseline="0">
                          <a:ln>
                            <a:noFill/>
                          </a:ln>
                          <a:solidFill>
                            <a:schemeClr val="tx1"/>
                          </a:solidFill>
                          <a:effectLst/>
                          <a:latin typeface="Times New Roman" pitchFamily="18" charset="0"/>
                          <a:ea typeface="宋体" pitchFamily="2" charset="-122"/>
                        </a:rPr>
                        <a:t>和</a:t>
                      </a:r>
                      <a:r>
                        <a:rPr kumimoji="1" lang="en-US" altLang="zh-CN" sz="1600" b="1" i="0" u="none" strike="noStrike" cap="none" normalizeH="0" baseline="0">
                          <a:ln>
                            <a:noFill/>
                          </a:ln>
                          <a:solidFill>
                            <a:schemeClr val="tx1"/>
                          </a:solidFill>
                          <a:effectLst/>
                          <a:latin typeface="Times New Roman" pitchFamily="18" charset="0"/>
                          <a:ea typeface="宋体" pitchFamily="2" charset="-122"/>
                        </a:rPr>
                        <a:t>b</a:t>
                      </a:r>
                      <a:r>
                        <a:rPr kumimoji="1" lang="zh-CN" altLang="en-US" sz="1600" b="1" i="0" u="none" strike="noStrike" cap="none" normalizeH="0" baseline="0">
                          <a:ln>
                            <a:noFill/>
                          </a:ln>
                          <a:solidFill>
                            <a:schemeClr val="tx1"/>
                          </a:solidFill>
                          <a:effectLst/>
                          <a:latin typeface="Times New Roman" pitchFamily="18" charset="0"/>
                          <a:ea typeface="宋体" pitchFamily="2" charset="-122"/>
                        </a:rPr>
                        <a:t>的 比较             </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q0     q1   q2</a:t>
                      </a:r>
                      <a:endParaRPr kumimoji="1" lang="en-US" altLang="zh-CN" sz="1600" b="1" i="0" u="none" strike="noStrike" cap="none" normalizeH="0" baseline="-2500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78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a=b</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1       0       0</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94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a&gt;b</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0       1       0</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94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a&lt;b</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chemeClr val="tx1"/>
                          </a:solidFill>
                          <a:effectLst/>
                          <a:latin typeface="Times New Roman" pitchFamily="18" charset="0"/>
                          <a:ea typeface="宋体" pitchFamily="2" charset="-122"/>
                        </a:rPr>
                        <a:t>0       0       1</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904" y="778908"/>
            <a:ext cx="5671060" cy="5641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73293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9687"/>
            <a:ext cx="9027297" cy="417935"/>
          </a:xfrm>
        </p:spPr>
        <p:txBody>
          <a:bodyPr/>
          <a:lstStyle/>
          <a:p>
            <a:r>
              <a:rPr lang="zh-CN" altLang="en-US" sz="2800" dirty="0"/>
              <a:t>第六章  可编程逻辑</a:t>
            </a:r>
            <a:r>
              <a:rPr lang="en-US" altLang="zh-CN" sz="2800" dirty="0"/>
              <a:t>\</a:t>
            </a:r>
            <a:r>
              <a:rPr lang="zh-CN" altLang="en-US" sz="2800" dirty="0"/>
              <a:t>第四节  </a:t>
            </a:r>
            <a:r>
              <a:rPr lang="en-US" altLang="zh-CN" sz="2800" dirty="0"/>
              <a:t>VHDL</a:t>
            </a:r>
            <a:r>
              <a:rPr lang="zh-CN" altLang="en-US" sz="2800" dirty="0"/>
              <a:t>语言编程</a:t>
            </a:r>
            <a:endParaRPr lang="zh-CN" altLang="en-US" dirty="0"/>
          </a:p>
        </p:txBody>
      </p:sp>
      <p:sp>
        <p:nvSpPr>
          <p:cNvPr id="9" name="Text Box 598"/>
          <p:cNvSpPr txBox="1">
            <a:spLocks noChangeArrowheads="1"/>
          </p:cNvSpPr>
          <p:nvPr/>
        </p:nvSpPr>
        <p:spPr bwMode="auto">
          <a:xfrm>
            <a:off x="22485" y="331675"/>
            <a:ext cx="8909050" cy="2962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vert="horz" wrap="square" lIns="90000" tIns="46800" rIns="90000" bIns="46800" numCol="1" anchor="t" anchorCtr="0" compatLnSpc="1">
            <a:prstTxWarp prst="textNoShape">
              <a:avLst/>
            </a:prstTxWarp>
            <a:spAutoFit/>
          </a:bodyPr>
          <a:lstStyle>
            <a:lvl1pPr marL="230188" indent="-230188"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cs typeface="+mn-cs"/>
              </a:defRPr>
            </a:lvl1pPr>
            <a:lvl2pPr marL="742950" indent="-285750" algn="l" rtl="0" eaLnBrk="0" fontAlgn="base" hangingPunct="0">
              <a:lnSpc>
                <a:spcPct val="97000"/>
              </a:lnSpc>
              <a:spcBef>
                <a:spcPct val="20000"/>
              </a:spcBef>
              <a:spcAft>
                <a:spcPct val="20000"/>
              </a:spcAft>
              <a:buClr>
                <a:schemeClr val="folHlink"/>
              </a:buClr>
              <a:buFont typeface="Arial" charset="0"/>
              <a:buChar char="-"/>
              <a:defRPr kumimoji="1" sz="2000" b="1">
                <a:solidFill>
                  <a:schemeClr val="tx1"/>
                </a:solidFill>
                <a:latin typeface="Times New Roman" pitchFamily="18" charset="0"/>
                <a:ea typeface="楷体_GB2312" pitchFamily="49" charset="-122"/>
              </a:defRPr>
            </a:lvl2pPr>
            <a:lvl3pPr marL="1143000" indent="-228600" algn="l" rtl="0" eaLnBrk="0" fontAlgn="base" hangingPunct="0">
              <a:lnSpc>
                <a:spcPct val="97000"/>
              </a:lnSpc>
              <a:spcBef>
                <a:spcPct val="20000"/>
              </a:spcBef>
              <a:spcAft>
                <a:spcPct val="20000"/>
              </a:spcAft>
              <a:buClr>
                <a:schemeClr val="folHlink"/>
              </a:buClr>
              <a:buChar char="•"/>
              <a:defRPr kumimoji="1" sz="2000" b="1">
                <a:solidFill>
                  <a:schemeClr val="tx1"/>
                </a:solidFill>
                <a:latin typeface="Times New Roman" pitchFamily="18" charset="0"/>
                <a:ea typeface="楷体_GB2312" pitchFamily="49" charset="-122"/>
              </a:defRPr>
            </a:lvl3pPr>
            <a:lvl4pPr marL="16002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4pPr>
            <a:lvl5pPr marL="20574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5pPr>
            <a:lvl6pPr marL="25146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6pPr>
            <a:lvl7pPr marL="29718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7pPr>
            <a:lvl8pPr marL="34290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8pPr>
            <a:lvl9pPr marL="38862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9pPr>
          </a:lstStyle>
          <a:p>
            <a:pPr eaLnBrk="1" hangingPunct="1">
              <a:lnSpc>
                <a:spcPct val="100000"/>
              </a:lnSpc>
              <a:spcAft>
                <a:spcPts val="0"/>
              </a:spcAft>
            </a:pPr>
            <a:r>
              <a:rPr lang="en-US" altLang="zh-CN" sz="2800" dirty="0">
                <a:ea typeface="宋体" pitchFamily="2" charset="-122"/>
              </a:rPr>
              <a:t>VHDL</a:t>
            </a:r>
            <a:r>
              <a:rPr lang="zh-CN" altLang="en-US" sz="2800" dirty="0">
                <a:ea typeface="宋体" pitchFamily="2" charset="-122"/>
              </a:rPr>
              <a:t>编程案例</a:t>
            </a:r>
            <a:endParaRPr lang="en-US" altLang="zh-CN"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2" eaLnBrk="1" hangingPunct="1">
              <a:lnSpc>
                <a:spcPct val="100000"/>
              </a:lnSpc>
              <a:spcAft>
                <a:spcPts val="0"/>
              </a:spcAft>
            </a:pPr>
            <a:endParaRPr lang="zh-CN" altLang="en-US"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zh-CN" altLang="en-US" dirty="0">
              <a:ea typeface="宋体" pitchFamily="2" charset="-122"/>
            </a:endParaRPr>
          </a:p>
        </p:txBody>
      </p:sp>
      <p:sp>
        <p:nvSpPr>
          <p:cNvPr id="11" name="Text Box 7"/>
          <p:cNvSpPr txBox="1">
            <a:spLocks noChangeArrowheads="1"/>
          </p:cNvSpPr>
          <p:nvPr/>
        </p:nvSpPr>
        <p:spPr bwMode="auto">
          <a:xfrm>
            <a:off x="2856892" y="400117"/>
            <a:ext cx="2233612" cy="369888"/>
          </a:xfrm>
          <a:prstGeom prst="rect">
            <a:avLst/>
          </a:prstGeom>
          <a:noFill/>
          <a:ln w="9525">
            <a:noFill/>
            <a:miter lim="800000"/>
            <a:headEnd/>
            <a:tailEnd/>
          </a:ln>
          <a:effectLst/>
        </p:spPr>
        <p:txBody>
          <a:bodyPr>
            <a:spAutoFit/>
          </a:bodyPr>
          <a:lstStyle/>
          <a:p>
            <a:pPr>
              <a:lnSpc>
                <a:spcPct val="100000"/>
              </a:lnSpc>
              <a:defRPr/>
            </a:pPr>
            <a:r>
              <a:rPr lang="en-US" altLang="zh-CN" b="0" dirty="0">
                <a:solidFill>
                  <a:schemeClr val="tx1"/>
                </a:solidFill>
                <a:effectLst>
                  <a:outerShdw blurRad="38100" dist="38100" dir="2700000" algn="tl">
                    <a:srgbClr val="C0C0C0"/>
                  </a:outerShdw>
                </a:effectLst>
                <a:ea typeface="宋体" pitchFamily="2" charset="-122"/>
              </a:rPr>
              <a:t>●</a:t>
            </a:r>
            <a:r>
              <a:rPr lang="en-US" altLang="zh-CN" dirty="0">
                <a:solidFill>
                  <a:schemeClr val="tx1"/>
                </a:solidFill>
                <a:ea typeface="宋体" pitchFamily="2" charset="-122"/>
              </a:rPr>
              <a:t> 7</a:t>
            </a:r>
            <a:r>
              <a:rPr lang="zh-CN" altLang="en-US" dirty="0">
                <a:solidFill>
                  <a:schemeClr val="tx1"/>
                </a:solidFill>
                <a:ea typeface="宋体" pitchFamily="2" charset="-122"/>
              </a:rPr>
              <a:t>、转换器</a:t>
            </a:r>
          </a:p>
        </p:txBody>
      </p:sp>
      <p:graphicFrame>
        <p:nvGraphicFramePr>
          <p:cNvPr id="14" name="Group 139"/>
          <p:cNvGraphicFramePr>
            <a:graphicFrameLocks noGrp="1"/>
          </p:cNvGraphicFramePr>
          <p:nvPr>
            <p:ph idx="1"/>
            <p:extLst>
              <p:ext uri="{D42A27DB-BD31-4B8C-83A1-F6EECF244321}">
                <p14:modId xmlns:p14="http://schemas.microsoft.com/office/powerpoint/2010/main" val="825560318"/>
              </p:ext>
            </p:extLst>
          </p:nvPr>
        </p:nvGraphicFramePr>
        <p:xfrm>
          <a:off x="161706" y="811335"/>
          <a:ext cx="2354262" cy="5688280"/>
        </p:xfrm>
        <a:graphic>
          <a:graphicData uri="http://schemas.openxmlformats.org/drawingml/2006/table">
            <a:tbl>
              <a:tblPr/>
              <a:tblGrid>
                <a:gridCol w="1177925">
                  <a:extLst>
                    <a:ext uri="{9D8B030D-6E8A-4147-A177-3AD203B41FA5}">
                      <a16:colId xmlns:a16="http://schemas.microsoft.com/office/drawing/2014/main" val="20000"/>
                    </a:ext>
                  </a:extLst>
                </a:gridCol>
                <a:gridCol w="1176337">
                  <a:extLst>
                    <a:ext uri="{9D8B030D-6E8A-4147-A177-3AD203B41FA5}">
                      <a16:colId xmlns:a16="http://schemas.microsoft.com/office/drawing/2014/main" val="20001"/>
                    </a:ext>
                  </a:extLst>
                </a:gridCol>
              </a:tblGrid>
              <a:tr h="28534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400" b="1" i="0" u="none" strike="noStrike" cap="none" normalizeH="0" baseline="0" dirty="0">
                          <a:ln>
                            <a:noFill/>
                          </a:ln>
                          <a:solidFill>
                            <a:schemeClr val="tx1"/>
                          </a:solidFill>
                          <a:effectLst/>
                          <a:latin typeface="Times New Roman" pitchFamily="18" charset="0"/>
                          <a:ea typeface="宋体" pitchFamily="2" charset="-122"/>
                        </a:rPr>
                        <a:t>自然二进制码</a:t>
                      </a:r>
                    </a:p>
                  </a:txBody>
                  <a:tcPr marL="36000" marR="36000" marT="35998" marB="359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400" b="1" i="0" u="none" strike="noStrike" cap="none" normalizeH="0" baseline="0" dirty="0">
                          <a:ln>
                            <a:noFill/>
                          </a:ln>
                          <a:solidFill>
                            <a:schemeClr val="tx1"/>
                          </a:solidFill>
                          <a:effectLst/>
                          <a:latin typeface="Times New Roman" pitchFamily="18" charset="0"/>
                          <a:ea typeface="宋体" pitchFamily="2" charset="-122"/>
                        </a:rPr>
                        <a:t>循环二进制码</a:t>
                      </a:r>
                    </a:p>
                  </a:txBody>
                  <a:tcPr marL="36000" marR="36000" marT="35998" marB="359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629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D</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3</a:t>
                      </a:r>
                      <a:r>
                        <a:rPr kumimoji="1" lang="en-US" altLang="zh-CN" sz="1800" b="1" i="0" u="none" strike="noStrike" cap="none" normalizeH="0" baseline="0">
                          <a:ln>
                            <a:noFill/>
                          </a:ln>
                          <a:solidFill>
                            <a:schemeClr val="tx1"/>
                          </a:solidFill>
                          <a:effectLst/>
                          <a:latin typeface="Times New Roman" pitchFamily="18" charset="0"/>
                          <a:ea typeface="宋体" pitchFamily="2" charset="-122"/>
                        </a:rPr>
                        <a:t>D</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2</a:t>
                      </a:r>
                      <a:r>
                        <a:rPr kumimoji="1" lang="en-US" altLang="zh-CN" sz="1800" b="1" i="0" u="none" strike="noStrike" cap="none" normalizeH="0" baseline="0">
                          <a:ln>
                            <a:noFill/>
                          </a:ln>
                          <a:solidFill>
                            <a:schemeClr val="tx1"/>
                          </a:solidFill>
                          <a:effectLst/>
                          <a:latin typeface="Times New Roman" pitchFamily="18" charset="0"/>
                          <a:ea typeface="宋体" pitchFamily="2" charset="-122"/>
                        </a:rPr>
                        <a:t>D</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1</a:t>
                      </a:r>
                      <a:r>
                        <a:rPr kumimoji="1" lang="en-US" altLang="zh-CN" sz="1800" b="1" i="0" u="none" strike="noStrike" cap="none" normalizeH="0" baseline="0">
                          <a:ln>
                            <a:noFill/>
                          </a:ln>
                          <a:solidFill>
                            <a:schemeClr val="tx1"/>
                          </a:solidFill>
                          <a:effectLst/>
                          <a:latin typeface="Times New Roman" pitchFamily="18" charset="0"/>
                          <a:ea typeface="宋体" pitchFamily="2" charset="-122"/>
                        </a:rPr>
                        <a:t>D</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0</a:t>
                      </a:r>
                    </a:p>
                  </a:txBody>
                  <a:tcPr marL="36000" marR="36000" marT="35998" marB="3599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Y</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3</a:t>
                      </a:r>
                      <a:r>
                        <a:rPr kumimoji="1" lang="en-US" altLang="zh-CN" sz="1800" b="1" i="0" u="none" strike="noStrike" cap="none" normalizeH="0" baseline="0">
                          <a:ln>
                            <a:noFill/>
                          </a:ln>
                          <a:solidFill>
                            <a:schemeClr val="tx1"/>
                          </a:solidFill>
                          <a:effectLst/>
                          <a:latin typeface="Times New Roman" pitchFamily="18" charset="0"/>
                          <a:ea typeface="宋体" pitchFamily="2" charset="-122"/>
                        </a:rPr>
                        <a:t>Y</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2</a:t>
                      </a:r>
                      <a:r>
                        <a:rPr kumimoji="1" lang="en-US" altLang="zh-CN" sz="1800" b="1" i="0" u="none" strike="noStrike" cap="none" normalizeH="0" baseline="0">
                          <a:ln>
                            <a:noFill/>
                          </a:ln>
                          <a:solidFill>
                            <a:schemeClr val="tx1"/>
                          </a:solidFill>
                          <a:effectLst/>
                          <a:latin typeface="Times New Roman" pitchFamily="18" charset="0"/>
                          <a:ea typeface="宋体" pitchFamily="2" charset="-122"/>
                        </a:rPr>
                        <a:t>Y</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1</a:t>
                      </a:r>
                      <a:r>
                        <a:rPr kumimoji="1" lang="en-US" altLang="zh-CN" sz="1800" b="1" i="0" u="none" strike="noStrike" cap="none" normalizeH="0" baseline="0">
                          <a:ln>
                            <a:noFill/>
                          </a:ln>
                          <a:solidFill>
                            <a:schemeClr val="tx1"/>
                          </a:solidFill>
                          <a:effectLst/>
                          <a:latin typeface="Times New Roman" pitchFamily="18" charset="0"/>
                          <a:ea typeface="宋体" pitchFamily="2" charset="-122"/>
                        </a:rPr>
                        <a:t>Y</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0</a:t>
                      </a:r>
                    </a:p>
                  </a:txBody>
                  <a:tcPr marL="36000" marR="36000" marT="35998" marB="3599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582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0000</a:t>
                      </a:r>
                    </a:p>
                  </a:txBody>
                  <a:tcPr marL="36000" marR="36000" marT="35998" marB="3599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0000</a:t>
                      </a:r>
                    </a:p>
                  </a:txBody>
                  <a:tcPr marL="36000" marR="36000" marT="35998" marB="3599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582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0001</a:t>
                      </a:r>
                    </a:p>
                  </a:txBody>
                  <a:tcPr marL="36000" marR="36000" marT="35998" marB="3599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0001</a:t>
                      </a:r>
                    </a:p>
                  </a:txBody>
                  <a:tcPr marL="36000" marR="36000" marT="35998" marB="3599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582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0010</a:t>
                      </a:r>
                    </a:p>
                  </a:txBody>
                  <a:tcPr marL="36000" marR="36000" marT="35998" marB="3599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0011</a:t>
                      </a:r>
                    </a:p>
                  </a:txBody>
                  <a:tcPr marL="36000" marR="36000" marT="35998" marB="3599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582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0011</a:t>
                      </a:r>
                    </a:p>
                  </a:txBody>
                  <a:tcPr marL="36000" marR="36000" marT="35998" marB="3599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0010</a:t>
                      </a:r>
                    </a:p>
                  </a:txBody>
                  <a:tcPr marL="36000" marR="36000" marT="35998" marB="3599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582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0100</a:t>
                      </a:r>
                    </a:p>
                  </a:txBody>
                  <a:tcPr marL="36000" marR="36000" marT="35998" marB="3599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0110</a:t>
                      </a:r>
                    </a:p>
                  </a:txBody>
                  <a:tcPr marL="36000" marR="36000" marT="35998" marB="3599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582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0101</a:t>
                      </a:r>
                    </a:p>
                  </a:txBody>
                  <a:tcPr marL="36000" marR="36000" marT="35998" marB="3599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0111</a:t>
                      </a:r>
                    </a:p>
                  </a:txBody>
                  <a:tcPr marL="36000" marR="36000" marT="35998" marB="3599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582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0110</a:t>
                      </a:r>
                    </a:p>
                  </a:txBody>
                  <a:tcPr marL="36000" marR="36000" marT="35998" marB="3599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0101</a:t>
                      </a:r>
                    </a:p>
                  </a:txBody>
                  <a:tcPr marL="36000" marR="36000" marT="35998" marB="3599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582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0111</a:t>
                      </a:r>
                    </a:p>
                  </a:txBody>
                  <a:tcPr marL="36000" marR="36000" marT="35998" marB="3599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0100</a:t>
                      </a:r>
                    </a:p>
                  </a:txBody>
                  <a:tcPr marL="36000" marR="36000" marT="35998" marB="3599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582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1000</a:t>
                      </a:r>
                    </a:p>
                  </a:txBody>
                  <a:tcPr marL="36000" marR="36000" marT="35998" marB="3599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1100</a:t>
                      </a:r>
                    </a:p>
                  </a:txBody>
                  <a:tcPr marL="36000" marR="36000" marT="35998" marB="3599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582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1001</a:t>
                      </a:r>
                    </a:p>
                  </a:txBody>
                  <a:tcPr marL="36000" marR="36000" marT="35998" marB="3599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1101</a:t>
                      </a:r>
                    </a:p>
                  </a:txBody>
                  <a:tcPr marL="36000" marR="36000" marT="35998" marB="3599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1582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1010</a:t>
                      </a:r>
                    </a:p>
                  </a:txBody>
                  <a:tcPr marL="36000" marR="36000" marT="35998" marB="3599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1111</a:t>
                      </a:r>
                    </a:p>
                  </a:txBody>
                  <a:tcPr marL="36000" marR="36000" marT="35998" marB="3599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1582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1011</a:t>
                      </a:r>
                    </a:p>
                  </a:txBody>
                  <a:tcPr marL="36000" marR="36000" marT="35998" marB="3599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1110</a:t>
                      </a:r>
                    </a:p>
                  </a:txBody>
                  <a:tcPr marL="36000" marR="36000" marT="35998" marB="3599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31582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1100</a:t>
                      </a:r>
                    </a:p>
                  </a:txBody>
                  <a:tcPr marL="36000" marR="36000" marT="35998" marB="3599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1010</a:t>
                      </a:r>
                    </a:p>
                  </a:txBody>
                  <a:tcPr marL="36000" marR="36000" marT="35998" marB="3599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31582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1101</a:t>
                      </a:r>
                    </a:p>
                  </a:txBody>
                  <a:tcPr marL="36000" marR="36000" marT="35998" marB="3599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1011</a:t>
                      </a:r>
                    </a:p>
                  </a:txBody>
                  <a:tcPr marL="36000" marR="36000" marT="35998" marB="3599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31582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1110</a:t>
                      </a:r>
                    </a:p>
                  </a:txBody>
                  <a:tcPr marL="36000" marR="36000" marT="35998" marB="3599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1001</a:t>
                      </a:r>
                    </a:p>
                  </a:txBody>
                  <a:tcPr marL="36000" marR="36000" marT="35998" marB="3599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31906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1111</a:t>
                      </a:r>
                    </a:p>
                  </a:txBody>
                  <a:tcPr marL="36000" marR="36000" marT="35998" marB="3599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chemeClr val="tx1"/>
                          </a:solidFill>
                          <a:effectLst/>
                          <a:latin typeface="Times New Roman" pitchFamily="18" charset="0"/>
                          <a:ea typeface="宋体" pitchFamily="2" charset="-122"/>
                        </a:rPr>
                        <a:t>1000</a:t>
                      </a:r>
                    </a:p>
                  </a:txBody>
                  <a:tcPr marL="36000" marR="36000" marT="35998" marB="3599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bl>
          </a:graphicData>
        </a:graphic>
      </p:graphicFrame>
      <p:sp>
        <p:nvSpPr>
          <p:cNvPr id="15" name="Text Box 123"/>
          <p:cNvSpPr txBox="1">
            <a:spLocks noChangeArrowheads="1"/>
          </p:cNvSpPr>
          <p:nvPr/>
        </p:nvSpPr>
        <p:spPr bwMode="auto">
          <a:xfrm>
            <a:off x="3424238" y="830387"/>
            <a:ext cx="5132387"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a:latin typeface="宋体" pitchFamily="2" charset="-122"/>
                <a:ea typeface="宋体" pitchFamily="2" charset="-122"/>
              </a:rPr>
              <a:t>循环码的</a:t>
            </a:r>
            <a:r>
              <a:rPr lang="en-US" altLang="zh-CN">
                <a:latin typeface="宋体" pitchFamily="2" charset="-122"/>
                <a:ea typeface="宋体" pitchFamily="2" charset="-122"/>
              </a:rPr>
              <a:t>Y</a:t>
            </a:r>
            <a:r>
              <a:rPr lang="en-US" altLang="zh-CN" baseline="-25000">
                <a:latin typeface="宋体" pitchFamily="2" charset="-122"/>
                <a:ea typeface="宋体" pitchFamily="2" charset="-122"/>
              </a:rPr>
              <a:t>0</a:t>
            </a:r>
            <a:r>
              <a:rPr lang="zh-CN" altLang="en-US">
                <a:latin typeface="宋体" pitchFamily="2" charset="-122"/>
                <a:ea typeface="宋体" pitchFamily="2" charset="-122"/>
              </a:rPr>
              <a:t>位是自然码的</a:t>
            </a:r>
            <a:r>
              <a:rPr lang="en-US" altLang="zh-CN">
                <a:latin typeface="宋体" pitchFamily="2" charset="-122"/>
                <a:ea typeface="宋体" pitchFamily="2" charset="-122"/>
              </a:rPr>
              <a:t>D</a:t>
            </a:r>
            <a:r>
              <a:rPr lang="en-US" altLang="zh-CN" baseline="-25000">
                <a:latin typeface="宋体" pitchFamily="2" charset="-122"/>
                <a:ea typeface="宋体" pitchFamily="2" charset="-122"/>
              </a:rPr>
              <a:t>0</a:t>
            </a:r>
            <a:r>
              <a:rPr lang="zh-CN" altLang="en-US">
                <a:latin typeface="宋体" pitchFamily="2" charset="-122"/>
                <a:ea typeface="宋体" pitchFamily="2" charset="-122"/>
              </a:rPr>
              <a:t>位和</a:t>
            </a:r>
            <a:r>
              <a:rPr lang="en-US" altLang="zh-CN">
                <a:latin typeface="宋体" pitchFamily="2" charset="-122"/>
                <a:ea typeface="宋体" pitchFamily="2" charset="-122"/>
              </a:rPr>
              <a:t>D</a:t>
            </a:r>
            <a:r>
              <a:rPr lang="en-US" altLang="zh-CN" baseline="-25000">
                <a:latin typeface="宋体" pitchFamily="2" charset="-122"/>
                <a:ea typeface="宋体" pitchFamily="2" charset="-122"/>
              </a:rPr>
              <a:t>1</a:t>
            </a:r>
            <a:r>
              <a:rPr lang="zh-CN" altLang="en-US">
                <a:latin typeface="宋体" pitchFamily="2" charset="-122"/>
                <a:ea typeface="宋体" pitchFamily="2" charset="-122"/>
              </a:rPr>
              <a:t>位的异或</a:t>
            </a:r>
          </a:p>
        </p:txBody>
      </p:sp>
      <p:sp>
        <p:nvSpPr>
          <p:cNvPr id="16" name="Text Box 136"/>
          <p:cNvSpPr txBox="1">
            <a:spLocks noChangeArrowheads="1"/>
          </p:cNvSpPr>
          <p:nvPr/>
        </p:nvSpPr>
        <p:spPr bwMode="auto">
          <a:xfrm>
            <a:off x="2700338" y="844674"/>
            <a:ext cx="10223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a:solidFill>
                  <a:srgbClr val="FF3300"/>
                </a:solidFill>
                <a:ea typeface="宋体" pitchFamily="2" charset="-122"/>
              </a:rPr>
              <a:t>规律：</a:t>
            </a:r>
          </a:p>
        </p:txBody>
      </p:sp>
      <p:sp>
        <p:nvSpPr>
          <p:cNvPr id="17" name="Text Box 137"/>
          <p:cNvSpPr txBox="1">
            <a:spLocks noChangeArrowheads="1"/>
          </p:cNvSpPr>
          <p:nvPr/>
        </p:nvSpPr>
        <p:spPr bwMode="auto">
          <a:xfrm>
            <a:off x="3422650" y="1173287"/>
            <a:ext cx="5132388"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a:latin typeface="宋体" pitchFamily="2" charset="-122"/>
                <a:ea typeface="宋体" pitchFamily="2" charset="-122"/>
              </a:rPr>
              <a:t>循环码的</a:t>
            </a:r>
            <a:r>
              <a:rPr lang="en-US" altLang="zh-CN">
                <a:latin typeface="宋体" pitchFamily="2" charset="-122"/>
                <a:ea typeface="宋体" pitchFamily="2" charset="-122"/>
              </a:rPr>
              <a:t>Y</a:t>
            </a:r>
            <a:r>
              <a:rPr lang="en-US" altLang="zh-CN" baseline="-25000">
                <a:latin typeface="宋体" pitchFamily="2" charset="-122"/>
                <a:ea typeface="宋体" pitchFamily="2" charset="-122"/>
              </a:rPr>
              <a:t>1</a:t>
            </a:r>
            <a:r>
              <a:rPr lang="zh-CN" altLang="en-US">
                <a:latin typeface="宋体" pitchFamily="2" charset="-122"/>
                <a:ea typeface="宋体" pitchFamily="2" charset="-122"/>
              </a:rPr>
              <a:t>位是自然码的</a:t>
            </a:r>
            <a:r>
              <a:rPr lang="en-US" altLang="zh-CN">
                <a:latin typeface="宋体" pitchFamily="2" charset="-122"/>
                <a:ea typeface="宋体" pitchFamily="2" charset="-122"/>
              </a:rPr>
              <a:t>D</a:t>
            </a:r>
            <a:r>
              <a:rPr lang="en-US" altLang="zh-CN" baseline="-25000">
                <a:latin typeface="宋体" pitchFamily="2" charset="-122"/>
                <a:ea typeface="宋体" pitchFamily="2" charset="-122"/>
              </a:rPr>
              <a:t>1</a:t>
            </a:r>
            <a:r>
              <a:rPr lang="zh-CN" altLang="en-US">
                <a:latin typeface="宋体" pitchFamily="2" charset="-122"/>
                <a:ea typeface="宋体" pitchFamily="2" charset="-122"/>
              </a:rPr>
              <a:t>位和</a:t>
            </a:r>
            <a:r>
              <a:rPr lang="en-US" altLang="zh-CN">
                <a:latin typeface="宋体" pitchFamily="2" charset="-122"/>
                <a:ea typeface="宋体" pitchFamily="2" charset="-122"/>
              </a:rPr>
              <a:t>D</a:t>
            </a:r>
            <a:r>
              <a:rPr lang="en-US" altLang="zh-CN" baseline="-25000">
                <a:latin typeface="宋体" pitchFamily="2" charset="-122"/>
                <a:ea typeface="宋体" pitchFamily="2" charset="-122"/>
              </a:rPr>
              <a:t>2</a:t>
            </a:r>
            <a:r>
              <a:rPr lang="zh-CN" altLang="en-US">
                <a:latin typeface="宋体" pitchFamily="2" charset="-122"/>
                <a:ea typeface="宋体" pitchFamily="2" charset="-122"/>
              </a:rPr>
              <a:t>位的异或</a:t>
            </a:r>
          </a:p>
        </p:txBody>
      </p:sp>
      <p:sp>
        <p:nvSpPr>
          <p:cNvPr id="18" name="Text Box 140"/>
          <p:cNvSpPr txBox="1">
            <a:spLocks noChangeArrowheads="1"/>
          </p:cNvSpPr>
          <p:nvPr/>
        </p:nvSpPr>
        <p:spPr bwMode="auto">
          <a:xfrm>
            <a:off x="3433763" y="1536824"/>
            <a:ext cx="5132387"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a:latin typeface="宋体" pitchFamily="2" charset="-122"/>
                <a:ea typeface="宋体" pitchFamily="2" charset="-122"/>
              </a:rPr>
              <a:t>循环码的</a:t>
            </a:r>
            <a:r>
              <a:rPr lang="en-US" altLang="zh-CN">
                <a:latin typeface="宋体" pitchFamily="2" charset="-122"/>
                <a:ea typeface="宋体" pitchFamily="2" charset="-122"/>
              </a:rPr>
              <a:t>Y</a:t>
            </a:r>
            <a:r>
              <a:rPr lang="en-US" altLang="zh-CN" baseline="-25000">
                <a:latin typeface="宋体" pitchFamily="2" charset="-122"/>
                <a:ea typeface="宋体" pitchFamily="2" charset="-122"/>
              </a:rPr>
              <a:t>2</a:t>
            </a:r>
            <a:r>
              <a:rPr lang="zh-CN" altLang="en-US">
                <a:latin typeface="宋体" pitchFamily="2" charset="-122"/>
                <a:ea typeface="宋体" pitchFamily="2" charset="-122"/>
              </a:rPr>
              <a:t>位是自然码的</a:t>
            </a:r>
            <a:r>
              <a:rPr lang="en-US" altLang="zh-CN">
                <a:latin typeface="宋体" pitchFamily="2" charset="-122"/>
                <a:ea typeface="宋体" pitchFamily="2" charset="-122"/>
              </a:rPr>
              <a:t>D</a:t>
            </a:r>
            <a:r>
              <a:rPr lang="en-US" altLang="zh-CN" baseline="-25000">
                <a:latin typeface="宋体" pitchFamily="2" charset="-122"/>
                <a:ea typeface="宋体" pitchFamily="2" charset="-122"/>
              </a:rPr>
              <a:t>2</a:t>
            </a:r>
            <a:r>
              <a:rPr lang="zh-CN" altLang="en-US">
                <a:latin typeface="宋体" pitchFamily="2" charset="-122"/>
                <a:ea typeface="宋体" pitchFamily="2" charset="-122"/>
              </a:rPr>
              <a:t>位和</a:t>
            </a:r>
            <a:r>
              <a:rPr lang="en-US" altLang="zh-CN">
                <a:latin typeface="宋体" pitchFamily="2" charset="-122"/>
                <a:ea typeface="宋体" pitchFamily="2" charset="-122"/>
              </a:rPr>
              <a:t>D</a:t>
            </a:r>
            <a:r>
              <a:rPr lang="en-US" altLang="zh-CN" baseline="-25000">
                <a:latin typeface="宋体" pitchFamily="2" charset="-122"/>
                <a:ea typeface="宋体" pitchFamily="2" charset="-122"/>
              </a:rPr>
              <a:t>3</a:t>
            </a:r>
            <a:r>
              <a:rPr lang="zh-CN" altLang="en-US">
                <a:latin typeface="宋体" pitchFamily="2" charset="-122"/>
                <a:ea typeface="宋体" pitchFamily="2" charset="-122"/>
              </a:rPr>
              <a:t>位的异或</a:t>
            </a:r>
          </a:p>
        </p:txBody>
      </p:sp>
      <p:sp>
        <p:nvSpPr>
          <p:cNvPr id="19" name="Text Box 141"/>
          <p:cNvSpPr txBox="1">
            <a:spLocks noChangeArrowheads="1"/>
          </p:cNvSpPr>
          <p:nvPr/>
        </p:nvSpPr>
        <p:spPr bwMode="auto">
          <a:xfrm>
            <a:off x="3535363" y="1882899"/>
            <a:ext cx="38163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r>
              <a:rPr lang="zh-CN" altLang="en-US">
                <a:latin typeface="宋体" pitchFamily="2" charset="-122"/>
                <a:ea typeface="宋体" pitchFamily="2" charset="-122"/>
              </a:rPr>
              <a:t>循环码的</a:t>
            </a:r>
            <a:r>
              <a:rPr lang="en-US" altLang="zh-CN">
                <a:latin typeface="宋体" pitchFamily="2" charset="-122"/>
                <a:ea typeface="宋体" pitchFamily="2" charset="-122"/>
              </a:rPr>
              <a:t>Y</a:t>
            </a:r>
            <a:r>
              <a:rPr lang="en-US" altLang="zh-CN" baseline="-25000">
                <a:latin typeface="宋体" pitchFamily="2" charset="-122"/>
                <a:ea typeface="宋体" pitchFamily="2" charset="-122"/>
              </a:rPr>
              <a:t>3</a:t>
            </a:r>
            <a:r>
              <a:rPr lang="zh-CN" altLang="en-US">
                <a:latin typeface="宋体" pitchFamily="2" charset="-122"/>
                <a:ea typeface="宋体" pitchFamily="2" charset="-122"/>
              </a:rPr>
              <a:t>位</a:t>
            </a:r>
            <a:r>
              <a:rPr lang="en-US" altLang="zh-CN">
                <a:latin typeface="宋体" pitchFamily="2" charset="-122"/>
                <a:ea typeface="宋体" pitchFamily="2" charset="-122"/>
              </a:rPr>
              <a:t>=</a:t>
            </a:r>
            <a:r>
              <a:rPr lang="zh-CN" altLang="en-US">
                <a:latin typeface="宋体" pitchFamily="2" charset="-122"/>
                <a:ea typeface="宋体" pitchFamily="2" charset="-122"/>
              </a:rPr>
              <a:t>自然码的</a:t>
            </a:r>
            <a:r>
              <a:rPr lang="en-US" altLang="zh-CN">
                <a:latin typeface="宋体" pitchFamily="2" charset="-122"/>
                <a:ea typeface="宋体" pitchFamily="2" charset="-122"/>
              </a:rPr>
              <a:t>D</a:t>
            </a:r>
            <a:r>
              <a:rPr lang="en-US" altLang="zh-CN" baseline="-25000">
                <a:latin typeface="宋体" pitchFamily="2" charset="-122"/>
                <a:ea typeface="宋体" pitchFamily="2" charset="-122"/>
              </a:rPr>
              <a:t>3</a:t>
            </a:r>
            <a:r>
              <a:rPr lang="zh-CN" altLang="en-US">
                <a:latin typeface="宋体" pitchFamily="2" charset="-122"/>
                <a:ea typeface="宋体" pitchFamily="2" charset="-122"/>
              </a:rPr>
              <a:t>位</a:t>
            </a:r>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0505" y="2336771"/>
            <a:ext cx="6091030" cy="4240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68326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9687"/>
            <a:ext cx="9027297" cy="417935"/>
          </a:xfrm>
        </p:spPr>
        <p:txBody>
          <a:bodyPr/>
          <a:lstStyle/>
          <a:p>
            <a:r>
              <a:rPr lang="zh-CN" altLang="en-US" sz="2800" dirty="0"/>
              <a:t>第六章  可编程逻辑</a:t>
            </a:r>
            <a:r>
              <a:rPr lang="en-US" altLang="zh-CN" sz="2800" dirty="0"/>
              <a:t>\</a:t>
            </a:r>
            <a:r>
              <a:rPr lang="zh-CN" altLang="en-US" sz="2800" dirty="0"/>
              <a:t>第四节  </a:t>
            </a:r>
            <a:r>
              <a:rPr lang="en-US" altLang="zh-CN" sz="2800" dirty="0"/>
              <a:t>VHDL</a:t>
            </a:r>
            <a:r>
              <a:rPr lang="zh-CN" altLang="en-US" sz="2800" dirty="0"/>
              <a:t>语言编程</a:t>
            </a:r>
            <a:endParaRPr lang="zh-CN" altLang="en-US" dirty="0"/>
          </a:p>
        </p:txBody>
      </p:sp>
      <p:sp>
        <p:nvSpPr>
          <p:cNvPr id="9" name="Text Box 598"/>
          <p:cNvSpPr txBox="1">
            <a:spLocks noChangeArrowheads="1"/>
          </p:cNvSpPr>
          <p:nvPr/>
        </p:nvSpPr>
        <p:spPr bwMode="auto">
          <a:xfrm>
            <a:off x="22485" y="331675"/>
            <a:ext cx="8909050" cy="2962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vert="horz" wrap="square" lIns="90000" tIns="46800" rIns="90000" bIns="46800" numCol="1" anchor="t" anchorCtr="0" compatLnSpc="1">
            <a:prstTxWarp prst="textNoShape">
              <a:avLst/>
            </a:prstTxWarp>
            <a:spAutoFit/>
          </a:bodyPr>
          <a:lstStyle>
            <a:lvl1pPr marL="230188" indent="-230188"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cs typeface="+mn-cs"/>
              </a:defRPr>
            </a:lvl1pPr>
            <a:lvl2pPr marL="742950" indent="-285750" algn="l" rtl="0" eaLnBrk="0" fontAlgn="base" hangingPunct="0">
              <a:lnSpc>
                <a:spcPct val="97000"/>
              </a:lnSpc>
              <a:spcBef>
                <a:spcPct val="20000"/>
              </a:spcBef>
              <a:spcAft>
                <a:spcPct val="20000"/>
              </a:spcAft>
              <a:buClr>
                <a:schemeClr val="folHlink"/>
              </a:buClr>
              <a:buFont typeface="Arial" charset="0"/>
              <a:buChar char="-"/>
              <a:defRPr kumimoji="1" sz="2000" b="1">
                <a:solidFill>
                  <a:schemeClr val="tx1"/>
                </a:solidFill>
                <a:latin typeface="Times New Roman" pitchFamily="18" charset="0"/>
                <a:ea typeface="楷体_GB2312" pitchFamily="49" charset="-122"/>
              </a:defRPr>
            </a:lvl2pPr>
            <a:lvl3pPr marL="1143000" indent="-228600" algn="l" rtl="0" eaLnBrk="0" fontAlgn="base" hangingPunct="0">
              <a:lnSpc>
                <a:spcPct val="97000"/>
              </a:lnSpc>
              <a:spcBef>
                <a:spcPct val="20000"/>
              </a:spcBef>
              <a:spcAft>
                <a:spcPct val="20000"/>
              </a:spcAft>
              <a:buClr>
                <a:schemeClr val="folHlink"/>
              </a:buClr>
              <a:buChar char="•"/>
              <a:defRPr kumimoji="1" sz="2000" b="1">
                <a:solidFill>
                  <a:schemeClr val="tx1"/>
                </a:solidFill>
                <a:latin typeface="Times New Roman" pitchFamily="18" charset="0"/>
                <a:ea typeface="楷体_GB2312" pitchFamily="49" charset="-122"/>
              </a:defRPr>
            </a:lvl3pPr>
            <a:lvl4pPr marL="16002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4pPr>
            <a:lvl5pPr marL="20574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5pPr>
            <a:lvl6pPr marL="25146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6pPr>
            <a:lvl7pPr marL="29718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7pPr>
            <a:lvl8pPr marL="34290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8pPr>
            <a:lvl9pPr marL="38862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9pPr>
          </a:lstStyle>
          <a:p>
            <a:pPr eaLnBrk="1" hangingPunct="1">
              <a:lnSpc>
                <a:spcPct val="100000"/>
              </a:lnSpc>
              <a:spcAft>
                <a:spcPts val="0"/>
              </a:spcAft>
            </a:pPr>
            <a:r>
              <a:rPr lang="en-US" altLang="zh-CN" sz="2800" dirty="0">
                <a:ea typeface="宋体" pitchFamily="2" charset="-122"/>
              </a:rPr>
              <a:t>VHDL</a:t>
            </a:r>
            <a:r>
              <a:rPr lang="zh-CN" altLang="en-US" sz="2800" dirty="0">
                <a:ea typeface="宋体" pitchFamily="2" charset="-122"/>
              </a:rPr>
              <a:t>编程案例</a:t>
            </a:r>
            <a:endParaRPr lang="en-US" altLang="zh-CN"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2" eaLnBrk="1" hangingPunct="1">
              <a:lnSpc>
                <a:spcPct val="100000"/>
              </a:lnSpc>
              <a:spcAft>
                <a:spcPts val="0"/>
              </a:spcAft>
            </a:pPr>
            <a:endParaRPr lang="zh-CN" altLang="en-US"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zh-CN" altLang="en-US" dirty="0">
              <a:ea typeface="宋体" pitchFamily="2" charset="-122"/>
            </a:endParaRPr>
          </a:p>
        </p:txBody>
      </p:sp>
      <p:sp>
        <p:nvSpPr>
          <p:cNvPr id="20" name="Text Box 5"/>
          <p:cNvSpPr txBox="1">
            <a:spLocks noChangeArrowheads="1"/>
          </p:cNvSpPr>
          <p:nvPr/>
        </p:nvSpPr>
        <p:spPr bwMode="auto">
          <a:xfrm>
            <a:off x="666043" y="728820"/>
            <a:ext cx="4429125" cy="523220"/>
          </a:xfrm>
          <a:prstGeom prst="rect">
            <a:avLst/>
          </a:prstGeom>
          <a:noFill/>
          <a:ln w="9525">
            <a:noFill/>
            <a:miter lim="800000"/>
            <a:headEnd/>
            <a:tailEnd/>
          </a:ln>
          <a:effectLst/>
        </p:spPr>
        <p:txBody>
          <a:bodyPr>
            <a:spAutoFit/>
          </a:bodyPr>
          <a:lstStyle/>
          <a:p>
            <a:pPr>
              <a:lnSpc>
                <a:spcPct val="100000"/>
              </a:lnSpc>
              <a:defRPr/>
            </a:pPr>
            <a:r>
              <a:rPr lang="en-US" altLang="zh-CN" sz="2800" b="0" dirty="0">
                <a:solidFill>
                  <a:schemeClr val="tx1"/>
                </a:solidFill>
                <a:effectLst>
                  <a:outerShdw blurRad="38100" dist="38100" dir="2700000" algn="tl">
                    <a:srgbClr val="C0C0C0"/>
                  </a:outerShdw>
                </a:effectLst>
                <a:ea typeface="宋体" pitchFamily="2" charset="-122"/>
              </a:rPr>
              <a:t>●</a:t>
            </a:r>
            <a:r>
              <a:rPr lang="en-US" altLang="zh-CN" sz="2800" dirty="0">
                <a:solidFill>
                  <a:schemeClr val="tx1"/>
                </a:solidFill>
                <a:ea typeface="宋体" pitchFamily="2" charset="-122"/>
              </a:rPr>
              <a:t> VHDL</a:t>
            </a:r>
            <a:r>
              <a:rPr lang="zh-CN" altLang="en-US" sz="2800" dirty="0">
                <a:solidFill>
                  <a:schemeClr val="tx1"/>
                </a:solidFill>
                <a:ea typeface="宋体" pitchFamily="2" charset="-122"/>
              </a:rPr>
              <a:t>的时序逻辑设计</a:t>
            </a:r>
          </a:p>
        </p:txBody>
      </p:sp>
      <p:grpSp>
        <p:nvGrpSpPr>
          <p:cNvPr id="25" name="Group 19"/>
          <p:cNvGrpSpPr>
            <a:grpSpLocks/>
          </p:cNvGrpSpPr>
          <p:nvPr/>
        </p:nvGrpSpPr>
        <p:grpSpPr bwMode="auto">
          <a:xfrm>
            <a:off x="268668" y="1425325"/>
            <a:ext cx="2160588" cy="381000"/>
            <a:chOff x="0" y="1200"/>
            <a:chExt cx="2423" cy="240"/>
          </a:xfrm>
        </p:grpSpPr>
        <p:sp>
          <p:nvSpPr>
            <p:cNvPr id="26" name="AutoShape 20"/>
            <p:cNvSpPr>
              <a:spLocks noChangeArrowheads="1"/>
            </p:cNvSpPr>
            <p:nvPr/>
          </p:nvSpPr>
          <p:spPr bwMode="auto">
            <a:xfrm>
              <a:off x="0" y="1200"/>
              <a:ext cx="1819" cy="240"/>
            </a:xfrm>
            <a:prstGeom prst="roundRect">
              <a:avLst>
                <a:gd name="adj" fmla="val 50000"/>
              </a:avLst>
            </a:prstGeom>
            <a:gradFill rotWithShape="0">
              <a:gsLst>
                <a:gs pos="0">
                  <a:srgbClr val="470047"/>
                </a:gs>
                <a:gs pos="100000">
                  <a:srgbClr val="990099"/>
                </a:gs>
              </a:gsLst>
              <a:lin ang="0" scaled="1"/>
            </a:gradFill>
            <a:ln w="9525">
              <a:solidFill>
                <a:srgbClr val="00CCFF"/>
              </a:solidFill>
              <a:round/>
              <a:headEnd/>
              <a:tailEnd/>
            </a:ln>
          </p:spPr>
          <p:txBody>
            <a:bodyPr wrap="none" lIns="0" tIns="0" rIns="0" bIns="0" anchor="ctr"/>
            <a:lstStyle/>
            <a:p>
              <a:pPr algn="ctr">
                <a:lnSpc>
                  <a:spcPct val="100000"/>
                </a:lnSpc>
              </a:pPr>
              <a:r>
                <a:rPr lang="zh-CN" altLang="en-US">
                  <a:solidFill>
                    <a:schemeClr val="bg1"/>
                  </a:solidFill>
                  <a:ea typeface="宋体" pitchFamily="2" charset="-122"/>
                </a:rPr>
                <a:t>时钟信号</a:t>
              </a:r>
            </a:p>
          </p:txBody>
        </p:sp>
        <p:sp>
          <p:nvSpPr>
            <p:cNvPr id="27" name="Line 21"/>
            <p:cNvSpPr>
              <a:spLocks noChangeShapeType="1"/>
            </p:cNvSpPr>
            <p:nvPr/>
          </p:nvSpPr>
          <p:spPr bwMode="auto">
            <a:xfrm flipV="1">
              <a:off x="1854" y="1326"/>
              <a:ext cx="569" cy="1"/>
            </a:xfrm>
            <a:prstGeom prst="line">
              <a:avLst/>
            </a:prstGeom>
            <a:noFill/>
            <a:ln w="19050">
              <a:solidFill>
                <a:srgbClr val="00CCFF"/>
              </a:solidFill>
              <a:prstDash val="sysDot"/>
              <a:round/>
              <a:headEnd/>
              <a:tailEnd/>
            </a:ln>
            <a:extLst>
              <a:ext uri="{909E8E84-426E-40DD-AFC4-6F175D3DCCD1}">
                <a14:hiddenFill xmlns:a14="http://schemas.microsoft.com/office/drawing/2010/main">
                  <a:noFill/>
                </a14:hiddenFill>
              </a:ext>
            </a:extLst>
          </p:spPr>
          <p:txBody>
            <a:bodyPr lIns="0" tIns="0" rIns="0" bIns="0" anchor="ctr"/>
            <a:lstStyle/>
            <a:p>
              <a:endParaRPr lang="zh-CN" altLang="en-US"/>
            </a:p>
          </p:txBody>
        </p:sp>
      </p:grpSp>
      <p:sp>
        <p:nvSpPr>
          <p:cNvPr id="28" name="Text Box 22"/>
          <p:cNvSpPr txBox="1">
            <a:spLocks noChangeArrowheads="1"/>
          </p:cNvSpPr>
          <p:nvPr/>
        </p:nvSpPr>
        <p:spPr bwMode="auto">
          <a:xfrm>
            <a:off x="1995868" y="1353887"/>
            <a:ext cx="36718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zh-CN" altLang="en-US">
                <a:ea typeface="宋体" pitchFamily="2" charset="-122"/>
              </a:rPr>
              <a:t>是描述时序电路执行的条件</a:t>
            </a:r>
          </a:p>
        </p:txBody>
      </p:sp>
      <p:grpSp>
        <p:nvGrpSpPr>
          <p:cNvPr id="29" name="Group 28"/>
          <p:cNvGrpSpPr>
            <a:grpSpLocks/>
          </p:cNvGrpSpPr>
          <p:nvPr/>
        </p:nvGrpSpPr>
        <p:grpSpPr bwMode="auto">
          <a:xfrm>
            <a:off x="1679956" y="2114300"/>
            <a:ext cx="1511300" cy="504825"/>
            <a:chOff x="1075" y="1207"/>
            <a:chExt cx="952" cy="318"/>
          </a:xfrm>
        </p:grpSpPr>
        <p:sp>
          <p:nvSpPr>
            <p:cNvPr id="30" name="Line 23"/>
            <p:cNvSpPr>
              <a:spLocks noChangeShapeType="1"/>
            </p:cNvSpPr>
            <p:nvPr/>
          </p:nvSpPr>
          <p:spPr bwMode="auto">
            <a:xfrm>
              <a:off x="1075" y="1525"/>
              <a:ext cx="31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31" name="Line 24"/>
            <p:cNvSpPr>
              <a:spLocks noChangeShapeType="1"/>
            </p:cNvSpPr>
            <p:nvPr/>
          </p:nvSpPr>
          <p:spPr bwMode="auto">
            <a:xfrm>
              <a:off x="1383" y="1207"/>
              <a:ext cx="31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32" name="Line 25"/>
            <p:cNvSpPr>
              <a:spLocks noChangeShapeType="1"/>
            </p:cNvSpPr>
            <p:nvPr/>
          </p:nvSpPr>
          <p:spPr bwMode="auto">
            <a:xfrm>
              <a:off x="1709" y="1525"/>
              <a:ext cx="31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33" name="Line 26"/>
            <p:cNvSpPr>
              <a:spLocks noChangeShapeType="1"/>
            </p:cNvSpPr>
            <p:nvPr/>
          </p:nvSpPr>
          <p:spPr bwMode="auto">
            <a:xfrm>
              <a:off x="1383" y="1207"/>
              <a:ext cx="0" cy="3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34" name="Line 27"/>
            <p:cNvSpPr>
              <a:spLocks noChangeShapeType="1"/>
            </p:cNvSpPr>
            <p:nvPr/>
          </p:nvSpPr>
          <p:spPr bwMode="auto">
            <a:xfrm>
              <a:off x="1701" y="1207"/>
              <a:ext cx="0" cy="3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sp>
        <p:nvSpPr>
          <p:cNvPr id="35" name="Text Box 29"/>
          <p:cNvSpPr txBox="1">
            <a:spLocks noChangeArrowheads="1"/>
          </p:cNvSpPr>
          <p:nvPr/>
        </p:nvSpPr>
        <p:spPr bwMode="auto">
          <a:xfrm>
            <a:off x="887793" y="2185737"/>
            <a:ext cx="1152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ea typeface="宋体" pitchFamily="2" charset="-122"/>
              </a:rPr>
              <a:t>CLK=0</a:t>
            </a:r>
          </a:p>
        </p:txBody>
      </p:sp>
      <p:sp>
        <p:nvSpPr>
          <p:cNvPr id="36" name="Text Box 30"/>
          <p:cNvSpPr txBox="1">
            <a:spLocks noChangeArrowheads="1"/>
          </p:cNvSpPr>
          <p:nvPr/>
        </p:nvSpPr>
        <p:spPr bwMode="auto">
          <a:xfrm>
            <a:off x="2256218" y="1753937"/>
            <a:ext cx="1152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ea typeface="宋体" pitchFamily="2" charset="-122"/>
              </a:rPr>
              <a:t>CLK=1</a:t>
            </a:r>
          </a:p>
        </p:txBody>
      </p:sp>
      <p:sp>
        <p:nvSpPr>
          <p:cNvPr id="37" name="Line 31"/>
          <p:cNvSpPr>
            <a:spLocks noChangeShapeType="1"/>
          </p:cNvSpPr>
          <p:nvPr/>
        </p:nvSpPr>
        <p:spPr bwMode="auto">
          <a:xfrm flipH="1" flipV="1">
            <a:off x="2165731" y="2139700"/>
            <a:ext cx="4762" cy="406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grpSp>
        <p:nvGrpSpPr>
          <p:cNvPr id="38" name="Group 34"/>
          <p:cNvGrpSpPr>
            <a:grpSpLocks/>
          </p:cNvGrpSpPr>
          <p:nvPr/>
        </p:nvGrpSpPr>
        <p:grpSpPr bwMode="auto">
          <a:xfrm>
            <a:off x="1464056" y="2257175"/>
            <a:ext cx="1512887" cy="1063625"/>
            <a:chOff x="975" y="1162"/>
            <a:chExt cx="953" cy="670"/>
          </a:xfrm>
        </p:grpSpPr>
        <p:sp>
          <p:nvSpPr>
            <p:cNvPr id="39" name="Text Box 32"/>
            <p:cNvSpPr txBox="1">
              <a:spLocks noChangeArrowheads="1"/>
            </p:cNvSpPr>
            <p:nvPr/>
          </p:nvSpPr>
          <p:spPr bwMode="auto">
            <a:xfrm>
              <a:off x="975" y="1570"/>
              <a:ext cx="953" cy="262"/>
            </a:xfrm>
            <a:prstGeom prst="rect">
              <a:avLst/>
            </a:prstGeom>
            <a:noFill/>
            <a:ln w="19050" algn="ctr">
              <a:solidFill>
                <a:srgbClr val="FF66CC"/>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zh-CN" altLang="en-US"/>
                <a:t>上升沿有效</a:t>
              </a:r>
            </a:p>
          </p:txBody>
        </p:sp>
        <p:sp>
          <p:nvSpPr>
            <p:cNvPr id="40" name="Freeform 33"/>
            <p:cNvSpPr>
              <a:spLocks/>
            </p:cNvSpPr>
            <p:nvPr/>
          </p:nvSpPr>
          <p:spPr bwMode="auto">
            <a:xfrm>
              <a:off x="1430" y="1162"/>
              <a:ext cx="246" cy="408"/>
            </a:xfrm>
            <a:custGeom>
              <a:avLst/>
              <a:gdLst>
                <a:gd name="T0" fmla="*/ 181 w 246"/>
                <a:gd name="T1" fmla="*/ 408 h 408"/>
                <a:gd name="T2" fmla="*/ 216 w 246"/>
                <a:gd name="T3" fmla="*/ 182 h 408"/>
                <a:gd name="T4" fmla="*/ 0 w 246"/>
                <a:gd name="T5" fmla="*/ 0 h 408"/>
                <a:gd name="T6" fmla="*/ 0 60000 65536"/>
                <a:gd name="T7" fmla="*/ 0 60000 65536"/>
                <a:gd name="T8" fmla="*/ 0 60000 65536"/>
                <a:gd name="T9" fmla="*/ 0 w 246"/>
                <a:gd name="T10" fmla="*/ 0 h 408"/>
                <a:gd name="T11" fmla="*/ 246 w 246"/>
                <a:gd name="T12" fmla="*/ 408 h 408"/>
              </a:gdLst>
              <a:ahLst/>
              <a:cxnLst>
                <a:cxn ang="T6">
                  <a:pos x="T0" y="T1"/>
                </a:cxn>
                <a:cxn ang="T7">
                  <a:pos x="T2" y="T3"/>
                </a:cxn>
                <a:cxn ang="T8">
                  <a:pos x="T4" y="T5"/>
                </a:cxn>
              </a:cxnLst>
              <a:rect l="T9" t="T10" r="T11" b="T12"/>
              <a:pathLst>
                <a:path w="246" h="408">
                  <a:moveTo>
                    <a:pt x="181" y="408"/>
                  </a:moveTo>
                  <a:cubicBezTo>
                    <a:pt x="187" y="370"/>
                    <a:pt x="246" y="250"/>
                    <a:pt x="216" y="182"/>
                  </a:cubicBezTo>
                  <a:cubicBezTo>
                    <a:pt x="186" y="114"/>
                    <a:pt x="45" y="38"/>
                    <a:pt x="0" y="0"/>
                  </a:cubicBezTo>
                </a:path>
              </a:pathLst>
            </a:custGeom>
            <a:noFill/>
            <a:ln w="19050" cap="flat" cmpd="sng">
              <a:solidFill>
                <a:srgbClr val="FF66CC"/>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endParaRPr lang="zh-CN" altLang="en-US"/>
            </a:p>
          </p:txBody>
        </p:sp>
      </p:grpSp>
      <p:sp>
        <p:nvSpPr>
          <p:cNvPr id="41" name="Text Box 35"/>
          <p:cNvSpPr txBox="1">
            <a:spLocks noChangeArrowheads="1"/>
          </p:cNvSpPr>
          <p:nvPr/>
        </p:nvSpPr>
        <p:spPr bwMode="auto">
          <a:xfrm>
            <a:off x="743331" y="3409700"/>
            <a:ext cx="3384550" cy="415925"/>
          </a:xfrm>
          <a:prstGeom prst="rect">
            <a:avLst/>
          </a:prstGeom>
          <a:noFill/>
          <a:ln w="19050" algn="ctr">
            <a:solidFill>
              <a:srgbClr val="FF66CC"/>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ea typeface="宋体" pitchFamily="2" charset="-122"/>
              </a:rPr>
              <a:t>CLK’ event </a:t>
            </a:r>
            <a:r>
              <a:rPr lang="en-US" altLang="zh-CN">
                <a:solidFill>
                  <a:schemeClr val="accent2"/>
                </a:solidFill>
                <a:ea typeface="宋体" pitchFamily="2" charset="-122"/>
              </a:rPr>
              <a:t>AND</a:t>
            </a:r>
            <a:r>
              <a:rPr lang="en-US" altLang="zh-CN">
                <a:ea typeface="宋体" pitchFamily="2" charset="-122"/>
              </a:rPr>
              <a:t> CLK=1</a:t>
            </a:r>
          </a:p>
        </p:txBody>
      </p:sp>
      <p:grpSp>
        <p:nvGrpSpPr>
          <p:cNvPr id="42" name="Group 36"/>
          <p:cNvGrpSpPr>
            <a:grpSpLocks/>
          </p:cNvGrpSpPr>
          <p:nvPr/>
        </p:nvGrpSpPr>
        <p:grpSpPr bwMode="auto">
          <a:xfrm>
            <a:off x="5524881" y="2026987"/>
            <a:ext cx="1511300" cy="504825"/>
            <a:chOff x="1075" y="1207"/>
            <a:chExt cx="952" cy="318"/>
          </a:xfrm>
        </p:grpSpPr>
        <p:sp>
          <p:nvSpPr>
            <p:cNvPr id="43" name="Line 37"/>
            <p:cNvSpPr>
              <a:spLocks noChangeShapeType="1"/>
            </p:cNvSpPr>
            <p:nvPr/>
          </p:nvSpPr>
          <p:spPr bwMode="auto">
            <a:xfrm>
              <a:off x="1075" y="1525"/>
              <a:ext cx="31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44" name="Line 38"/>
            <p:cNvSpPr>
              <a:spLocks noChangeShapeType="1"/>
            </p:cNvSpPr>
            <p:nvPr/>
          </p:nvSpPr>
          <p:spPr bwMode="auto">
            <a:xfrm>
              <a:off x="1383" y="1207"/>
              <a:ext cx="31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45" name="Line 39"/>
            <p:cNvSpPr>
              <a:spLocks noChangeShapeType="1"/>
            </p:cNvSpPr>
            <p:nvPr/>
          </p:nvSpPr>
          <p:spPr bwMode="auto">
            <a:xfrm>
              <a:off x="1709" y="1525"/>
              <a:ext cx="31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46" name="Line 40"/>
            <p:cNvSpPr>
              <a:spLocks noChangeShapeType="1"/>
            </p:cNvSpPr>
            <p:nvPr/>
          </p:nvSpPr>
          <p:spPr bwMode="auto">
            <a:xfrm>
              <a:off x="1383" y="1207"/>
              <a:ext cx="0" cy="3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47" name="Line 41"/>
            <p:cNvSpPr>
              <a:spLocks noChangeShapeType="1"/>
            </p:cNvSpPr>
            <p:nvPr/>
          </p:nvSpPr>
          <p:spPr bwMode="auto">
            <a:xfrm>
              <a:off x="1701" y="1207"/>
              <a:ext cx="0" cy="3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sp>
        <p:nvSpPr>
          <p:cNvPr id="48" name="Line 42"/>
          <p:cNvSpPr>
            <a:spLocks noChangeShapeType="1"/>
          </p:cNvSpPr>
          <p:nvPr/>
        </p:nvSpPr>
        <p:spPr bwMode="auto">
          <a:xfrm flipH="1">
            <a:off x="6505956" y="2085725"/>
            <a:ext cx="4762" cy="406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49" name="Text Box 43"/>
          <p:cNvSpPr txBox="1">
            <a:spLocks noChangeArrowheads="1"/>
          </p:cNvSpPr>
          <p:nvPr/>
        </p:nvSpPr>
        <p:spPr bwMode="auto">
          <a:xfrm>
            <a:off x="5640768" y="1609475"/>
            <a:ext cx="1152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ea typeface="宋体" pitchFamily="2" charset="-122"/>
              </a:rPr>
              <a:t>CLK=1</a:t>
            </a:r>
          </a:p>
        </p:txBody>
      </p:sp>
      <p:sp>
        <p:nvSpPr>
          <p:cNvPr id="50" name="Text Box 44"/>
          <p:cNvSpPr txBox="1">
            <a:spLocks noChangeArrowheads="1"/>
          </p:cNvSpPr>
          <p:nvPr/>
        </p:nvSpPr>
        <p:spPr bwMode="auto">
          <a:xfrm>
            <a:off x="6632956" y="2160337"/>
            <a:ext cx="1152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ea typeface="宋体" pitchFamily="2" charset="-122"/>
              </a:rPr>
              <a:t>CLK=0</a:t>
            </a:r>
          </a:p>
        </p:txBody>
      </p:sp>
      <p:grpSp>
        <p:nvGrpSpPr>
          <p:cNvPr id="51" name="Group 45"/>
          <p:cNvGrpSpPr>
            <a:grpSpLocks/>
          </p:cNvGrpSpPr>
          <p:nvPr/>
        </p:nvGrpSpPr>
        <p:grpSpPr bwMode="auto">
          <a:xfrm>
            <a:off x="5812218" y="2217487"/>
            <a:ext cx="1512888" cy="1063625"/>
            <a:chOff x="975" y="1162"/>
            <a:chExt cx="953" cy="670"/>
          </a:xfrm>
        </p:grpSpPr>
        <p:sp>
          <p:nvSpPr>
            <p:cNvPr id="52" name="Text Box 46"/>
            <p:cNvSpPr txBox="1">
              <a:spLocks noChangeArrowheads="1"/>
            </p:cNvSpPr>
            <p:nvPr/>
          </p:nvSpPr>
          <p:spPr bwMode="auto">
            <a:xfrm>
              <a:off x="975" y="1570"/>
              <a:ext cx="953" cy="262"/>
            </a:xfrm>
            <a:prstGeom prst="rect">
              <a:avLst/>
            </a:prstGeom>
            <a:noFill/>
            <a:ln w="19050" algn="ctr">
              <a:solidFill>
                <a:srgbClr val="FF66CC"/>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zh-CN" altLang="en-US"/>
                <a:t>下降沿有效</a:t>
              </a:r>
            </a:p>
          </p:txBody>
        </p:sp>
        <p:sp>
          <p:nvSpPr>
            <p:cNvPr id="53" name="Freeform 47"/>
            <p:cNvSpPr>
              <a:spLocks/>
            </p:cNvSpPr>
            <p:nvPr/>
          </p:nvSpPr>
          <p:spPr bwMode="auto">
            <a:xfrm>
              <a:off x="1430" y="1162"/>
              <a:ext cx="246" cy="408"/>
            </a:xfrm>
            <a:custGeom>
              <a:avLst/>
              <a:gdLst>
                <a:gd name="T0" fmla="*/ 181 w 246"/>
                <a:gd name="T1" fmla="*/ 408 h 408"/>
                <a:gd name="T2" fmla="*/ 216 w 246"/>
                <a:gd name="T3" fmla="*/ 182 h 408"/>
                <a:gd name="T4" fmla="*/ 0 w 246"/>
                <a:gd name="T5" fmla="*/ 0 h 408"/>
                <a:gd name="T6" fmla="*/ 0 60000 65536"/>
                <a:gd name="T7" fmla="*/ 0 60000 65536"/>
                <a:gd name="T8" fmla="*/ 0 60000 65536"/>
                <a:gd name="T9" fmla="*/ 0 w 246"/>
                <a:gd name="T10" fmla="*/ 0 h 408"/>
                <a:gd name="T11" fmla="*/ 246 w 246"/>
                <a:gd name="T12" fmla="*/ 408 h 408"/>
              </a:gdLst>
              <a:ahLst/>
              <a:cxnLst>
                <a:cxn ang="T6">
                  <a:pos x="T0" y="T1"/>
                </a:cxn>
                <a:cxn ang="T7">
                  <a:pos x="T2" y="T3"/>
                </a:cxn>
                <a:cxn ang="T8">
                  <a:pos x="T4" y="T5"/>
                </a:cxn>
              </a:cxnLst>
              <a:rect l="T9" t="T10" r="T11" b="T12"/>
              <a:pathLst>
                <a:path w="246" h="408">
                  <a:moveTo>
                    <a:pt x="181" y="408"/>
                  </a:moveTo>
                  <a:cubicBezTo>
                    <a:pt x="187" y="370"/>
                    <a:pt x="246" y="250"/>
                    <a:pt x="216" y="182"/>
                  </a:cubicBezTo>
                  <a:cubicBezTo>
                    <a:pt x="186" y="114"/>
                    <a:pt x="45" y="38"/>
                    <a:pt x="0" y="0"/>
                  </a:cubicBezTo>
                </a:path>
              </a:pathLst>
            </a:custGeom>
            <a:noFill/>
            <a:ln w="19050" cap="flat" cmpd="sng">
              <a:solidFill>
                <a:srgbClr val="FF66CC"/>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endParaRPr lang="zh-CN" altLang="en-US"/>
            </a:p>
          </p:txBody>
        </p:sp>
      </p:grpSp>
      <p:sp>
        <p:nvSpPr>
          <p:cNvPr id="54" name="Text Box 48"/>
          <p:cNvSpPr txBox="1">
            <a:spLocks noChangeArrowheads="1"/>
          </p:cNvSpPr>
          <p:nvPr/>
        </p:nvSpPr>
        <p:spPr bwMode="auto">
          <a:xfrm>
            <a:off x="4993068" y="3338262"/>
            <a:ext cx="3095625" cy="415925"/>
          </a:xfrm>
          <a:prstGeom prst="rect">
            <a:avLst/>
          </a:prstGeom>
          <a:noFill/>
          <a:ln w="19050" algn="ctr">
            <a:solidFill>
              <a:srgbClr val="FF66CC"/>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ea typeface="宋体" pitchFamily="2" charset="-122"/>
              </a:rPr>
              <a:t>CLK’ event </a:t>
            </a:r>
            <a:r>
              <a:rPr lang="en-US" altLang="zh-CN">
                <a:solidFill>
                  <a:schemeClr val="accent2"/>
                </a:solidFill>
                <a:ea typeface="宋体" pitchFamily="2" charset="-122"/>
              </a:rPr>
              <a:t>AND</a:t>
            </a:r>
            <a:r>
              <a:rPr lang="en-US" altLang="zh-CN">
                <a:ea typeface="宋体" pitchFamily="2" charset="-122"/>
              </a:rPr>
              <a:t> CLK=0</a:t>
            </a:r>
          </a:p>
        </p:txBody>
      </p:sp>
      <p:sp>
        <p:nvSpPr>
          <p:cNvPr id="2" name="TextBox 1"/>
          <p:cNvSpPr txBox="1"/>
          <p:nvPr/>
        </p:nvSpPr>
        <p:spPr>
          <a:xfrm>
            <a:off x="65902" y="4049734"/>
            <a:ext cx="1117614" cy="369332"/>
          </a:xfrm>
          <a:prstGeom prst="rect">
            <a:avLst/>
          </a:prstGeom>
          <a:noFill/>
        </p:spPr>
        <p:txBody>
          <a:bodyPr wrap="none" rtlCol="0">
            <a:spAutoFit/>
          </a:bodyPr>
          <a:lstStyle/>
          <a:p>
            <a:r>
              <a:rPr lang="en-US" altLang="zh-CN" dirty="0" err="1">
                <a:solidFill>
                  <a:srgbClr val="FF0000"/>
                </a:solidFill>
              </a:rPr>
              <a:t>VHDL</a:t>
            </a:r>
            <a:r>
              <a:rPr lang="zh-CN" altLang="en-US" dirty="0">
                <a:solidFill>
                  <a:srgbClr val="FF0000"/>
                </a:solidFill>
              </a:rPr>
              <a:t>事件</a:t>
            </a:r>
          </a:p>
        </p:txBody>
      </p:sp>
      <p:sp>
        <p:nvSpPr>
          <p:cNvPr id="3" name="TextBox 2"/>
          <p:cNvSpPr txBox="1"/>
          <p:nvPr/>
        </p:nvSpPr>
        <p:spPr>
          <a:xfrm>
            <a:off x="268668" y="4419066"/>
            <a:ext cx="8662867" cy="1754326"/>
          </a:xfrm>
          <a:prstGeom prst="rect">
            <a:avLst/>
          </a:prstGeom>
          <a:noFill/>
        </p:spPr>
        <p:txBody>
          <a:bodyPr wrap="square" rtlCol="0">
            <a:spAutoFit/>
          </a:bodyPr>
          <a:lstStyle/>
          <a:p>
            <a:pPr marL="285750" indent="-285750">
              <a:buFont typeface="Arial" pitchFamily="34" charset="0"/>
              <a:buChar char="•"/>
            </a:pPr>
            <a:r>
              <a:rPr lang="en-US" altLang="zh-CN" dirty="0">
                <a:solidFill>
                  <a:schemeClr val="tx1"/>
                </a:solidFill>
              </a:rPr>
              <a:t>It relates to signals and it occurs on a signal if the current value of that signal changes.</a:t>
            </a:r>
          </a:p>
          <a:p>
            <a:pPr marL="285750" indent="-285750">
              <a:buFont typeface="Arial" pitchFamily="34" charset="0"/>
              <a:buChar char="•"/>
            </a:pPr>
            <a:r>
              <a:rPr lang="en-US" altLang="zh-CN" dirty="0">
                <a:solidFill>
                  <a:schemeClr val="tx1"/>
                </a:solidFill>
              </a:rPr>
              <a:t>It is possible to check whether an event occurred on a signal. Such an information can be obtained through the predefined attribute 'EVENT.</a:t>
            </a:r>
          </a:p>
          <a:p>
            <a:pPr marL="285750" indent="-285750">
              <a:buFont typeface="Arial" pitchFamily="34" charset="0"/>
              <a:buChar char="•"/>
            </a:pPr>
            <a:r>
              <a:rPr lang="en-US" altLang="zh-CN" dirty="0">
                <a:solidFill>
                  <a:schemeClr val="tx1"/>
                </a:solidFill>
              </a:rPr>
              <a:t>The concept of event relates to signals only. There is no "event on a variable" in </a:t>
            </a:r>
            <a:r>
              <a:rPr lang="en-US" altLang="zh-CN" dirty="0" err="1">
                <a:solidFill>
                  <a:schemeClr val="tx1"/>
                </a:solidFill>
              </a:rPr>
              <a:t>VHDL</a:t>
            </a:r>
            <a:r>
              <a:rPr lang="en-US" altLang="zh-CN" dirty="0">
                <a:solidFill>
                  <a:schemeClr val="tx1"/>
                </a:solidFill>
              </a:rPr>
              <a:t>.</a:t>
            </a:r>
            <a:endParaRPr lang="zh-CN" altLang="en-US" dirty="0">
              <a:solidFill>
                <a:schemeClr val="tx1"/>
              </a:solidFill>
            </a:endParaRPr>
          </a:p>
        </p:txBody>
      </p:sp>
      <p:sp>
        <p:nvSpPr>
          <p:cNvPr id="60" name="TextBox 59"/>
          <p:cNvSpPr txBox="1"/>
          <p:nvPr/>
        </p:nvSpPr>
        <p:spPr>
          <a:xfrm>
            <a:off x="-4811" y="6173392"/>
            <a:ext cx="9150178" cy="64633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dirty="0" err="1">
                <a:solidFill>
                  <a:srgbClr val="FF0000"/>
                </a:solidFill>
              </a:rPr>
              <a:t>VHDL</a:t>
            </a:r>
            <a:r>
              <a:rPr lang="zh-CN" altLang="en-US" dirty="0">
                <a:solidFill>
                  <a:srgbClr val="FF0000"/>
                </a:solidFill>
              </a:rPr>
              <a:t>定义的属性：</a:t>
            </a:r>
            <a:r>
              <a:rPr lang="en-US" altLang="zh-CN" dirty="0">
                <a:solidFill>
                  <a:srgbClr val="FF0000"/>
                </a:solidFill>
              </a:rPr>
              <a:t>A value, function, type, range, signal, or constant that may be associated with one or more named attributes.</a:t>
            </a:r>
            <a:r>
              <a:rPr lang="zh-CN" altLang="en-US" dirty="0">
                <a:solidFill>
                  <a:srgbClr val="FF0000"/>
                </a:solidFill>
              </a:rPr>
              <a:t> </a:t>
            </a:r>
          </a:p>
        </p:txBody>
      </p:sp>
    </p:spTree>
    <p:extLst>
      <p:ext uri="{BB962C8B-B14F-4D97-AF65-F5344CB8AC3E}">
        <p14:creationId xmlns:p14="http://schemas.microsoft.com/office/powerpoint/2010/main" val="296906581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9687"/>
            <a:ext cx="9027297" cy="417935"/>
          </a:xfrm>
        </p:spPr>
        <p:txBody>
          <a:bodyPr/>
          <a:lstStyle/>
          <a:p>
            <a:r>
              <a:rPr lang="zh-CN" altLang="en-US" sz="2800" dirty="0"/>
              <a:t>第六章  可编程逻辑</a:t>
            </a:r>
            <a:r>
              <a:rPr lang="en-US" altLang="zh-CN" sz="2800" dirty="0"/>
              <a:t>\</a:t>
            </a:r>
            <a:r>
              <a:rPr lang="zh-CN" altLang="en-US" sz="2800" dirty="0"/>
              <a:t>第四节  </a:t>
            </a:r>
            <a:r>
              <a:rPr lang="en-US" altLang="zh-CN" sz="2800" dirty="0"/>
              <a:t>VHDL</a:t>
            </a:r>
            <a:r>
              <a:rPr lang="zh-CN" altLang="en-US" sz="2800" dirty="0"/>
              <a:t>语言编程</a:t>
            </a:r>
            <a:endParaRPr lang="zh-CN" altLang="en-US" dirty="0"/>
          </a:p>
        </p:txBody>
      </p:sp>
      <p:sp>
        <p:nvSpPr>
          <p:cNvPr id="9" name="Text Box 598"/>
          <p:cNvSpPr txBox="1">
            <a:spLocks noChangeArrowheads="1"/>
          </p:cNvSpPr>
          <p:nvPr/>
        </p:nvSpPr>
        <p:spPr bwMode="auto">
          <a:xfrm>
            <a:off x="22485" y="331675"/>
            <a:ext cx="8909050" cy="2962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vert="horz" wrap="square" lIns="90000" tIns="46800" rIns="90000" bIns="46800" numCol="1" anchor="t" anchorCtr="0" compatLnSpc="1">
            <a:prstTxWarp prst="textNoShape">
              <a:avLst/>
            </a:prstTxWarp>
            <a:spAutoFit/>
          </a:bodyPr>
          <a:lstStyle>
            <a:lvl1pPr marL="230188" indent="-230188"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cs typeface="+mn-cs"/>
              </a:defRPr>
            </a:lvl1pPr>
            <a:lvl2pPr marL="742950" indent="-285750" algn="l" rtl="0" eaLnBrk="0" fontAlgn="base" hangingPunct="0">
              <a:lnSpc>
                <a:spcPct val="97000"/>
              </a:lnSpc>
              <a:spcBef>
                <a:spcPct val="20000"/>
              </a:spcBef>
              <a:spcAft>
                <a:spcPct val="20000"/>
              </a:spcAft>
              <a:buClr>
                <a:schemeClr val="folHlink"/>
              </a:buClr>
              <a:buFont typeface="Arial" charset="0"/>
              <a:buChar char="-"/>
              <a:defRPr kumimoji="1" sz="2000" b="1">
                <a:solidFill>
                  <a:schemeClr val="tx1"/>
                </a:solidFill>
                <a:latin typeface="Times New Roman" pitchFamily="18" charset="0"/>
                <a:ea typeface="楷体_GB2312" pitchFamily="49" charset="-122"/>
              </a:defRPr>
            </a:lvl2pPr>
            <a:lvl3pPr marL="1143000" indent="-228600" algn="l" rtl="0" eaLnBrk="0" fontAlgn="base" hangingPunct="0">
              <a:lnSpc>
                <a:spcPct val="97000"/>
              </a:lnSpc>
              <a:spcBef>
                <a:spcPct val="20000"/>
              </a:spcBef>
              <a:spcAft>
                <a:spcPct val="20000"/>
              </a:spcAft>
              <a:buClr>
                <a:schemeClr val="folHlink"/>
              </a:buClr>
              <a:buChar char="•"/>
              <a:defRPr kumimoji="1" sz="2000" b="1">
                <a:solidFill>
                  <a:schemeClr val="tx1"/>
                </a:solidFill>
                <a:latin typeface="Times New Roman" pitchFamily="18" charset="0"/>
                <a:ea typeface="楷体_GB2312" pitchFamily="49" charset="-122"/>
              </a:defRPr>
            </a:lvl3pPr>
            <a:lvl4pPr marL="16002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4pPr>
            <a:lvl5pPr marL="20574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5pPr>
            <a:lvl6pPr marL="25146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6pPr>
            <a:lvl7pPr marL="29718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7pPr>
            <a:lvl8pPr marL="34290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8pPr>
            <a:lvl9pPr marL="38862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9pPr>
          </a:lstStyle>
          <a:p>
            <a:pPr eaLnBrk="1" hangingPunct="1">
              <a:lnSpc>
                <a:spcPct val="100000"/>
              </a:lnSpc>
              <a:spcAft>
                <a:spcPts val="0"/>
              </a:spcAft>
            </a:pPr>
            <a:r>
              <a:rPr lang="en-US" altLang="zh-CN" sz="2800" dirty="0">
                <a:ea typeface="宋体" pitchFamily="2" charset="-122"/>
              </a:rPr>
              <a:t>VHDL</a:t>
            </a:r>
            <a:r>
              <a:rPr lang="zh-CN" altLang="en-US" sz="2800" dirty="0">
                <a:ea typeface="宋体" pitchFamily="2" charset="-122"/>
              </a:rPr>
              <a:t>编程案例</a:t>
            </a:r>
            <a:endParaRPr lang="en-US" altLang="zh-CN"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2" eaLnBrk="1" hangingPunct="1">
              <a:lnSpc>
                <a:spcPct val="100000"/>
              </a:lnSpc>
              <a:spcAft>
                <a:spcPts val="0"/>
              </a:spcAft>
            </a:pPr>
            <a:endParaRPr lang="zh-CN" altLang="en-US"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zh-CN" altLang="en-US" dirty="0">
              <a:ea typeface="宋体" pitchFamily="2" charset="-122"/>
            </a:endParaRPr>
          </a:p>
        </p:txBody>
      </p:sp>
      <p:sp>
        <p:nvSpPr>
          <p:cNvPr id="20" name="Text Box 5"/>
          <p:cNvSpPr txBox="1">
            <a:spLocks noChangeArrowheads="1"/>
          </p:cNvSpPr>
          <p:nvPr/>
        </p:nvSpPr>
        <p:spPr bwMode="auto">
          <a:xfrm>
            <a:off x="666043" y="728820"/>
            <a:ext cx="4429125" cy="523220"/>
          </a:xfrm>
          <a:prstGeom prst="rect">
            <a:avLst/>
          </a:prstGeom>
          <a:noFill/>
          <a:ln w="9525">
            <a:noFill/>
            <a:miter lim="800000"/>
            <a:headEnd/>
            <a:tailEnd/>
          </a:ln>
          <a:effectLst/>
        </p:spPr>
        <p:txBody>
          <a:bodyPr>
            <a:spAutoFit/>
          </a:bodyPr>
          <a:lstStyle/>
          <a:p>
            <a:pPr>
              <a:lnSpc>
                <a:spcPct val="100000"/>
              </a:lnSpc>
              <a:defRPr/>
            </a:pPr>
            <a:r>
              <a:rPr lang="en-US" altLang="zh-CN" sz="2800" b="0" dirty="0">
                <a:solidFill>
                  <a:schemeClr val="tx1"/>
                </a:solidFill>
                <a:effectLst>
                  <a:outerShdw blurRad="38100" dist="38100" dir="2700000" algn="tl">
                    <a:srgbClr val="C0C0C0"/>
                  </a:outerShdw>
                </a:effectLst>
                <a:ea typeface="宋体" pitchFamily="2" charset="-122"/>
              </a:rPr>
              <a:t>●</a:t>
            </a:r>
            <a:r>
              <a:rPr lang="en-US" altLang="zh-CN" sz="2800" dirty="0">
                <a:solidFill>
                  <a:schemeClr val="tx1"/>
                </a:solidFill>
                <a:ea typeface="宋体" pitchFamily="2" charset="-122"/>
              </a:rPr>
              <a:t> VHDL</a:t>
            </a:r>
            <a:r>
              <a:rPr lang="zh-CN" altLang="en-US" sz="2800" dirty="0">
                <a:solidFill>
                  <a:schemeClr val="tx1"/>
                </a:solidFill>
                <a:ea typeface="宋体" pitchFamily="2" charset="-122"/>
              </a:rPr>
              <a:t>的时序逻辑设计</a:t>
            </a:r>
          </a:p>
        </p:txBody>
      </p:sp>
      <p:grpSp>
        <p:nvGrpSpPr>
          <p:cNvPr id="25" name="Group 19"/>
          <p:cNvGrpSpPr>
            <a:grpSpLocks/>
          </p:cNvGrpSpPr>
          <p:nvPr/>
        </p:nvGrpSpPr>
        <p:grpSpPr bwMode="auto">
          <a:xfrm>
            <a:off x="268668" y="1425325"/>
            <a:ext cx="2160588" cy="381000"/>
            <a:chOff x="0" y="1200"/>
            <a:chExt cx="2423" cy="240"/>
          </a:xfrm>
        </p:grpSpPr>
        <p:sp>
          <p:nvSpPr>
            <p:cNvPr id="26" name="AutoShape 20"/>
            <p:cNvSpPr>
              <a:spLocks noChangeArrowheads="1"/>
            </p:cNvSpPr>
            <p:nvPr/>
          </p:nvSpPr>
          <p:spPr bwMode="auto">
            <a:xfrm>
              <a:off x="0" y="1200"/>
              <a:ext cx="1819" cy="240"/>
            </a:xfrm>
            <a:prstGeom prst="roundRect">
              <a:avLst>
                <a:gd name="adj" fmla="val 50000"/>
              </a:avLst>
            </a:prstGeom>
            <a:gradFill rotWithShape="0">
              <a:gsLst>
                <a:gs pos="0">
                  <a:srgbClr val="470047"/>
                </a:gs>
                <a:gs pos="100000">
                  <a:srgbClr val="990099"/>
                </a:gs>
              </a:gsLst>
              <a:lin ang="0" scaled="1"/>
            </a:gradFill>
            <a:ln w="9525">
              <a:solidFill>
                <a:srgbClr val="00CCFF"/>
              </a:solidFill>
              <a:round/>
              <a:headEnd/>
              <a:tailEnd/>
            </a:ln>
          </p:spPr>
          <p:txBody>
            <a:bodyPr wrap="none" lIns="0" tIns="0" rIns="0" bIns="0" anchor="ctr"/>
            <a:lstStyle/>
            <a:p>
              <a:pPr algn="ctr">
                <a:lnSpc>
                  <a:spcPct val="100000"/>
                </a:lnSpc>
              </a:pPr>
              <a:r>
                <a:rPr lang="zh-CN" altLang="en-US">
                  <a:solidFill>
                    <a:schemeClr val="bg1"/>
                  </a:solidFill>
                  <a:ea typeface="宋体" pitchFamily="2" charset="-122"/>
                </a:rPr>
                <a:t>时钟信号</a:t>
              </a:r>
            </a:p>
          </p:txBody>
        </p:sp>
        <p:sp>
          <p:nvSpPr>
            <p:cNvPr id="27" name="Line 21"/>
            <p:cNvSpPr>
              <a:spLocks noChangeShapeType="1"/>
            </p:cNvSpPr>
            <p:nvPr/>
          </p:nvSpPr>
          <p:spPr bwMode="auto">
            <a:xfrm flipV="1">
              <a:off x="1854" y="1326"/>
              <a:ext cx="569" cy="1"/>
            </a:xfrm>
            <a:prstGeom prst="line">
              <a:avLst/>
            </a:prstGeom>
            <a:noFill/>
            <a:ln w="19050">
              <a:solidFill>
                <a:srgbClr val="00CCFF"/>
              </a:solidFill>
              <a:prstDash val="sysDot"/>
              <a:round/>
              <a:headEnd/>
              <a:tailEnd/>
            </a:ln>
            <a:extLst>
              <a:ext uri="{909E8E84-426E-40DD-AFC4-6F175D3DCCD1}">
                <a14:hiddenFill xmlns:a14="http://schemas.microsoft.com/office/drawing/2010/main">
                  <a:noFill/>
                </a14:hiddenFill>
              </a:ext>
            </a:extLst>
          </p:spPr>
          <p:txBody>
            <a:bodyPr lIns="0" tIns="0" rIns="0" bIns="0" anchor="ctr"/>
            <a:lstStyle/>
            <a:p>
              <a:endParaRPr lang="zh-CN" altLang="en-US"/>
            </a:p>
          </p:txBody>
        </p:sp>
      </p:grpSp>
      <p:sp>
        <p:nvSpPr>
          <p:cNvPr id="28" name="Text Box 22"/>
          <p:cNvSpPr txBox="1">
            <a:spLocks noChangeArrowheads="1"/>
          </p:cNvSpPr>
          <p:nvPr/>
        </p:nvSpPr>
        <p:spPr bwMode="auto">
          <a:xfrm>
            <a:off x="1995868" y="1353887"/>
            <a:ext cx="36718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zh-CN" altLang="en-US">
                <a:ea typeface="宋体" pitchFamily="2" charset="-122"/>
              </a:rPr>
              <a:t>是描述时序电路执行的条件</a:t>
            </a:r>
          </a:p>
        </p:txBody>
      </p:sp>
      <p:grpSp>
        <p:nvGrpSpPr>
          <p:cNvPr id="29" name="Group 28"/>
          <p:cNvGrpSpPr>
            <a:grpSpLocks/>
          </p:cNvGrpSpPr>
          <p:nvPr/>
        </p:nvGrpSpPr>
        <p:grpSpPr bwMode="auto">
          <a:xfrm>
            <a:off x="1679956" y="2114300"/>
            <a:ext cx="1511300" cy="504825"/>
            <a:chOff x="1075" y="1207"/>
            <a:chExt cx="952" cy="318"/>
          </a:xfrm>
        </p:grpSpPr>
        <p:sp>
          <p:nvSpPr>
            <p:cNvPr id="30" name="Line 23"/>
            <p:cNvSpPr>
              <a:spLocks noChangeShapeType="1"/>
            </p:cNvSpPr>
            <p:nvPr/>
          </p:nvSpPr>
          <p:spPr bwMode="auto">
            <a:xfrm>
              <a:off x="1075" y="1525"/>
              <a:ext cx="31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31" name="Line 24"/>
            <p:cNvSpPr>
              <a:spLocks noChangeShapeType="1"/>
            </p:cNvSpPr>
            <p:nvPr/>
          </p:nvSpPr>
          <p:spPr bwMode="auto">
            <a:xfrm>
              <a:off x="1383" y="1207"/>
              <a:ext cx="31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32" name="Line 25"/>
            <p:cNvSpPr>
              <a:spLocks noChangeShapeType="1"/>
            </p:cNvSpPr>
            <p:nvPr/>
          </p:nvSpPr>
          <p:spPr bwMode="auto">
            <a:xfrm>
              <a:off x="1709" y="1525"/>
              <a:ext cx="31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33" name="Line 26"/>
            <p:cNvSpPr>
              <a:spLocks noChangeShapeType="1"/>
            </p:cNvSpPr>
            <p:nvPr/>
          </p:nvSpPr>
          <p:spPr bwMode="auto">
            <a:xfrm>
              <a:off x="1383" y="1207"/>
              <a:ext cx="0" cy="3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34" name="Line 27"/>
            <p:cNvSpPr>
              <a:spLocks noChangeShapeType="1"/>
            </p:cNvSpPr>
            <p:nvPr/>
          </p:nvSpPr>
          <p:spPr bwMode="auto">
            <a:xfrm>
              <a:off x="1701" y="1207"/>
              <a:ext cx="0" cy="3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sp>
        <p:nvSpPr>
          <p:cNvPr id="35" name="Text Box 29"/>
          <p:cNvSpPr txBox="1">
            <a:spLocks noChangeArrowheads="1"/>
          </p:cNvSpPr>
          <p:nvPr/>
        </p:nvSpPr>
        <p:spPr bwMode="auto">
          <a:xfrm>
            <a:off x="887793" y="2185737"/>
            <a:ext cx="1152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ea typeface="宋体" pitchFamily="2" charset="-122"/>
              </a:rPr>
              <a:t>CLK=0</a:t>
            </a:r>
          </a:p>
        </p:txBody>
      </p:sp>
      <p:sp>
        <p:nvSpPr>
          <p:cNvPr id="36" name="Text Box 30"/>
          <p:cNvSpPr txBox="1">
            <a:spLocks noChangeArrowheads="1"/>
          </p:cNvSpPr>
          <p:nvPr/>
        </p:nvSpPr>
        <p:spPr bwMode="auto">
          <a:xfrm>
            <a:off x="2256218" y="1753937"/>
            <a:ext cx="1152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ea typeface="宋体" pitchFamily="2" charset="-122"/>
              </a:rPr>
              <a:t>CLK=1</a:t>
            </a:r>
          </a:p>
        </p:txBody>
      </p:sp>
      <p:sp>
        <p:nvSpPr>
          <p:cNvPr id="37" name="Line 31"/>
          <p:cNvSpPr>
            <a:spLocks noChangeShapeType="1"/>
          </p:cNvSpPr>
          <p:nvPr/>
        </p:nvSpPr>
        <p:spPr bwMode="auto">
          <a:xfrm flipH="1" flipV="1">
            <a:off x="2165731" y="2139700"/>
            <a:ext cx="4762" cy="406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grpSp>
        <p:nvGrpSpPr>
          <p:cNvPr id="38" name="Group 34"/>
          <p:cNvGrpSpPr>
            <a:grpSpLocks/>
          </p:cNvGrpSpPr>
          <p:nvPr/>
        </p:nvGrpSpPr>
        <p:grpSpPr bwMode="auto">
          <a:xfrm>
            <a:off x="1464056" y="2257175"/>
            <a:ext cx="1512887" cy="1063625"/>
            <a:chOff x="975" y="1162"/>
            <a:chExt cx="953" cy="670"/>
          </a:xfrm>
        </p:grpSpPr>
        <p:sp>
          <p:nvSpPr>
            <p:cNvPr id="39" name="Text Box 32"/>
            <p:cNvSpPr txBox="1">
              <a:spLocks noChangeArrowheads="1"/>
            </p:cNvSpPr>
            <p:nvPr/>
          </p:nvSpPr>
          <p:spPr bwMode="auto">
            <a:xfrm>
              <a:off x="975" y="1570"/>
              <a:ext cx="953" cy="262"/>
            </a:xfrm>
            <a:prstGeom prst="rect">
              <a:avLst/>
            </a:prstGeom>
            <a:noFill/>
            <a:ln w="19050" algn="ctr">
              <a:solidFill>
                <a:srgbClr val="FF66CC"/>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zh-CN" altLang="en-US"/>
                <a:t>上升沿有效</a:t>
              </a:r>
            </a:p>
          </p:txBody>
        </p:sp>
        <p:sp>
          <p:nvSpPr>
            <p:cNvPr id="40" name="Freeform 33"/>
            <p:cNvSpPr>
              <a:spLocks/>
            </p:cNvSpPr>
            <p:nvPr/>
          </p:nvSpPr>
          <p:spPr bwMode="auto">
            <a:xfrm>
              <a:off x="1430" y="1162"/>
              <a:ext cx="246" cy="408"/>
            </a:xfrm>
            <a:custGeom>
              <a:avLst/>
              <a:gdLst>
                <a:gd name="T0" fmla="*/ 181 w 246"/>
                <a:gd name="T1" fmla="*/ 408 h 408"/>
                <a:gd name="T2" fmla="*/ 216 w 246"/>
                <a:gd name="T3" fmla="*/ 182 h 408"/>
                <a:gd name="T4" fmla="*/ 0 w 246"/>
                <a:gd name="T5" fmla="*/ 0 h 408"/>
                <a:gd name="T6" fmla="*/ 0 60000 65536"/>
                <a:gd name="T7" fmla="*/ 0 60000 65536"/>
                <a:gd name="T8" fmla="*/ 0 60000 65536"/>
                <a:gd name="T9" fmla="*/ 0 w 246"/>
                <a:gd name="T10" fmla="*/ 0 h 408"/>
                <a:gd name="T11" fmla="*/ 246 w 246"/>
                <a:gd name="T12" fmla="*/ 408 h 408"/>
              </a:gdLst>
              <a:ahLst/>
              <a:cxnLst>
                <a:cxn ang="T6">
                  <a:pos x="T0" y="T1"/>
                </a:cxn>
                <a:cxn ang="T7">
                  <a:pos x="T2" y="T3"/>
                </a:cxn>
                <a:cxn ang="T8">
                  <a:pos x="T4" y="T5"/>
                </a:cxn>
              </a:cxnLst>
              <a:rect l="T9" t="T10" r="T11" b="T12"/>
              <a:pathLst>
                <a:path w="246" h="408">
                  <a:moveTo>
                    <a:pt x="181" y="408"/>
                  </a:moveTo>
                  <a:cubicBezTo>
                    <a:pt x="187" y="370"/>
                    <a:pt x="246" y="250"/>
                    <a:pt x="216" y="182"/>
                  </a:cubicBezTo>
                  <a:cubicBezTo>
                    <a:pt x="186" y="114"/>
                    <a:pt x="45" y="38"/>
                    <a:pt x="0" y="0"/>
                  </a:cubicBezTo>
                </a:path>
              </a:pathLst>
            </a:custGeom>
            <a:noFill/>
            <a:ln w="19050" cap="flat" cmpd="sng">
              <a:solidFill>
                <a:srgbClr val="FF66CC"/>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endParaRPr lang="zh-CN" altLang="en-US"/>
            </a:p>
          </p:txBody>
        </p:sp>
      </p:grpSp>
      <p:sp>
        <p:nvSpPr>
          <p:cNvPr id="41" name="Text Box 35"/>
          <p:cNvSpPr txBox="1">
            <a:spLocks noChangeArrowheads="1"/>
          </p:cNvSpPr>
          <p:nvPr/>
        </p:nvSpPr>
        <p:spPr bwMode="auto">
          <a:xfrm>
            <a:off x="743331" y="3409700"/>
            <a:ext cx="3384550" cy="415925"/>
          </a:xfrm>
          <a:prstGeom prst="rect">
            <a:avLst/>
          </a:prstGeom>
          <a:noFill/>
          <a:ln w="19050" algn="ctr">
            <a:solidFill>
              <a:srgbClr val="FF66CC"/>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ea typeface="宋体" pitchFamily="2" charset="-122"/>
              </a:rPr>
              <a:t>CLK’ event </a:t>
            </a:r>
            <a:r>
              <a:rPr lang="en-US" altLang="zh-CN">
                <a:solidFill>
                  <a:schemeClr val="accent2"/>
                </a:solidFill>
                <a:ea typeface="宋体" pitchFamily="2" charset="-122"/>
              </a:rPr>
              <a:t>AND</a:t>
            </a:r>
            <a:r>
              <a:rPr lang="en-US" altLang="zh-CN">
                <a:ea typeface="宋体" pitchFamily="2" charset="-122"/>
              </a:rPr>
              <a:t> CLK=1</a:t>
            </a:r>
          </a:p>
        </p:txBody>
      </p:sp>
      <p:grpSp>
        <p:nvGrpSpPr>
          <p:cNvPr id="42" name="Group 36"/>
          <p:cNvGrpSpPr>
            <a:grpSpLocks/>
          </p:cNvGrpSpPr>
          <p:nvPr/>
        </p:nvGrpSpPr>
        <p:grpSpPr bwMode="auto">
          <a:xfrm>
            <a:off x="5524881" y="2026987"/>
            <a:ext cx="1511300" cy="504825"/>
            <a:chOff x="1075" y="1207"/>
            <a:chExt cx="952" cy="318"/>
          </a:xfrm>
        </p:grpSpPr>
        <p:sp>
          <p:nvSpPr>
            <p:cNvPr id="43" name="Line 37"/>
            <p:cNvSpPr>
              <a:spLocks noChangeShapeType="1"/>
            </p:cNvSpPr>
            <p:nvPr/>
          </p:nvSpPr>
          <p:spPr bwMode="auto">
            <a:xfrm>
              <a:off x="1075" y="1525"/>
              <a:ext cx="31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44" name="Line 38"/>
            <p:cNvSpPr>
              <a:spLocks noChangeShapeType="1"/>
            </p:cNvSpPr>
            <p:nvPr/>
          </p:nvSpPr>
          <p:spPr bwMode="auto">
            <a:xfrm>
              <a:off x="1383" y="1207"/>
              <a:ext cx="31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45" name="Line 39"/>
            <p:cNvSpPr>
              <a:spLocks noChangeShapeType="1"/>
            </p:cNvSpPr>
            <p:nvPr/>
          </p:nvSpPr>
          <p:spPr bwMode="auto">
            <a:xfrm>
              <a:off x="1709" y="1525"/>
              <a:ext cx="31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46" name="Line 40"/>
            <p:cNvSpPr>
              <a:spLocks noChangeShapeType="1"/>
            </p:cNvSpPr>
            <p:nvPr/>
          </p:nvSpPr>
          <p:spPr bwMode="auto">
            <a:xfrm>
              <a:off x="1383" y="1207"/>
              <a:ext cx="0" cy="3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47" name="Line 41"/>
            <p:cNvSpPr>
              <a:spLocks noChangeShapeType="1"/>
            </p:cNvSpPr>
            <p:nvPr/>
          </p:nvSpPr>
          <p:spPr bwMode="auto">
            <a:xfrm>
              <a:off x="1701" y="1207"/>
              <a:ext cx="0" cy="3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sp>
        <p:nvSpPr>
          <p:cNvPr id="48" name="Line 42"/>
          <p:cNvSpPr>
            <a:spLocks noChangeShapeType="1"/>
          </p:cNvSpPr>
          <p:nvPr/>
        </p:nvSpPr>
        <p:spPr bwMode="auto">
          <a:xfrm flipH="1">
            <a:off x="6505956" y="2085725"/>
            <a:ext cx="4762" cy="406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49" name="Text Box 43"/>
          <p:cNvSpPr txBox="1">
            <a:spLocks noChangeArrowheads="1"/>
          </p:cNvSpPr>
          <p:nvPr/>
        </p:nvSpPr>
        <p:spPr bwMode="auto">
          <a:xfrm>
            <a:off x="5640768" y="1609475"/>
            <a:ext cx="1152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ea typeface="宋体" pitchFamily="2" charset="-122"/>
              </a:rPr>
              <a:t>CLK=1</a:t>
            </a:r>
          </a:p>
        </p:txBody>
      </p:sp>
      <p:sp>
        <p:nvSpPr>
          <p:cNvPr id="50" name="Text Box 44"/>
          <p:cNvSpPr txBox="1">
            <a:spLocks noChangeArrowheads="1"/>
          </p:cNvSpPr>
          <p:nvPr/>
        </p:nvSpPr>
        <p:spPr bwMode="auto">
          <a:xfrm>
            <a:off x="6632956" y="2160337"/>
            <a:ext cx="1152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ea typeface="宋体" pitchFamily="2" charset="-122"/>
              </a:rPr>
              <a:t>CLK=0</a:t>
            </a:r>
          </a:p>
        </p:txBody>
      </p:sp>
      <p:grpSp>
        <p:nvGrpSpPr>
          <p:cNvPr id="51" name="Group 45"/>
          <p:cNvGrpSpPr>
            <a:grpSpLocks/>
          </p:cNvGrpSpPr>
          <p:nvPr/>
        </p:nvGrpSpPr>
        <p:grpSpPr bwMode="auto">
          <a:xfrm>
            <a:off x="5812218" y="2217487"/>
            <a:ext cx="1512888" cy="1063625"/>
            <a:chOff x="975" y="1162"/>
            <a:chExt cx="953" cy="670"/>
          </a:xfrm>
        </p:grpSpPr>
        <p:sp>
          <p:nvSpPr>
            <p:cNvPr id="52" name="Text Box 46"/>
            <p:cNvSpPr txBox="1">
              <a:spLocks noChangeArrowheads="1"/>
            </p:cNvSpPr>
            <p:nvPr/>
          </p:nvSpPr>
          <p:spPr bwMode="auto">
            <a:xfrm>
              <a:off x="975" y="1570"/>
              <a:ext cx="953" cy="262"/>
            </a:xfrm>
            <a:prstGeom prst="rect">
              <a:avLst/>
            </a:prstGeom>
            <a:noFill/>
            <a:ln w="19050" algn="ctr">
              <a:solidFill>
                <a:srgbClr val="FF66CC"/>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zh-CN" altLang="en-US"/>
                <a:t>下降沿有效</a:t>
              </a:r>
            </a:p>
          </p:txBody>
        </p:sp>
        <p:sp>
          <p:nvSpPr>
            <p:cNvPr id="53" name="Freeform 47"/>
            <p:cNvSpPr>
              <a:spLocks/>
            </p:cNvSpPr>
            <p:nvPr/>
          </p:nvSpPr>
          <p:spPr bwMode="auto">
            <a:xfrm>
              <a:off x="1430" y="1162"/>
              <a:ext cx="246" cy="408"/>
            </a:xfrm>
            <a:custGeom>
              <a:avLst/>
              <a:gdLst>
                <a:gd name="T0" fmla="*/ 181 w 246"/>
                <a:gd name="T1" fmla="*/ 408 h 408"/>
                <a:gd name="T2" fmla="*/ 216 w 246"/>
                <a:gd name="T3" fmla="*/ 182 h 408"/>
                <a:gd name="T4" fmla="*/ 0 w 246"/>
                <a:gd name="T5" fmla="*/ 0 h 408"/>
                <a:gd name="T6" fmla="*/ 0 60000 65536"/>
                <a:gd name="T7" fmla="*/ 0 60000 65536"/>
                <a:gd name="T8" fmla="*/ 0 60000 65536"/>
                <a:gd name="T9" fmla="*/ 0 w 246"/>
                <a:gd name="T10" fmla="*/ 0 h 408"/>
                <a:gd name="T11" fmla="*/ 246 w 246"/>
                <a:gd name="T12" fmla="*/ 408 h 408"/>
              </a:gdLst>
              <a:ahLst/>
              <a:cxnLst>
                <a:cxn ang="T6">
                  <a:pos x="T0" y="T1"/>
                </a:cxn>
                <a:cxn ang="T7">
                  <a:pos x="T2" y="T3"/>
                </a:cxn>
                <a:cxn ang="T8">
                  <a:pos x="T4" y="T5"/>
                </a:cxn>
              </a:cxnLst>
              <a:rect l="T9" t="T10" r="T11" b="T12"/>
              <a:pathLst>
                <a:path w="246" h="408">
                  <a:moveTo>
                    <a:pt x="181" y="408"/>
                  </a:moveTo>
                  <a:cubicBezTo>
                    <a:pt x="187" y="370"/>
                    <a:pt x="246" y="250"/>
                    <a:pt x="216" y="182"/>
                  </a:cubicBezTo>
                  <a:cubicBezTo>
                    <a:pt x="186" y="114"/>
                    <a:pt x="45" y="38"/>
                    <a:pt x="0" y="0"/>
                  </a:cubicBezTo>
                </a:path>
              </a:pathLst>
            </a:custGeom>
            <a:noFill/>
            <a:ln w="19050" cap="flat" cmpd="sng">
              <a:solidFill>
                <a:srgbClr val="FF66CC"/>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endParaRPr lang="zh-CN" altLang="en-US"/>
            </a:p>
          </p:txBody>
        </p:sp>
      </p:grpSp>
      <p:sp>
        <p:nvSpPr>
          <p:cNvPr id="54" name="Text Box 48"/>
          <p:cNvSpPr txBox="1">
            <a:spLocks noChangeArrowheads="1"/>
          </p:cNvSpPr>
          <p:nvPr/>
        </p:nvSpPr>
        <p:spPr bwMode="auto">
          <a:xfrm>
            <a:off x="4993068" y="3338262"/>
            <a:ext cx="3095625" cy="415925"/>
          </a:xfrm>
          <a:prstGeom prst="rect">
            <a:avLst/>
          </a:prstGeom>
          <a:noFill/>
          <a:ln w="19050" algn="ctr">
            <a:solidFill>
              <a:srgbClr val="FF66CC"/>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ea typeface="宋体" pitchFamily="2" charset="-122"/>
              </a:rPr>
              <a:t>CLK’ event </a:t>
            </a:r>
            <a:r>
              <a:rPr lang="en-US" altLang="zh-CN">
                <a:solidFill>
                  <a:schemeClr val="accent2"/>
                </a:solidFill>
                <a:ea typeface="宋体" pitchFamily="2" charset="-122"/>
              </a:rPr>
              <a:t>AND</a:t>
            </a:r>
            <a:r>
              <a:rPr lang="en-US" altLang="zh-CN">
                <a:ea typeface="宋体" pitchFamily="2" charset="-122"/>
              </a:rPr>
              <a:t> CLK=0</a:t>
            </a:r>
          </a:p>
        </p:txBody>
      </p:sp>
      <p:grpSp>
        <p:nvGrpSpPr>
          <p:cNvPr id="55" name="Group 49"/>
          <p:cNvGrpSpPr>
            <a:grpSpLocks/>
          </p:cNvGrpSpPr>
          <p:nvPr/>
        </p:nvGrpSpPr>
        <p:grpSpPr bwMode="auto">
          <a:xfrm>
            <a:off x="484568" y="3946275"/>
            <a:ext cx="3124200" cy="381000"/>
            <a:chOff x="0" y="1200"/>
            <a:chExt cx="2423" cy="240"/>
          </a:xfrm>
        </p:grpSpPr>
        <p:sp>
          <p:nvSpPr>
            <p:cNvPr id="56" name="AutoShape 50"/>
            <p:cNvSpPr>
              <a:spLocks noChangeArrowheads="1"/>
            </p:cNvSpPr>
            <p:nvPr/>
          </p:nvSpPr>
          <p:spPr bwMode="auto">
            <a:xfrm>
              <a:off x="0" y="1200"/>
              <a:ext cx="1819" cy="240"/>
            </a:xfrm>
            <a:prstGeom prst="roundRect">
              <a:avLst>
                <a:gd name="adj" fmla="val 50000"/>
              </a:avLst>
            </a:prstGeom>
            <a:gradFill rotWithShape="0">
              <a:gsLst>
                <a:gs pos="0">
                  <a:srgbClr val="470047"/>
                </a:gs>
                <a:gs pos="100000">
                  <a:srgbClr val="990099"/>
                </a:gs>
              </a:gsLst>
              <a:lin ang="0" scaled="1"/>
            </a:gradFill>
            <a:ln w="9525">
              <a:solidFill>
                <a:srgbClr val="00CCFF"/>
              </a:solidFill>
              <a:round/>
              <a:headEnd/>
              <a:tailEnd/>
            </a:ln>
          </p:spPr>
          <p:txBody>
            <a:bodyPr wrap="none" lIns="0" tIns="0" rIns="0" bIns="0" anchor="ctr"/>
            <a:lstStyle/>
            <a:p>
              <a:pPr algn="ctr">
                <a:lnSpc>
                  <a:spcPct val="100000"/>
                </a:lnSpc>
              </a:pPr>
              <a:r>
                <a:rPr lang="zh-CN" altLang="en-US">
                  <a:solidFill>
                    <a:schemeClr val="bg1"/>
                  </a:solidFill>
                  <a:ea typeface="宋体" pitchFamily="2" charset="-122"/>
                </a:rPr>
                <a:t>同步复位</a:t>
              </a:r>
              <a:r>
                <a:rPr lang="en-US" altLang="zh-CN">
                  <a:solidFill>
                    <a:schemeClr val="bg1"/>
                  </a:solidFill>
                  <a:ea typeface="宋体" pitchFamily="2" charset="-122"/>
                </a:rPr>
                <a:t>/</a:t>
              </a:r>
              <a:r>
                <a:rPr lang="zh-CN" altLang="en-US">
                  <a:solidFill>
                    <a:schemeClr val="bg1"/>
                  </a:solidFill>
                  <a:ea typeface="宋体" pitchFamily="2" charset="-122"/>
                </a:rPr>
                <a:t>置位信号</a:t>
              </a:r>
            </a:p>
          </p:txBody>
        </p:sp>
        <p:sp>
          <p:nvSpPr>
            <p:cNvPr id="57" name="Line 51"/>
            <p:cNvSpPr>
              <a:spLocks noChangeShapeType="1"/>
            </p:cNvSpPr>
            <p:nvPr/>
          </p:nvSpPr>
          <p:spPr bwMode="auto">
            <a:xfrm flipV="1">
              <a:off x="1854" y="1326"/>
              <a:ext cx="569" cy="1"/>
            </a:xfrm>
            <a:prstGeom prst="line">
              <a:avLst/>
            </a:prstGeom>
            <a:noFill/>
            <a:ln w="19050">
              <a:solidFill>
                <a:srgbClr val="00CCFF"/>
              </a:solidFill>
              <a:prstDash val="sysDot"/>
              <a:round/>
              <a:headEnd/>
              <a:tailEnd/>
            </a:ln>
            <a:extLst>
              <a:ext uri="{909E8E84-426E-40DD-AFC4-6F175D3DCCD1}">
                <a14:hiddenFill xmlns:a14="http://schemas.microsoft.com/office/drawing/2010/main">
                  <a:noFill/>
                </a14:hiddenFill>
              </a:ext>
            </a:extLst>
          </p:spPr>
          <p:txBody>
            <a:bodyPr lIns="0" tIns="0" rIns="0" bIns="0" anchor="ctr"/>
            <a:lstStyle/>
            <a:p>
              <a:endParaRPr lang="zh-CN" altLang="en-US"/>
            </a:p>
          </p:txBody>
        </p:sp>
      </p:grpSp>
      <p:sp>
        <p:nvSpPr>
          <p:cNvPr id="58" name="Text Box 52"/>
          <p:cNvSpPr txBox="1">
            <a:spLocks noChangeArrowheads="1"/>
          </p:cNvSpPr>
          <p:nvPr/>
        </p:nvSpPr>
        <p:spPr bwMode="auto">
          <a:xfrm>
            <a:off x="3408743" y="3914525"/>
            <a:ext cx="36718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zh-CN" altLang="en-US">
                <a:ea typeface="宋体" pitchFamily="2" charset="-122"/>
              </a:rPr>
              <a:t>用来设置时序电路的初始状态</a:t>
            </a:r>
          </a:p>
        </p:txBody>
      </p:sp>
      <p:sp>
        <p:nvSpPr>
          <p:cNvPr id="59" name="Text Box 53"/>
          <p:cNvSpPr txBox="1">
            <a:spLocks noChangeArrowheads="1"/>
          </p:cNvSpPr>
          <p:nvPr/>
        </p:nvSpPr>
        <p:spPr bwMode="auto">
          <a:xfrm>
            <a:off x="730840" y="4370277"/>
            <a:ext cx="7559675" cy="238597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60000"/>
              </a:lnSpc>
              <a:spcBef>
                <a:spcPts val="600"/>
              </a:spcBef>
            </a:pPr>
            <a:endParaRPr lang="en-US" altLang="zh-CN" dirty="0">
              <a:solidFill>
                <a:schemeClr val="accent2"/>
              </a:solidFill>
              <a:ea typeface="宋体" pitchFamily="2" charset="-122"/>
            </a:endParaRPr>
          </a:p>
          <a:p>
            <a:pPr eaLnBrk="1" hangingPunct="1">
              <a:lnSpc>
                <a:spcPct val="60000"/>
              </a:lnSpc>
              <a:spcBef>
                <a:spcPts val="600"/>
              </a:spcBef>
            </a:pPr>
            <a:r>
              <a:rPr lang="en-US" altLang="zh-CN" dirty="0">
                <a:solidFill>
                  <a:schemeClr val="accent2"/>
                </a:solidFill>
                <a:ea typeface="宋体" pitchFamily="2" charset="-122"/>
              </a:rPr>
              <a:t>PROCESS </a:t>
            </a:r>
            <a:r>
              <a:rPr lang="en-US" altLang="zh-CN" dirty="0">
                <a:ea typeface="宋体" pitchFamily="2" charset="-122"/>
              </a:rPr>
              <a:t>(</a:t>
            </a:r>
            <a:r>
              <a:rPr lang="zh-CN" altLang="en-US" dirty="0">
                <a:ea typeface="宋体" pitchFamily="2" charset="-122"/>
              </a:rPr>
              <a:t>时钟信号、敏感信号</a:t>
            </a:r>
            <a:r>
              <a:rPr lang="en-US" altLang="zh-CN" dirty="0">
                <a:ea typeface="宋体" pitchFamily="2" charset="-122"/>
              </a:rPr>
              <a:t>)</a:t>
            </a:r>
          </a:p>
          <a:p>
            <a:pPr eaLnBrk="1" hangingPunct="1">
              <a:lnSpc>
                <a:spcPct val="60000"/>
              </a:lnSpc>
              <a:spcBef>
                <a:spcPts val="600"/>
              </a:spcBef>
            </a:pPr>
            <a:r>
              <a:rPr lang="en-US" altLang="zh-CN" dirty="0">
                <a:ea typeface="宋体" pitchFamily="2" charset="-122"/>
              </a:rPr>
              <a:t>      </a:t>
            </a:r>
            <a:r>
              <a:rPr lang="en-US" altLang="zh-CN" dirty="0">
                <a:solidFill>
                  <a:schemeClr val="accent2"/>
                </a:solidFill>
                <a:ea typeface="宋体" pitchFamily="2" charset="-122"/>
              </a:rPr>
              <a:t>BEGIN</a:t>
            </a:r>
          </a:p>
          <a:p>
            <a:pPr algn="ctr" eaLnBrk="1" hangingPunct="1">
              <a:lnSpc>
                <a:spcPct val="60000"/>
              </a:lnSpc>
              <a:spcBef>
                <a:spcPts val="600"/>
              </a:spcBef>
            </a:pPr>
            <a:r>
              <a:rPr lang="en-US" altLang="zh-CN" dirty="0">
                <a:ea typeface="宋体" pitchFamily="2" charset="-122"/>
              </a:rPr>
              <a:t>        </a:t>
            </a:r>
            <a:r>
              <a:rPr lang="en-US" altLang="zh-CN" dirty="0">
                <a:solidFill>
                  <a:schemeClr val="accent2"/>
                </a:solidFill>
                <a:ea typeface="宋体" pitchFamily="2" charset="-122"/>
              </a:rPr>
              <a:t>IF</a:t>
            </a:r>
            <a:r>
              <a:rPr lang="en-US" altLang="zh-CN" dirty="0">
                <a:ea typeface="宋体" pitchFamily="2" charset="-122"/>
              </a:rPr>
              <a:t>   </a:t>
            </a:r>
            <a:r>
              <a:rPr lang="zh-CN" altLang="en-US" dirty="0">
                <a:ea typeface="宋体" pitchFamily="2" charset="-122"/>
              </a:rPr>
              <a:t>时钟边沿表达式  </a:t>
            </a:r>
            <a:r>
              <a:rPr lang="en-US" altLang="zh-CN" dirty="0">
                <a:solidFill>
                  <a:schemeClr val="accent2"/>
                </a:solidFill>
                <a:ea typeface="宋体" pitchFamily="2" charset="-122"/>
              </a:rPr>
              <a:t>AND</a:t>
            </a:r>
            <a:r>
              <a:rPr lang="en-US" altLang="zh-CN" dirty="0">
                <a:ea typeface="宋体" pitchFamily="2" charset="-122"/>
              </a:rPr>
              <a:t>   </a:t>
            </a:r>
            <a:r>
              <a:rPr lang="zh-CN" altLang="en-US" dirty="0">
                <a:ea typeface="宋体" pitchFamily="2" charset="-122"/>
              </a:rPr>
              <a:t>复位</a:t>
            </a:r>
            <a:r>
              <a:rPr lang="en-US" altLang="zh-CN" dirty="0">
                <a:ea typeface="宋体" pitchFamily="2" charset="-122"/>
              </a:rPr>
              <a:t>/</a:t>
            </a:r>
            <a:r>
              <a:rPr lang="zh-CN" altLang="en-US" dirty="0">
                <a:ea typeface="宋体" pitchFamily="2" charset="-122"/>
              </a:rPr>
              <a:t>置位条件表达式    </a:t>
            </a:r>
            <a:r>
              <a:rPr lang="en-US" altLang="zh-CN" dirty="0">
                <a:solidFill>
                  <a:schemeClr val="accent2"/>
                </a:solidFill>
                <a:ea typeface="宋体" pitchFamily="2" charset="-122"/>
              </a:rPr>
              <a:t>THEN</a:t>
            </a:r>
          </a:p>
          <a:p>
            <a:pPr eaLnBrk="1" hangingPunct="1">
              <a:lnSpc>
                <a:spcPct val="60000"/>
              </a:lnSpc>
              <a:spcBef>
                <a:spcPts val="600"/>
              </a:spcBef>
            </a:pPr>
            <a:r>
              <a:rPr lang="en-US" altLang="zh-CN" dirty="0">
                <a:ea typeface="宋体" pitchFamily="2" charset="-122"/>
              </a:rPr>
              <a:t>                  [</a:t>
            </a:r>
            <a:r>
              <a:rPr lang="zh-CN" altLang="en-US" dirty="0">
                <a:ea typeface="宋体" pitchFamily="2" charset="-122"/>
              </a:rPr>
              <a:t>复位、置位语句</a:t>
            </a:r>
            <a:r>
              <a:rPr lang="en-US" altLang="zh-CN" dirty="0">
                <a:ea typeface="宋体" pitchFamily="2" charset="-122"/>
              </a:rPr>
              <a:t>] </a:t>
            </a:r>
            <a:r>
              <a:rPr lang="zh-CN" altLang="en-US" dirty="0">
                <a:ea typeface="宋体" pitchFamily="2" charset="-122"/>
              </a:rPr>
              <a:t>；</a:t>
            </a:r>
          </a:p>
          <a:p>
            <a:pPr eaLnBrk="1" hangingPunct="1">
              <a:lnSpc>
                <a:spcPct val="60000"/>
              </a:lnSpc>
              <a:spcBef>
                <a:spcPts val="600"/>
              </a:spcBef>
            </a:pPr>
            <a:r>
              <a:rPr lang="zh-CN" altLang="en-US" dirty="0">
                <a:ea typeface="宋体" pitchFamily="2" charset="-122"/>
              </a:rPr>
              <a:t>           </a:t>
            </a:r>
            <a:r>
              <a:rPr lang="en-US" altLang="zh-CN" dirty="0">
                <a:solidFill>
                  <a:schemeClr val="accent2"/>
                </a:solidFill>
                <a:ea typeface="宋体" pitchFamily="2" charset="-122"/>
              </a:rPr>
              <a:t>ELSE</a:t>
            </a:r>
          </a:p>
          <a:p>
            <a:pPr eaLnBrk="1" hangingPunct="1">
              <a:lnSpc>
                <a:spcPct val="60000"/>
              </a:lnSpc>
              <a:spcBef>
                <a:spcPts val="600"/>
              </a:spcBef>
            </a:pPr>
            <a:r>
              <a:rPr lang="en-US" altLang="zh-CN" dirty="0">
                <a:ea typeface="宋体" pitchFamily="2" charset="-122"/>
              </a:rPr>
              <a:t>                 [</a:t>
            </a:r>
            <a:r>
              <a:rPr lang="zh-CN" altLang="en-US" dirty="0">
                <a:ea typeface="宋体" pitchFamily="2" charset="-122"/>
              </a:rPr>
              <a:t>其他执行语句</a:t>
            </a:r>
            <a:r>
              <a:rPr lang="en-US" altLang="zh-CN" dirty="0">
                <a:ea typeface="宋体" pitchFamily="2" charset="-122"/>
              </a:rPr>
              <a:t>] </a:t>
            </a:r>
            <a:r>
              <a:rPr lang="zh-CN" altLang="en-US" dirty="0">
                <a:ea typeface="宋体" pitchFamily="2" charset="-122"/>
              </a:rPr>
              <a:t>；</a:t>
            </a:r>
          </a:p>
          <a:p>
            <a:pPr eaLnBrk="1" hangingPunct="1">
              <a:lnSpc>
                <a:spcPct val="60000"/>
              </a:lnSpc>
              <a:spcBef>
                <a:spcPts val="600"/>
              </a:spcBef>
            </a:pPr>
            <a:r>
              <a:rPr lang="zh-CN" altLang="en-US" dirty="0">
                <a:ea typeface="宋体" pitchFamily="2" charset="-122"/>
              </a:rPr>
              <a:t>           </a:t>
            </a:r>
            <a:r>
              <a:rPr lang="en-US" altLang="zh-CN" dirty="0">
                <a:solidFill>
                  <a:schemeClr val="accent2"/>
                </a:solidFill>
                <a:ea typeface="宋体" pitchFamily="2" charset="-122"/>
              </a:rPr>
              <a:t>END  IF</a:t>
            </a:r>
          </a:p>
          <a:p>
            <a:pPr eaLnBrk="1" hangingPunct="1">
              <a:lnSpc>
                <a:spcPct val="60000"/>
              </a:lnSpc>
              <a:spcBef>
                <a:spcPts val="600"/>
              </a:spcBef>
            </a:pPr>
            <a:r>
              <a:rPr lang="en-US" altLang="zh-CN" dirty="0">
                <a:solidFill>
                  <a:schemeClr val="accent2"/>
                </a:solidFill>
                <a:ea typeface="宋体" pitchFamily="2" charset="-122"/>
              </a:rPr>
              <a:t>END  PROCESS;</a:t>
            </a:r>
            <a:r>
              <a:rPr lang="en-US" altLang="zh-CN" dirty="0">
                <a:ea typeface="宋体" pitchFamily="2" charset="-122"/>
              </a:rPr>
              <a:t> </a:t>
            </a:r>
          </a:p>
        </p:txBody>
      </p:sp>
    </p:spTree>
    <p:extLst>
      <p:ext uri="{BB962C8B-B14F-4D97-AF65-F5344CB8AC3E}">
        <p14:creationId xmlns:p14="http://schemas.microsoft.com/office/powerpoint/2010/main" val="253999107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9687"/>
            <a:ext cx="9027297" cy="417935"/>
          </a:xfrm>
        </p:spPr>
        <p:txBody>
          <a:bodyPr/>
          <a:lstStyle/>
          <a:p>
            <a:r>
              <a:rPr lang="zh-CN" altLang="en-US" sz="2800" dirty="0"/>
              <a:t>第六章  可编程逻辑</a:t>
            </a:r>
            <a:r>
              <a:rPr lang="en-US" altLang="zh-CN" sz="2800" dirty="0"/>
              <a:t>\</a:t>
            </a:r>
            <a:r>
              <a:rPr lang="zh-CN" altLang="en-US" sz="2800" dirty="0"/>
              <a:t>第四节  </a:t>
            </a:r>
            <a:r>
              <a:rPr lang="en-US" altLang="zh-CN" sz="2800" dirty="0"/>
              <a:t>VHDL</a:t>
            </a:r>
            <a:r>
              <a:rPr lang="zh-CN" altLang="en-US" sz="2800" dirty="0"/>
              <a:t>语言编程</a:t>
            </a:r>
            <a:endParaRPr lang="zh-CN" altLang="en-US" dirty="0"/>
          </a:p>
        </p:txBody>
      </p:sp>
      <p:sp>
        <p:nvSpPr>
          <p:cNvPr id="9" name="Text Box 598"/>
          <p:cNvSpPr txBox="1">
            <a:spLocks noChangeArrowheads="1"/>
          </p:cNvSpPr>
          <p:nvPr/>
        </p:nvSpPr>
        <p:spPr bwMode="auto">
          <a:xfrm>
            <a:off x="22485" y="331675"/>
            <a:ext cx="8909050" cy="2962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vert="horz" wrap="square" lIns="90000" tIns="46800" rIns="90000" bIns="46800" numCol="1" anchor="t" anchorCtr="0" compatLnSpc="1">
            <a:prstTxWarp prst="textNoShape">
              <a:avLst/>
            </a:prstTxWarp>
            <a:spAutoFit/>
          </a:bodyPr>
          <a:lstStyle>
            <a:lvl1pPr marL="230188" indent="-230188"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cs typeface="+mn-cs"/>
              </a:defRPr>
            </a:lvl1pPr>
            <a:lvl2pPr marL="742950" indent="-285750" algn="l" rtl="0" eaLnBrk="0" fontAlgn="base" hangingPunct="0">
              <a:lnSpc>
                <a:spcPct val="97000"/>
              </a:lnSpc>
              <a:spcBef>
                <a:spcPct val="20000"/>
              </a:spcBef>
              <a:spcAft>
                <a:spcPct val="20000"/>
              </a:spcAft>
              <a:buClr>
                <a:schemeClr val="folHlink"/>
              </a:buClr>
              <a:buFont typeface="Arial" charset="0"/>
              <a:buChar char="-"/>
              <a:defRPr kumimoji="1" sz="2000" b="1">
                <a:solidFill>
                  <a:schemeClr val="tx1"/>
                </a:solidFill>
                <a:latin typeface="Times New Roman" pitchFamily="18" charset="0"/>
                <a:ea typeface="楷体_GB2312" pitchFamily="49" charset="-122"/>
              </a:defRPr>
            </a:lvl2pPr>
            <a:lvl3pPr marL="1143000" indent="-228600" algn="l" rtl="0" eaLnBrk="0" fontAlgn="base" hangingPunct="0">
              <a:lnSpc>
                <a:spcPct val="97000"/>
              </a:lnSpc>
              <a:spcBef>
                <a:spcPct val="20000"/>
              </a:spcBef>
              <a:spcAft>
                <a:spcPct val="20000"/>
              </a:spcAft>
              <a:buClr>
                <a:schemeClr val="folHlink"/>
              </a:buClr>
              <a:buChar char="•"/>
              <a:defRPr kumimoji="1" sz="2000" b="1">
                <a:solidFill>
                  <a:schemeClr val="tx1"/>
                </a:solidFill>
                <a:latin typeface="Times New Roman" pitchFamily="18" charset="0"/>
                <a:ea typeface="楷体_GB2312" pitchFamily="49" charset="-122"/>
              </a:defRPr>
            </a:lvl3pPr>
            <a:lvl4pPr marL="16002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4pPr>
            <a:lvl5pPr marL="20574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5pPr>
            <a:lvl6pPr marL="25146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6pPr>
            <a:lvl7pPr marL="29718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7pPr>
            <a:lvl8pPr marL="34290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8pPr>
            <a:lvl9pPr marL="38862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9pPr>
          </a:lstStyle>
          <a:p>
            <a:pPr eaLnBrk="1" hangingPunct="1">
              <a:lnSpc>
                <a:spcPct val="100000"/>
              </a:lnSpc>
              <a:spcAft>
                <a:spcPts val="0"/>
              </a:spcAft>
            </a:pPr>
            <a:r>
              <a:rPr lang="en-US" altLang="zh-CN" sz="2800" dirty="0">
                <a:ea typeface="宋体" pitchFamily="2" charset="-122"/>
              </a:rPr>
              <a:t>VHDL</a:t>
            </a:r>
            <a:r>
              <a:rPr lang="zh-CN" altLang="en-US" sz="2800" dirty="0">
                <a:ea typeface="宋体" pitchFamily="2" charset="-122"/>
              </a:rPr>
              <a:t>编程案例</a:t>
            </a:r>
            <a:endParaRPr lang="en-US" altLang="zh-CN"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2" eaLnBrk="1" hangingPunct="1">
              <a:lnSpc>
                <a:spcPct val="100000"/>
              </a:lnSpc>
              <a:spcAft>
                <a:spcPts val="0"/>
              </a:spcAft>
            </a:pPr>
            <a:endParaRPr lang="zh-CN" altLang="en-US"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zh-CN" altLang="en-US" dirty="0">
              <a:ea typeface="宋体" pitchFamily="2" charset="-122"/>
            </a:endParaRPr>
          </a:p>
        </p:txBody>
      </p:sp>
      <p:sp>
        <p:nvSpPr>
          <p:cNvPr id="20" name="Text Box 5"/>
          <p:cNvSpPr txBox="1">
            <a:spLocks noChangeArrowheads="1"/>
          </p:cNvSpPr>
          <p:nvPr/>
        </p:nvSpPr>
        <p:spPr bwMode="auto">
          <a:xfrm>
            <a:off x="3086901" y="459760"/>
            <a:ext cx="4429125" cy="400110"/>
          </a:xfrm>
          <a:prstGeom prst="rect">
            <a:avLst/>
          </a:prstGeom>
          <a:noFill/>
          <a:ln w="9525">
            <a:noFill/>
            <a:miter lim="800000"/>
            <a:headEnd/>
            <a:tailEnd/>
          </a:ln>
          <a:effectLst/>
        </p:spPr>
        <p:txBody>
          <a:bodyPr>
            <a:spAutoFit/>
          </a:bodyPr>
          <a:lstStyle/>
          <a:p>
            <a:pPr>
              <a:lnSpc>
                <a:spcPct val="100000"/>
              </a:lnSpc>
              <a:defRPr/>
            </a:pPr>
            <a:r>
              <a:rPr lang="en-US" altLang="zh-CN" sz="2000" b="0" dirty="0">
                <a:solidFill>
                  <a:schemeClr val="tx1"/>
                </a:solidFill>
                <a:effectLst>
                  <a:outerShdw blurRad="38100" dist="38100" dir="2700000" algn="tl">
                    <a:srgbClr val="C0C0C0"/>
                  </a:outerShdw>
                </a:effectLst>
                <a:ea typeface="宋体" pitchFamily="2" charset="-122"/>
              </a:rPr>
              <a:t>●</a:t>
            </a:r>
            <a:r>
              <a:rPr lang="en-US" altLang="zh-CN" sz="2000" dirty="0">
                <a:solidFill>
                  <a:schemeClr val="tx1"/>
                </a:solidFill>
                <a:ea typeface="宋体" pitchFamily="2" charset="-122"/>
              </a:rPr>
              <a:t> VHDL</a:t>
            </a:r>
            <a:r>
              <a:rPr lang="zh-CN" altLang="en-US" sz="2000" dirty="0">
                <a:solidFill>
                  <a:schemeClr val="tx1"/>
                </a:solidFill>
                <a:ea typeface="宋体" pitchFamily="2" charset="-122"/>
              </a:rPr>
              <a:t>的时序逻辑设计</a:t>
            </a:r>
          </a:p>
        </p:txBody>
      </p:sp>
      <p:sp>
        <p:nvSpPr>
          <p:cNvPr id="61" name="Text Box 5"/>
          <p:cNvSpPr txBox="1">
            <a:spLocks noChangeArrowheads="1"/>
          </p:cNvSpPr>
          <p:nvPr/>
        </p:nvSpPr>
        <p:spPr bwMode="auto">
          <a:xfrm>
            <a:off x="6372120" y="489982"/>
            <a:ext cx="3673475" cy="369888"/>
          </a:xfrm>
          <a:prstGeom prst="rect">
            <a:avLst/>
          </a:prstGeom>
          <a:noFill/>
          <a:ln w="9525">
            <a:noFill/>
            <a:miter lim="800000"/>
            <a:headEnd/>
            <a:tailEnd/>
          </a:ln>
          <a:effectLst/>
        </p:spPr>
        <p:txBody>
          <a:bodyPr>
            <a:spAutoFit/>
          </a:bodyPr>
          <a:lstStyle/>
          <a:p>
            <a:pPr>
              <a:lnSpc>
                <a:spcPct val="100000"/>
              </a:lnSpc>
              <a:defRPr/>
            </a:pPr>
            <a:r>
              <a:rPr lang="en-US" altLang="zh-CN" b="0" dirty="0">
                <a:solidFill>
                  <a:schemeClr val="tx1"/>
                </a:solidFill>
                <a:effectLst>
                  <a:outerShdw blurRad="38100" dist="38100" dir="2700000" algn="tl">
                    <a:srgbClr val="C0C0C0"/>
                  </a:outerShdw>
                </a:effectLst>
                <a:ea typeface="宋体" pitchFamily="2" charset="-122"/>
              </a:rPr>
              <a:t>●</a:t>
            </a:r>
            <a:r>
              <a:rPr lang="en-US" altLang="zh-CN" dirty="0">
                <a:solidFill>
                  <a:schemeClr val="tx1"/>
                </a:solidFill>
                <a:ea typeface="宋体" pitchFamily="2" charset="-122"/>
              </a:rPr>
              <a:t> 1</a:t>
            </a:r>
            <a:r>
              <a:rPr lang="zh-CN" altLang="en-US" dirty="0">
                <a:solidFill>
                  <a:schemeClr val="tx1"/>
                </a:solidFill>
                <a:ea typeface="宋体" pitchFamily="2" charset="-122"/>
              </a:rPr>
              <a:t>、触发器的描述</a:t>
            </a:r>
          </a:p>
        </p:txBody>
      </p:sp>
      <p:sp>
        <p:nvSpPr>
          <p:cNvPr id="63" name="Text Box 7"/>
          <p:cNvSpPr txBox="1">
            <a:spLocks noChangeArrowheads="1"/>
          </p:cNvSpPr>
          <p:nvPr/>
        </p:nvSpPr>
        <p:spPr bwMode="auto">
          <a:xfrm>
            <a:off x="161706" y="910833"/>
            <a:ext cx="2016125" cy="396875"/>
          </a:xfrm>
          <a:prstGeom prst="rect">
            <a:avLst/>
          </a:prstGeom>
          <a:gradFill rotWithShape="1">
            <a:gsLst>
              <a:gs pos="0">
                <a:srgbClr val="5E1847"/>
              </a:gs>
              <a:gs pos="50000">
                <a:srgbClr val="CC3399"/>
              </a:gs>
              <a:gs pos="100000">
                <a:srgbClr val="5E1847"/>
              </a:gs>
            </a:gsLst>
            <a:lin ang="5400000" scaled="1"/>
          </a:gradFill>
          <a:ln>
            <a:noFill/>
          </a:ln>
          <a:extLs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zh-CN" altLang="en-US">
                <a:solidFill>
                  <a:schemeClr val="bg1"/>
                </a:solidFill>
                <a:ea typeface="宋体" pitchFamily="2" charset="-122"/>
              </a:rPr>
              <a:t>基本</a:t>
            </a:r>
            <a:r>
              <a:rPr lang="en-US" altLang="zh-CN">
                <a:solidFill>
                  <a:schemeClr val="bg1"/>
                </a:solidFill>
                <a:ea typeface="宋体" pitchFamily="2" charset="-122"/>
              </a:rPr>
              <a:t>D</a:t>
            </a:r>
            <a:r>
              <a:rPr lang="zh-CN" altLang="en-US">
                <a:solidFill>
                  <a:schemeClr val="bg1"/>
                </a:solidFill>
                <a:ea typeface="宋体" pitchFamily="2" charset="-122"/>
              </a:rPr>
              <a:t>触发器</a:t>
            </a:r>
          </a:p>
        </p:txBody>
      </p:sp>
      <p:grpSp>
        <p:nvGrpSpPr>
          <p:cNvPr id="64" name="Group 25"/>
          <p:cNvGrpSpPr>
            <a:grpSpLocks/>
          </p:cNvGrpSpPr>
          <p:nvPr/>
        </p:nvGrpSpPr>
        <p:grpSpPr bwMode="auto">
          <a:xfrm>
            <a:off x="227949" y="1476622"/>
            <a:ext cx="2376488" cy="1511300"/>
            <a:chOff x="3606" y="210"/>
            <a:chExt cx="1497" cy="952"/>
          </a:xfrm>
        </p:grpSpPr>
        <p:sp>
          <p:nvSpPr>
            <p:cNvPr id="65" name="Rectangle 8"/>
            <p:cNvSpPr>
              <a:spLocks noChangeArrowheads="1"/>
            </p:cNvSpPr>
            <p:nvPr/>
          </p:nvSpPr>
          <p:spPr bwMode="auto">
            <a:xfrm>
              <a:off x="4150" y="300"/>
              <a:ext cx="499" cy="862"/>
            </a:xfrm>
            <a:prstGeom prst="rect">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endParaRPr lang="zh-CN" altLang="en-US"/>
            </a:p>
          </p:txBody>
        </p:sp>
        <p:sp>
          <p:nvSpPr>
            <p:cNvPr id="66" name="Text Box 9"/>
            <p:cNvSpPr txBox="1">
              <a:spLocks noChangeArrowheads="1"/>
            </p:cNvSpPr>
            <p:nvPr/>
          </p:nvSpPr>
          <p:spPr bwMode="auto">
            <a:xfrm>
              <a:off x="4134" y="352"/>
              <a:ext cx="2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ea typeface="宋体" pitchFamily="2" charset="-122"/>
                </a:rPr>
                <a:t>D</a:t>
              </a:r>
            </a:p>
          </p:txBody>
        </p:sp>
        <p:sp>
          <p:nvSpPr>
            <p:cNvPr id="67" name="Text Box 10"/>
            <p:cNvSpPr txBox="1">
              <a:spLocks noChangeArrowheads="1"/>
            </p:cNvSpPr>
            <p:nvPr/>
          </p:nvSpPr>
          <p:spPr bwMode="auto">
            <a:xfrm>
              <a:off x="4195" y="609"/>
              <a:ext cx="36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800">
                  <a:ea typeface="宋体" pitchFamily="2" charset="-122"/>
                </a:rPr>
                <a:t>CP</a:t>
              </a:r>
            </a:p>
          </p:txBody>
        </p:sp>
        <p:sp>
          <p:nvSpPr>
            <p:cNvPr id="68" name="AutoShape 11"/>
            <p:cNvSpPr>
              <a:spLocks noChangeArrowheads="1"/>
            </p:cNvSpPr>
            <p:nvPr/>
          </p:nvSpPr>
          <p:spPr bwMode="auto">
            <a:xfrm rot="5400000">
              <a:off x="4138" y="685"/>
              <a:ext cx="133" cy="112"/>
            </a:xfrm>
            <a:prstGeom prst="triangle">
              <a:avLst>
                <a:gd name="adj" fmla="val 50000"/>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endParaRPr lang="zh-CN" altLang="en-US"/>
            </a:p>
          </p:txBody>
        </p:sp>
        <p:sp>
          <p:nvSpPr>
            <p:cNvPr id="69" name="Text Box 12"/>
            <p:cNvSpPr txBox="1">
              <a:spLocks noChangeArrowheads="1"/>
            </p:cNvSpPr>
            <p:nvPr/>
          </p:nvSpPr>
          <p:spPr bwMode="auto">
            <a:xfrm>
              <a:off x="4404" y="346"/>
              <a:ext cx="2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dirty="0">
                  <a:ea typeface="宋体" pitchFamily="2" charset="-122"/>
                </a:rPr>
                <a:t>Q</a:t>
              </a:r>
            </a:p>
          </p:txBody>
        </p:sp>
        <p:sp>
          <p:nvSpPr>
            <p:cNvPr id="70" name="Text Box 13"/>
            <p:cNvSpPr txBox="1">
              <a:spLocks noChangeArrowheads="1"/>
            </p:cNvSpPr>
            <p:nvPr/>
          </p:nvSpPr>
          <p:spPr bwMode="auto">
            <a:xfrm>
              <a:off x="4423" y="855"/>
              <a:ext cx="2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ea typeface="宋体" pitchFamily="2" charset="-122"/>
                </a:rPr>
                <a:t>Q</a:t>
              </a:r>
            </a:p>
          </p:txBody>
        </p:sp>
        <p:sp>
          <p:nvSpPr>
            <p:cNvPr id="71" name="Line 14"/>
            <p:cNvSpPr>
              <a:spLocks noChangeShapeType="1"/>
            </p:cNvSpPr>
            <p:nvPr/>
          </p:nvSpPr>
          <p:spPr bwMode="auto">
            <a:xfrm>
              <a:off x="4513" y="899"/>
              <a:ext cx="9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72" name="Oval 16"/>
            <p:cNvSpPr>
              <a:spLocks noChangeArrowheads="1"/>
            </p:cNvSpPr>
            <p:nvPr/>
          </p:nvSpPr>
          <p:spPr bwMode="auto">
            <a:xfrm>
              <a:off x="4649" y="917"/>
              <a:ext cx="91" cy="91"/>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endParaRPr lang="zh-CN" altLang="en-US"/>
            </a:p>
          </p:txBody>
        </p:sp>
        <p:sp>
          <p:nvSpPr>
            <p:cNvPr id="73" name="Line 17"/>
            <p:cNvSpPr>
              <a:spLocks noChangeShapeType="1"/>
            </p:cNvSpPr>
            <p:nvPr/>
          </p:nvSpPr>
          <p:spPr bwMode="auto">
            <a:xfrm>
              <a:off x="3878" y="482"/>
              <a:ext cx="27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74" name="Line 18"/>
            <p:cNvSpPr>
              <a:spLocks noChangeShapeType="1"/>
            </p:cNvSpPr>
            <p:nvPr/>
          </p:nvSpPr>
          <p:spPr bwMode="auto">
            <a:xfrm>
              <a:off x="3878" y="754"/>
              <a:ext cx="27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75" name="Line 19"/>
            <p:cNvSpPr>
              <a:spLocks noChangeShapeType="1"/>
            </p:cNvSpPr>
            <p:nvPr/>
          </p:nvSpPr>
          <p:spPr bwMode="auto">
            <a:xfrm flipV="1">
              <a:off x="4740" y="951"/>
              <a:ext cx="179"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76" name="Line 20"/>
            <p:cNvSpPr>
              <a:spLocks noChangeShapeType="1"/>
            </p:cNvSpPr>
            <p:nvPr/>
          </p:nvSpPr>
          <p:spPr bwMode="auto">
            <a:xfrm>
              <a:off x="4649" y="482"/>
              <a:ext cx="27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77" name="Text Box 21"/>
            <p:cNvSpPr txBox="1">
              <a:spLocks noChangeArrowheads="1"/>
            </p:cNvSpPr>
            <p:nvPr/>
          </p:nvSpPr>
          <p:spPr bwMode="auto">
            <a:xfrm>
              <a:off x="3742" y="255"/>
              <a:ext cx="22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i="1">
                  <a:ea typeface="宋体" pitchFamily="2" charset="-122"/>
                </a:rPr>
                <a:t>d</a:t>
              </a:r>
            </a:p>
          </p:txBody>
        </p:sp>
        <p:sp>
          <p:nvSpPr>
            <p:cNvPr id="78" name="Text Box 22"/>
            <p:cNvSpPr txBox="1">
              <a:spLocks noChangeArrowheads="1"/>
            </p:cNvSpPr>
            <p:nvPr/>
          </p:nvSpPr>
          <p:spPr bwMode="auto">
            <a:xfrm>
              <a:off x="3606" y="527"/>
              <a:ext cx="4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i="1">
                  <a:ea typeface="宋体" pitchFamily="2" charset="-122"/>
                </a:rPr>
                <a:t>clk</a:t>
              </a:r>
            </a:p>
          </p:txBody>
        </p:sp>
        <p:sp>
          <p:nvSpPr>
            <p:cNvPr id="79" name="Text Box 23"/>
            <p:cNvSpPr txBox="1">
              <a:spLocks noChangeArrowheads="1"/>
            </p:cNvSpPr>
            <p:nvPr/>
          </p:nvSpPr>
          <p:spPr bwMode="auto">
            <a:xfrm>
              <a:off x="4658" y="210"/>
              <a:ext cx="4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i="1">
                  <a:ea typeface="宋体" pitchFamily="2" charset="-122"/>
                </a:rPr>
                <a:t>q</a:t>
              </a:r>
            </a:p>
          </p:txBody>
        </p:sp>
        <p:sp>
          <p:nvSpPr>
            <p:cNvPr id="80" name="Text Box 24"/>
            <p:cNvSpPr txBox="1">
              <a:spLocks noChangeArrowheads="1"/>
            </p:cNvSpPr>
            <p:nvPr/>
          </p:nvSpPr>
          <p:spPr bwMode="auto">
            <a:xfrm>
              <a:off x="4694" y="709"/>
              <a:ext cx="4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i="1">
                  <a:ea typeface="宋体" pitchFamily="2" charset="-122"/>
                </a:rPr>
                <a:t>qb</a:t>
              </a:r>
            </a:p>
          </p:txBody>
        </p:sp>
      </p:gr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3725" y="836029"/>
            <a:ext cx="6010275" cy="601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1" name="Group 36"/>
          <p:cNvGrpSpPr>
            <a:grpSpLocks/>
          </p:cNvGrpSpPr>
          <p:nvPr/>
        </p:nvGrpSpPr>
        <p:grpSpPr bwMode="auto">
          <a:xfrm>
            <a:off x="250825" y="2559053"/>
            <a:ext cx="6378581" cy="3273433"/>
            <a:chOff x="158" y="1612"/>
            <a:chExt cx="4018" cy="2062"/>
          </a:xfrm>
        </p:grpSpPr>
        <p:sp>
          <p:nvSpPr>
            <p:cNvPr id="82" name="Rectangle 27"/>
            <p:cNvSpPr>
              <a:spLocks noChangeArrowheads="1"/>
            </p:cNvSpPr>
            <p:nvPr/>
          </p:nvSpPr>
          <p:spPr bwMode="auto">
            <a:xfrm>
              <a:off x="2969" y="3474"/>
              <a:ext cx="1207" cy="200"/>
            </a:xfrm>
            <a:prstGeom prst="rect">
              <a:avLst/>
            </a:prstGeom>
            <a:solidFill>
              <a:srgbClr val="FFFFFF"/>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wrap="square" lIns="90000" tIns="82800" rIns="90000" bIns="46800" anchor="ctr">
              <a:spAutoFit/>
            </a:bodyPr>
            <a:lstStyle/>
            <a:p>
              <a:endParaRPr lang="zh-CN" altLang="en-US"/>
            </a:p>
          </p:txBody>
        </p:sp>
        <p:grpSp>
          <p:nvGrpSpPr>
            <p:cNvPr id="83" name="Group 35"/>
            <p:cNvGrpSpPr>
              <a:grpSpLocks/>
            </p:cNvGrpSpPr>
            <p:nvPr/>
          </p:nvGrpSpPr>
          <p:grpSpPr bwMode="auto">
            <a:xfrm>
              <a:off x="158" y="1612"/>
              <a:ext cx="3737" cy="1962"/>
              <a:chOff x="158" y="1612"/>
              <a:chExt cx="3737" cy="1962"/>
            </a:xfrm>
          </p:grpSpPr>
          <p:sp>
            <p:nvSpPr>
              <p:cNvPr id="84" name="Rectangle 31"/>
              <p:cNvSpPr>
                <a:spLocks noChangeArrowheads="1"/>
              </p:cNvSpPr>
              <p:nvPr/>
            </p:nvSpPr>
            <p:spPr bwMode="auto">
              <a:xfrm>
                <a:off x="3669" y="1612"/>
                <a:ext cx="226" cy="228"/>
              </a:xfrm>
              <a:prstGeom prst="rect">
                <a:avLst/>
              </a:prstGeom>
              <a:solidFill>
                <a:srgbClr val="EAEAEA"/>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nchor="ctr">
                <a:spAutoFit/>
              </a:bodyPr>
              <a:lstStyle/>
              <a:p>
                <a:endParaRPr lang="zh-CN" altLang="en-US"/>
              </a:p>
            </p:txBody>
          </p:sp>
          <p:grpSp>
            <p:nvGrpSpPr>
              <p:cNvPr id="85" name="Group 34"/>
              <p:cNvGrpSpPr>
                <a:grpSpLocks/>
              </p:cNvGrpSpPr>
              <p:nvPr/>
            </p:nvGrpSpPr>
            <p:grpSpPr bwMode="auto">
              <a:xfrm>
                <a:off x="158" y="1825"/>
                <a:ext cx="3624" cy="1749"/>
                <a:chOff x="158" y="1825"/>
                <a:chExt cx="3624" cy="1749"/>
              </a:xfrm>
            </p:grpSpPr>
            <p:sp>
              <p:nvSpPr>
                <p:cNvPr id="86" name="Line 28"/>
                <p:cNvSpPr>
                  <a:spLocks noChangeShapeType="1"/>
                </p:cNvSpPr>
                <p:nvPr/>
              </p:nvSpPr>
              <p:spPr bwMode="auto">
                <a:xfrm flipH="1" flipV="1">
                  <a:off x="1522" y="2863"/>
                  <a:ext cx="1447" cy="711"/>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wrap="square" lIns="90000" tIns="82800" rIns="90000" bIns="46800">
                  <a:spAutoFit/>
                </a:bodyPr>
                <a:lstStyle/>
                <a:p>
                  <a:endParaRPr lang="zh-CN" altLang="en-US"/>
                </a:p>
              </p:txBody>
            </p:sp>
            <p:sp>
              <p:nvSpPr>
                <p:cNvPr id="87" name="Text Box 29"/>
                <p:cNvSpPr txBox="1">
                  <a:spLocks noChangeArrowheads="1"/>
                </p:cNvSpPr>
                <p:nvPr/>
              </p:nvSpPr>
              <p:spPr bwMode="auto">
                <a:xfrm>
                  <a:off x="158" y="2714"/>
                  <a:ext cx="1361" cy="256"/>
                </a:xfrm>
                <a:prstGeom prst="rect">
                  <a:avLst/>
                </a:prstGeom>
                <a:noFill/>
                <a:ln w="19050" algn="ctr">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en-US" altLang="zh-CN" i="1"/>
                    <a:t>qb</a:t>
                  </a:r>
                  <a:r>
                    <a:rPr lang="zh-CN" altLang="en-US"/>
                    <a:t>可以不用描述</a:t>
                  </a:r>
                </a:p>
              </p:txBody>
            </p:sp>
            <p:sp>
              <p:nvSpPr>
                <p:cNvPr id="88" name="Line 33"/>
                <p:cNvSpPr>
                  <a:spLocks noChangeShapeType="1"/>
                </p:cNvSpPr>
                <p:nvPr/>
              </p:nvSpPr>
              <p:spPr bwMode="auto">
                <a:xfrm flipH="1">
                  <a:off x="1519" y="1825"/>
                  <a:ext cx="2263" cy="1017"/>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wrap="square" lIns="90000" tIns="82800" rIns="90000" bIns="46800">
                  <a:spAutoFit/>
                </a:bodyPr>
                <a:lstStyle/>
                <a:p>
                  <a:endParaRPr lang="zh-CN" altLang="en-US"/>
                </a:p>
              </p:txBody>
            </p:sp>
          </p:grpSp>
        </p:grpSp>
      </p:grpSp>
    </p:spTree>
    <p:extLst>
      <p:ext uri="{BB962C8B-B14F-4D97-AF65-F5344CB8AC3E}">
        <p14:creationId xmlns:p14="http://schemas.microsoft.com/office/powerpoint/2010/main" val="4227205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a:off x="144042" y="1305718"/>
            <a:ext cx="7880772" cy="5489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标题 3"/>
          <p:cNvSpPr>
            <a:spLocks noGrp="1"/>
          </p:cNvSpPr>
          <p:nvPr>
            <p:ph type="title"/>
          </p:nvPr>
        </p:nvSpPr>
        <p:spPr>
          <a:xfrm>
            <a:off x="0" y="19687"/>
            <a:ext cx="9027297" cy="417935"/>
          </a:xfrm>
        </p:spPr>
        <p:txBody>
          <a:bodyPr/>
          <a:lstStyle/>
          <a:p>
            <a:r>
              <a:rPr lang="zh-CN" altLang="en-US" sz="2800" dirty="0"/>
              <a:t>第六章  可编程逻辑</a:t>
            </a:r>
            <a:r>
              <a:rPr lang="en-US" altLang="zh-CN" sz="2800" dirty="0"/>
              <a:t>\</a:t>
            </a:r>
            <a:r>
              <a:rPr lang="zh-CN" altLang="en-US" sz="2800" dirty="0"/>
              <a:t>第四节  </a:t>
            </a:r>
            <a:r>
              <a:rPr lang="en-US" altLang="zh-CN" sz="2800" dirty="0"/>
              <a:t>VHDL</a:t>
            </a:r>
            <a:r>
              <a:rPr lang="zh-CN" altLang="en-US" sz="2800" dirty="0"/>
              <a:t>语言编程</a:t>
            </a:r>
            <a:endParaRPr lang="zh-CN" altLang="en-US" dirty="0"/>
          </a:p>
        </p:txBody>
      </p:sp>
      <p:sp>
        <p:nvSpPr>
          <p:cNvPr id="9" name="Text Box 598"/>
          <p:cNvSpPr txBox="1">
            <a:spLocks noChangeArrowheads="1"/>
          </p:cNvSpPr>
          <p:nvPr/>
        </p:nvSpPr>
        <p:spPr bwMode="auto">
          <a:xfrm>
            <a:off x="22485" y="331675"/>
            <a:ext cx="8909050" cy="2962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vert="horz" wrap="square" lIns="90000" tIns="46800" rIns="90000" bIns="46800" numCol="1" anchor="t" anchorCtr="0" compatLnSpc="1">
            <a:prstTxWarp prst="textNoShape">
              <a:avLst/>
            </a:prstTxWarp>
            <a:spAutoFit/>
          </a:bodyPr>
          <a:lstStyle>
            <a:lvl1pPr marL="230188" indent="-230188"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cs typeface="+mn-cs"/>
              </a:defRPr>
            </a:lvl1pPr>
            <a:lvl2pPr marL="742950" indent="-285750" algn="l" rtl="0" eaLnBrk="0" fontAlgn="base" hangingPunct="0">
              <a:lnSpc>
                <a:spcPct val="97000"/>
              </a:lnSpc>
              <a:spcBef>
                <a:spcPct val="20000"/>
              </a:spcBef>
              <a:spcAft>
                <a:spcPct val="20000"/>
              </a:spcAft>
              <a:buClr>
                <a:schemeClr val="folHlink"/>
              </a:buClr>
              <a:buFont typeface="Arial" charset="0"/>
              <a:buChar char="-"/>
              <a:defRPr kumimoji="1" sz="2000" b="1">
                <a:solidFill>
                  <a:schemeClr val="tx1"/>
                </a:solidFill>
                <a:latin typeface="Times New Roman" pitchFamily="18" charset="0"/>
                <a:ea typeface="楷体_GB2312" pitchFamily="49" charset="-122"/>
              </a:defRPr>
            </a:lvl2pPr>
            <a:lvl3pPr marL="1143000" indent="-228600" algn="l" rtl="0" eaLnBrk="0" fontAlgn="base" hangingPunct="0">
              <a:lnSpc>
                <a:spcPct val="97000"/>
              </a:lnSpc>
              <a:spcBef>
                <a:spcPct val="20000"/>
              </a:spcBef>
              <a:spcAft>
                <a:spcPct val="20000"/>
              </a:spcAft>
              <a:buClr>
                <a:schemeClr val="folHlink"/>
              </a:buClr>
              <a:buChar char="•"/>
              <a:defRPr kumimoji="1" sz="2000" b="1">
                <a:solidFill>
                  <a:schemeClr val="tx1"/>
                </a:solidFill>
                <a:latin typeface="Times New Roman" pitchFamily="18" charset="0"/>
                <a:ea typeface="楷体_GB2312" pitchFamily="49" charset="-122"/>
              </a:defRPr>
            </a:lvl3pPr>
            <a:lvl4pPr marL="16002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4pPr>
            <a:lvl5pPr marL="20574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5pPr>
            <a:lvl6pPr marL="25146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6pPr>
            <a:lvl7pPr marL="29718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7pPr>
            <a:lvl8pPr marL="34290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8pPr>
            <a:lvl9pPr marL="38862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9pPr>
          </a:lstStyle>
          <a:p>
            <a:pPr eaLnBrk="1" hangingPunct="1">
              <a:lnSpc>
                <a:spcPct val="100000"/>
              </a:lnSpc>
              <a:spcAft>
                <a:spcPts val="0"/>
              </a:spcAft>
            </a:pPr>
            <a:r>
              <a:rPr lang="en-US" altLang="zh-CN" sz="2800" dirty="0">
                <a:ea typeface="宋体" pitchFamily="2" charset="-122"/>
              </a:rPr>
              <a:t>VHDL</a:t>
            </a:r>
            <a:r>
              <a:rPr lang="zh-CN" altLang="en-US" sz="2800" dirty="0">
                <a:ea typeface="宋体" pitchFamily="2" charset="-122"/>
              </a:rPr>
              <a:t>编程案例</a:t>
            </a:r>
            <a:endParaRPr lang="en-US" altLang="zh-CN"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2" eaLnBrk="1" hangingPunct="1">
              <a:lnSpc>
                <a:spcPct val="100000"/>
              </a:lnSpc>
              <a:spcAft>
                <a:spcPts val="0"/>
              </a:spcAft>
            </a:pPr>
            <a:endParaRPr lang="zh-CN" altLang="en-US"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zh-CN" altLang="en-US" dirty="0">
              <a:ea typeface="宋体" pitchFamily="2" charset="-122"/>
            </a:endParaRPr>
          </a:p>
        </p:txBody>
      </p:sp>
      <p:sp>
        <p:nvSpPr>
          <p:cNvPr id="20" name="Text Box 5"/>
          <p:cNvSpPr txBox="1">
            <a:spLocks noChangeArrowheads="1"/>
          </p:cNvSpPr>
          <p:nvPr/>
        </p:nvSpPr>
        <p:spPr bwMode="auto">
          <a:xfrm>
            <a:off x="3086901" y="459760"/>
            <a:ext cx="4429125" cy="400110"/>
          </a:xfrm>
          <a:prstGeom prst="rect">
            <a:avLst/>
          </a:prstGeom>
          <a:noFill/>
          <a:ln w="9525">
            <a:noFill/>
            <a:miter lim="800000"/>
            <a:headEnd/>
            <a:tailEnd/>
          </a:ln>
          <a:effectLst/>
        </p:spPr>
        <p:txBody>
          <a:bodyPr>
            <a:spAutoFit/>
          </a:bodyPr>
          <a:lstStyle/>
          <a:p>
            <a:pPr>
              <a:lnSpc>
                <a:spcPct val="100000"/>
              </a:lnSpc>
              <a:defRPr/>
            </a:pPr>
            <a:r>
              <a:rPr lang="en-US" altLang="zh-CN" sz="2000" b="0" dirty="0">
                <a:solidFill>
                  <a:schemeClr val="tx1"/>
                </a:solidFill>
                <a:effectLst>
                  <a:outerShdw blurRad="38100" dist="38100" dir="2700000" algn="tl">
                    <a:srgbClr val="C0C0C0"/>
                  </a:outerShdw>
                </a:effectLst>
                <a:ea typeface="宋体" pitchFamily="2" charset="-122"/>
              </a:rPr>
              <a:t>●</a:t>
            </a:r>
            <a:r>
              <a:rPr lang="en-US" altLang="zh-CN" sz="2000" dirty="0">
                <a:solidFill>
                  <a:schemeClr val="tx1"/>
                </a:solidFill>
                <a:ea typeface="宋体" pitchFamily="2" charset="-122"/>
              </a:rPr>
              <a:t> VHDL</a:t>
            </a:r>
            <a:r>
              <a:rPr lang="zh-CN" altLang="en-US" sz="2000" dirty="0">
                <a:solidFill>
                  <a:schemeClr val="tx1"/>
                </a:solidFill>
                <a:ea typeface="宋体" pitchFamily="2" charset="-122"/>
              </a:rPr>
              <a:t>的时序逻辑设计</a:t>
            </a:r>
          </a:p>
        </p:txBody>
      </p:sp>
      <p:sp>
        <p:nvSpPr>
          <p:cNvPr id="33" name="Text Box 6"/>
          <p:cNvSpPr txBox="1">
            <a:spLocks noChangeArrowheads="1"/>
          </p:cNvSpPr>
          <p:nvPr/>
        </p:nvSpPr>
        <p:spPr bwMode="auto">
          <a:xfrm>
            <a:off x="144042" y="859870"/>
            <a:ext cx="2736850" cy="396875"/>
          </a:xfrm>
          <a:prstGeom prst="rect">
            <a:avLst/>
          </a:prstGeom>
          <a:gradFill rotWithShape="1">
            <a:gsLst>
              <a:gs pos="0">
                <a:srgbClr val="5E1847"/>
              </a:gs>
              <a:gs pos="50000">
                <a:srgbClr val="CC3399"/>
              </a:gs>
              <a:gs pos="100000">
                <a:srgbClr val="5E1847"/>
              </a:gs>
            </a:gsLst>
            <a:lin ang="5400000" scaled="1"/>
          </a:gradFill>
          <a:ln>
            <a:noFill/>
          </a:ln>
          <a:extLs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zh-CN" altLang="en-US" dirty="0">
                <a:solidFill>
                  <a:schemeClr val="bg1"/>
                </a:solidFill>
                <a:ea typeface="宋体" pitchFamily="2" charset="-122"/>
              </a:rPr>
              <a:t>同步复位的</a:t>
            </a:r>
            <a:r>
              <a:rPr lang="en-US" altLang="zh-CN" dirty="0">
                <a:solidFill>
                  <a:schemeClr val="bg1"/>
                </a:solidFill>
                <a:ea typeface="宋体" pitchFamily="2" charset="-122"/>
              </a:rPr>
              <a:t>D</a:t>
            </a:r>
            <a:r>
              <a:rPr lang="zh-CN" altLang="en-US" dirty="0">
                <a:solidFill>
                  <a:schemeClr val="bg1"/>
                </a:solidFill>
                <a:ea typeface="宋体" pitchFamily="2" charset="-122"/>
              </a:rPr>
              <a:t>触发器</a:t>
            </a:r>
          </a:p>
        </p:txBody>
      </p:sp>
      <p:grpSp>
        <p:nvGrpSpPr>
          <p:cNvPr id="34" name="Group 30"/>
          <p:cNvGrpSpPr>
            <a:grpSpLocks/>
          </p:cNvGrpSpPr>
          <p:nvPr/>
        </p:nvGrpSpPr>
        <p:grpSpPr bwMode="auto">
          <a:xfrm>
            <a:off x="6370638" y="568325"/>
            <a:ext cx="2590800" cy="1511300"/>
            <a:chOff x="3471" y="210"/>
            <a:chExt cx="1632" cy="952"/>
          </a:xfrm>
        </p:grpSpPr>
        <p:grpSp>
          <p:nvGrpSpPr>
            <p:cNvPr id="35" name="Group 31"/>
            <p:cNvGrpSpPr>
              <a:grpSpLocks/>
            </p:cNvGrpSpPr>
            <p:nvPr/>
          </p:nvGrpSpPr>
          <p:grpSpPr bwMode="auto">
            <a:xfrm>
              <a:off x="3471" y="210"/>
              <a:ext cx="1632" cy="952"/>
              <a:chOff x="3471" y="210"/>
              <a:chExt cx="1632" cy="952"/>
            </a:xfrm>
          </p:grpSpPr>
          <p:grpSp>
            <p:nvGrpSpPr>
              <p:cNvPr id="37" name="Group 32"/>
              <p:cNvGrpSpPr>
                <a:grpSpLocks/>
              </p:cNvGrpSpPr>
              <p:nvPr/>
            </p:nvGrpSpPr>
            <p:grpSpPr bwMode="auto">
              <a:xfrm>
                <a:off x="3606" y="210"/>
                <a:ext cx="1497" cy="952"/>
                <a:chOff x="3606" y="210"/>
                <a:chExt cx="1497" cy="952"/>
              </a:xfrm>
            </p:grpSpPr>
            <p:sp>
              <p:nvSpPr>
                <p:cNvPr id="41" name="Rectangle 33"/>
                <p:cNvSpPr>
                  <a:spLocks noChangeArrowheads="1"/>
                </p:cNvSpPr>
                <p:nvPr/>
              </p:nvSpPr>
              <p:spPr bwMode="auto">
                <a:xfrm>
                  <a:off x="4150" y="300"/>
                  <a:ext cx="499" cy="862"/>
                </a:xfrm>
                <a:prstGeom prst="rect">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endParaRPr lang="zh-CN" altLang="en-US"/>
                </a:p>
              </p:txBody>
            </p:sp>
            <p:sp>
              <p:nvSpPr>
                <p:cNvPr id="42" name="Text Box 34"/>
                <p:cNvSpPr txBox="1">
                  <a:spLocks noChangeArrowheads="1"/>
                </p:cNvSpPr>
                <p:nvPr/>
              </p:nvSpPr>
              <p:spPr bwMode="auto">
                <a:xfrm>
                  <a:off x="4134" y="352"/>
                  <a:ext cx="2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ea typeface="宋体" pitchFamily="2" charset="-122"/>
                    </a:rPr>
                    <a:t>D</a:t>
                  </a:r>
                </a:p>
              </p:txBody>
            </p:sp>
            <p:sp>
              <p:nvSpPr>
                <p:cNvPr id="43" name="Text Box 35"/>
                <p:cNvSpPr txBox="1">
                  <a:spLocks noChangeArrowheads="1"/>
                </p:cNvSpPr>
                <p:nvPr/>
              </p:nvSpPr>
              <p:spPr bwMode="auto">
                <a:xfrm>
                  <a:off x="4195" y="609"/>
                  <a:ext cx="36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800">
                      <a:ea typeface="宋体" pitchFamily="2" charset="-122"/>
                    </a:rPr>
                    <a:t>CP</a:t>
                  </a:r>
                </a:p>
              </p:txBody>
            </p:sp>
            <p:sp>
              <p:nvSpPr>
                <p:cNvPr id="44" name="AutoShape 36"/>
                <p:cNvSpPr>
                  <a:spLocks noChangeArrowheads="1"/>
                </p:cNvSpPr>
                <p:nvPr/>
              </p:nvSpPr>
              <p:spPr bwMode="auto">
                <a:xfrm rot="5400000">
                  <a:off x="4138" y="685"/>
                  <a:ext cx="133" cy="112"/>
                </a:xfrm>
                <a:prstGeom prst="triangle">
                  <a:avLst>
                    <a:gd name="adj" fmla="val 50000"/>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endParaRPr lang="zh-CN" altLang="en-US"/>
                </a:p>
              </p:txBody>
            </p:sp>
            <p:sp>
              <p:nvSpPr>
                <p:cNvPr id="45" name="Text Box 37"/>
                <p:cNvSpPr txBox="1">
                  <a:spLocks noChangeArrowheads="1"/>
                </p:cNvSpPr>
                <p:nvPr/>
              </p:nvSpPr>
              <p:spPr bwMode="auto">
                <a:xfrm>
                  <a:off x="4404" y="346"/>
                  <a:ext cx="2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ea typeface="宋体" pitchFamily="2" charset="-122"/>
                    </a:rPr>
                    <a:t>Q</a:t>
                  </a:r>
                </a:p>
              </p:txBody>
            </p:sp>
            <p:sp>
              <p:nvSpPr>
                <p:cNvPr id="46" name="Text Box 38"/>
                <p:cNvSpPr txBox="1">
                  <a:spLocks noChangeArrowheads="1"/>
                </p:cNvSpPr>
                <p:nvPr/>
              </p:nvSpPr>
              <p:spPr bwMode="auto">
                <a:xfrm>
                  <a:off x="4423" y="855"/>
                  <a:ext cx="2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ea typeface="宋体" pitchFamily="2" charset="-122"/>
                    </a:rPr>
                    <a:t>Q</a:t>
                  </a:r>
                </a:p>
              </p:txBody>
            </p:sp>
            <p:sp>
              <p:nvSpPr>
                <p:cNvPr id="47" name="Line 39"/>
                <p:cNvSpPr>
                  <a:spLocks noChangeShapeType="1"/>
                </p:cNvSpPr>
                <p:nvPr/>
              </p:nvSpPr>
              <p:spPr bwMode="auto">
                <a:xfrm>
                  <a:off x="4513" y="899"/>
                  <a:ext cx="9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48" name="Oval 40"/>
                <p:cNvSpPr>
                  <a:spLocks noChangeArrowheads="1"/>
                </p:cNvSpPr>
                <p:nvPr/>
              </p:nvSpPr>
              <p:spPr bwMode="auto">
                <a:xfrm>
                  <a:off x="4649" y="917"/>
                  <a:ext cx="91" cy="91"/>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endParaRPr lang="zh-CN" altLang="en-US"/>
                </a:p>
              </p:txBody>
            </p:sp>
            <p:sp>
              <p:nvSpPr>
                <p:cNvPr id="49" name="Line 41"/>
                <p:cNvSpPr>
                  <a:spLocks noChangeShapeType="1"/>
                </p:cNvSpPr>
                <p:nvPr/>
              </p:nvSpPr>
              <p:spPr bwMode="auto">
                <a:xfrm>
                  <a:off x="3878" y="482"/>
                  <a:ext cx="27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50" name="Line 42"/>
                <p:cNvSpPr>
                  <a:spLocks noChangeShapeType="1"/>
                </p:cNvSpPr>
                <p:nvPr/>
              </p:nvSpPr>
              <p:spPr bwMode="auto">
                <a:xfrm>
                  <a:off x="3878" y="754"/>
                  <a:ext cx="27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51" name="Line 43"/>
                <p:cNvSpPr>
                  <a:spLocks noChangeShapeType="1"/>
                </p:cNvSpPr>
                <p:nvPr/>
              </p:nvSpPr>
              <p:spPr bwMode="auto">
                <a:xfrm flipV="1">
                  <a:off x="4740" y="951"/>
                  <a:ext cx="179"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52" name="Line 44"/>
                <p:cNvSpPr>
                  <a:spLocks noChangeShapeType="1"/>
                </p:cNvSpPr>
                <p:nvPr/>
              </p:nvSpPr>
              <p:spPr bwMode="auto">
                <a:xfrm>
                  <a:off x="4649" y="482"/>
                  <a:ext cx="27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53" name="Text Box 45"/>
                <p:cNvSpPr txBox="1">
                  <a:spLocks noChangeArrowheads="1"/>
                </p:cNvSpPr>
                <p:nvPr/>
              </p:nvSpPr>
              <p:spPr bwMode="auto">
                <a:xfrm>
                  <a:off x="3742" y="255"/>
                  <a:ext cx="22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i="1">
                      <a:ea typeface="宋体" pitchFamily="2" charset="-122"/>
                    </a:rPr>
                    <a:t>d</a:t>
                  </a:r>
                </a:p>
              </p:txBody>
            </p:sp>
            <p:sp>
              <p:nvSpPr>
                <p:cNvPr id="54" name="Text Box 46"/>
                <p:cNvSpPr txBox="1">
                  <a:spLocks noChangeArrowheads="1"/>
                </p:cNvSpPr>
                <p:nvPr/>
              </p:nvSpPr>
              <p:spPr bwMode="auto">
                <a:xfrm>
                  <a:off x="3606" y="527"/>
                  <a:ext cx="4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i="1">
                      <a:ea typeface="宋体" pitchFamily="2" charset="-122"/>
                    </a:rPr>
                    <a:t>clk</a:t>
                  </a:r>
                </a:p>
              </p:txBody>
            </p:sp>
            <p:sp>
              <p:nvSpPr>
                <p:cNvPr id="55" name="Text Box 47"/>
                <p:cNvSpPr txBox="1">
                  <a:spLocks noChangeArrowheads="1"/>
                </p:cNvSpPr>
                <p:nvPr/>
              </p:nvSpPr>
              <p:spPr bwMode="auto">
                <a:xfrm>
                  <a:off x="4658" y="210"/>
                  <a:ext cx="4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i="1">
                      <a:ea typeface="宋体" pitchFamily="2" charset="-122"/>
                    </a:rPr>
                    <a:t>q</a:t>
                  </a:r>
                </a:p>
              </p:txBody>
            </p:sp>
            <p:sp>
              <p:nvSpPr>
                <p:cNvPr id="56" name="Text Box 48"/>
                <p:cNvSpPr txBox="1">
                  <a:spLocks noChangeArrowheads="1"/>
                </p:cNvSpPr>
                <p:nvPr/>
              </p:nvSpPr>
              <p:spPr bwMode="auto">
                <a:xfrm>
                  <a:off x="4694" y="709"/>
                  <a:ext cx="4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i="1">
                      <a:ea typeface="宋体" pitchFamily="2" charset="-122"/>
                    </a:rPr>
                    <a:t>qb</a:t>
                  </a:r>
                </a:p>
              </p:txBody>
            </p:sp>
          </p:grpSp>
          <p:sp>
            <p:nvSpPr>
              <p:cNvPr id="38" name="Line 49"/>
              <p:cNvSpPr>
                <a:spLocks noChangeShapeType="1"/>
              </p:cNvSpPr>
              <p:nvPr/>
            </p:nvSpPr>
            <p:spPr bwMode="auto">
              <a:xfrm>
                <a:off x="3923" y="1026"/>
                <a:ext cx="22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9" name="Text Box 50"/>
              <p:cNvSpPr txBox="1">
                <a:spLocks noChangeArrowheads="1"/>
              </p:cNvSpPr>
              <p:nvPr/>
            </p:nvSpPr>
            <p:spPr bwMode="auto">
              <a:xfrm>
                <a:off x="4104" y="908"/>
                <a:ext cx="2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ea typeface="宋体" pitchFamily="2" charset="-122"/>
                  </a:rPr>
                  <a:t>R</a:t>
                </a:r>
              </a:p>
            </p:txBody>
          </p:sp>
          <p:sp>
            <p:nvSpPr>
              <p:cNvPr id="40" name="Text Box 51"/>
              <p:cNvSpPr txBox="1">
                <a:spLocks noChangeArrowheads="1"/>
              </p:cNvSpPr>
              <p:nvPr/>
            </p:nvSpPr>
            <p:spPr bwMode="auto">
              <a:xfrm>
                <a:off x="3471" y="826"/>
                <a:ext cx="54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i="1">
                    <a:ea typeface="宋体" pitchFamily="2" charset="-122"/>
                  </a:rPr>
                  <a:t>reset</a:t>
                </a:r>
              </a:p>
            </p:txBody>
          </p:sp>
        </p:grpSp>
        <p:sp>
          <p:nvSpPr>
            <p:cNvPr id="36" name="Oval 52"/>
            <p:cNvSpPr>
              <a:spLocks noChangeArrowheads="1"/>
            </p:cNvSpPr>
            <p:nvPr/>
          </p:nvSpPr>
          <p:spPr bwMode="auto">
            <a:xfrm>
              <a:off x="4069" y="979"/>
              <a:ext cx="72" cy="83"/>
            </a:xfrm>
            <a:prstGeom prst="ellipse">
              <a:avLst/>
            </a:prstGeom>
            <a:solidFill>
              <a:srgbClr val="DBDBDB"/>
            </a:solidFill>
            <a:ln w="19050" algn="ctr">
              <a:solidFill>
                <a:schemeClr val="tx1"/>
              </a:solidFill>
              <a:round/>
              <a:headEnd/>
              <a:tailEnd/>
            </a:ln>
          </p:spPr>
          <p:txBody>
            <a:bodyPr lIns="90000" tIns="46800" rIns="90000" bIns="46800" anchor="ctr">
              <a:spAutoFit/>
            </a:bodyPr>
            <a:lstStyle/>
            <a:p>
              <a:endParaRPr lang="zh-CN" altLang="en-US"/>
            </a:p>
          </p:txBody>
        </p:sp>
      </p:grpSp>
      <p:sp>
        <p:nvSpPr>
          <p:cNvPr id="2" name="TextBox 1"/>
          <p:cNvSpPr txBox="1"/>
          <p:nvPr/>
        </p:nvSpPr>
        <p:spPr>
          <a:xfrm>
            <a:off x="2680228" y="4424596"/>
            <a:ext cx="107156" cy="184666"/>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endParaRPr lang="zh-CN" altLang="en-US" dirty="0"/>
          </a:p>
        </p:txBody>
      </p:sp>
      <p:pic>
        <p:nvPicPr>
          <p:cNvPr id="552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8802" y="2079625"/>
            <a:ext cx="3402322" cy="2795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826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299"/>
                                        </p:tgtEl>
                                        <p:attrNameLst>
                                          <p:attrName>style.visibility</p:attrName>
                                        </p:attrNameLst>
                                      </p:cBhvr>
                                      <p:to>
                                        <p:strVal val="visible"/>
                                      </p:to>
                                    </p:set>
                                    <p:animEffect transition="in" filter="fade">
                                      <p:cBhvr>
                                        <p:cTn id="7" dur="500"/>
                                        <p:tgtEl>
                                          <p:spTgt spid="55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a:off x="142875" y="1289583"/>
            <a:ext cx="8110766" cy="5424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标题 3"/>
          <p:cNvSpPr>
            <a:spLocks noGrp="1"/>
          </p:cNvSpPr>
          <p:nvPr>
            <p:ph type="title"/>
          </p:nvPr>
        </p:nvSpPr>
        <p:spPr>
          <a:xfrm>
            <a:off x="0" y="19687"/>
            <a:ext cx="9027297" cy="417935"/>
          </a:xfrm>
        </p:spPr>
        <p:txBody>
          <a:bodyPr/>
          <a:lstStyle/>
          <a:p>
            <a:r>
              <a:rPr lang="zh-CN" altLang="en-US" sz="2800" dirty="0"/>
              <a:t>第六章  可编程逻辑</a:t>
            </a:r>
            <a:r>
              <a:rPr lang="en-US" altLang="zh-CN" sz="2800" dirty="0"/>
              <a:t>\</a:t>
            </a:r>
            <a:r>
              <a:rPr lang="zh-CN" altLang="en-US" sz="2800" dirty="0"/>
              <a:t>第四节  </a:t>
            </a:r>
            <a:r>
              <a:rPr lang="en-US" altLang="zh-CN" sz="2800" dirty="0"/>
              <a:t>VHDL</a:t>
            </a:r>
            <a:r>
              <a:rPr lang="zh-CN" altLang="en-US" sz="2800" dirty="0"/>
              <a:t>语言编程</a:t>
            </a:r>
            <a:endParaRPr lang="zh-CN" altLang="en-US" dirty="0"/>
          </a:p>
        </p:txBody>
      </p:sp>
      <p:sp>
        <p:nvSpPr>
          <p:cNvPr id="9" name="Text Box 598"/>
          <p:cNvSpPr txBox="1">
            <a:spLocks noChangeArrowheads="1"/>
          </p:cNvSpPr>
          <p:nvPr/>
        </p:nvSpPr>
        <p:spPr bwMode="auto">
          <a:xfrm>
            <a:off x="22485" y="331675"/>
            <a:ext cx="8909050" cy="2962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vert="horz" wrap="square" lIns="90000" tIns="46800" rIns="90000" bIns="46800" numCol="1" anchor="t" anchorCtr="0" compatLnSpc="1">
            <a:prstTxWarp prst="textNoShape">
              <a:avLst/>
            </a:prstTxWarp>
            <a:spAutoFit/>
          </a:bodyPr>
          <a:lstStyle>
            <a:lvl1pPr marL="230188" indent="-230188"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cs typeface="+mn-cs"/>
              </a:defRPr>
            </a:lvl1pPr>
            <a:lvl2pPr marL="742950" indent="-285750" algn="l" rtl="0" eaLnBrk="0" fontAlgn="base" hangingPunct="0">
              <a:lnSpc>
                <a:spcPct val="97000"/>
              </a:lnSpc>
              <a:spcBef>
                <a:spcPct val="20000"/>
              </a:spcBef>
              <a:spcAft>
                <a:spcPct val="20000"/>
              </a:spcAft>
              <a:buClr>
                <a:schemeClr val="folHlink"/>
              </a:buClr>
              <a:buFont typeface="Arial" charset="0"/>
              <a:buChar char="-"/>
              <a:defRPr kumimoji="1" sz="2000" b="1">
                <a:solidFill>
                  <a:schemeClr val="tx1"/>
                </a:solidFill>
                <a:latin typeface="Times New Roman" pitchFamily="18" charset="0"/>
                <a:ea typeface="楷体_GB2312" pitchFamily="49" charset="-122"/>
              </a:defRPr>
            </a:lvl2pPr>
            <a:lvl3pPr marL="1143000" indent="-228600" algn="l" rtl="0" eaLnBrk="0" fontAlgn="base" hangingPunct="0">
              <a:lnSpc>
                <a:spcPct val="97000"/>
              </a:lnSpc>
              <a:spcBef>
                <a:spcPct val="20000"/>
              </a:spcBef>
              <a:spcAft>
                <a:spcPct val="20000"/>
              </a:spcAft>
              <a:buClr>
                <a:schemeClr val="folHlink"/>
              </a:buClr>
              <a:buChar char="•"/>
              <a:defRPr kumimoji="1" sz="2000" b="1">
                <a:solidFill>
                  <a:schemeClr val="tx1"/>
                </a:solidFill>
                <a:latin typeface="Times New Roman" pitchFamily="18" charset="0"/>
                <a:ea typeface="楷体_GB2312" pitchFamily="49" charset="-122"/>
              </a:defRPr>
            </a:lvl3pPr>
            <a:lvl4pPr marL="16002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4pPr>
            <a:lvl5pPr marL="20574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5pPr>
            <a:lvl6pPr marL="25146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6pPr>
            <a:lvl7pPr marL="29718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7pPr>
            <a:lvl8pPr marL="34290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8pPr>
            <a:lvl9pPr marL="38862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9pPr>
          </a:lstStyle>
          <a:p>
            <a:pPr eaLnBrk="1" hangingPunct="1">
              <a:lnSpc>
                <a:spcPct val="100000"/>
              </a:lnSpc>
              <a:spcAft>
                <a:spcPts val="0"/>
              </a:spcAft>
            </a:pPr>
            <a:r>
              <a:rPr lang="en-US" altLang="zh-CN" sz="2800" dirty="0">
                <a:ea typeface="宋体" pitchFamily="2" charset="-122"/>
              </a:rPr>
              <a:t>VHDL</a:t>
            </a:r>
            <a:r>
              <a:rPr lang="zh-CN" altLang="en-US" sz="2800" dirty="0">
                <a:ea typeface="宋体" pitchFamily="2" charset="-122"/>
              </a:rPr>
              <a:t>编程案例</a:t>
            </a:r>
            <a:endParaRPr lang="en-US" altLang="zh-CN"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2" eaLnBrk="1" hangingPunct="1">
              <a:lnSpc>
                <a:spcPct val="100000"/>
              </a:lnSpc>
              <a:spcAft>
                <a:spcPts val="0"/>
              </a:spcAft>
            </a:pPr>
            <a:endParaRPr lang="zh-CN" altLang="en-US"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zh-CN" altLang="en-US" dirty="0">
              <a:ea typeface="宋体" pitchFamily="2" charset="-122"/>
            </a:endParaRPr>
          </a:p>
        </p:txBody>
      </p:sp>
      <p:sp>
        <p:nvSpPr>
          <p:cNvPr id="20" name="Text Box 5"/>
          <p:cNvSpPr txBox="1">
            <a:spLocks noChangeArrowheads="1"/>
          </p:cNvSpPr>
          <p:nvPr/>
        </p:nvSpPr>
        <p:spPr bwMode="auto">
          <a:xfrm>
            <a:off x="3086901" y="459760"/>
            <a:ext cx="4429125" cy="400110"/>
          </a:xfrm>
          <a:prstGeom prst="rect">
            <a:avLst/>
          </a:prstGeom>
          <a:noFill/>
          <a:ln w="9525">
            <a:noFill/>
            <a:miter lim="800000"/>
            <a:headEnd/>
            <a:tailEnd/>
          </a:ln>
          <a:effectLst/>
        </p:spPr>
        <p:txBody>
          <a:bodyPr>
            <a:spAutoFit/>
          </a:bodyPr>
          <a:lstStyle/>
          <a:p>
            <a:pPr>
              <a:lnSpc>
                <a:spcPct val="100000"/>
              </a:lnSpc>
              <a:defRPr/>
            </a:pPr>
            <a:r>
              <a:rPr lang="en-US" altLang="zh-CN" sz="2000" b="0" dirty="0">
                <a:solidFill>
                  <a:schemeClr val="tx1"/>
                </a:solidFill>
                <a:effectLst>
                  <a:outerShdw blurRad="38100" dist="38100" dir="2700000" algn="tl">
                    <a:srgbClr val="C0C0C0"/>
                  </a:outerShdw>
                </a:effectLst>
                <a:ea typeface="宋体" pitchFamily="2" charset="-122"/>
              </a:rPr>
              <a:t>●</a:t>
            </a:r>
            <a:r>
              <a:rPr lang="en-US" altLang="zh-CN" sz="2000" dirty="0">
                <a:solidFill>
                  <a:schemeClr val="tx1"/>
                </a:solidFill>
                <a:ea typeface="宋体" pitchFamily="2" charset="-122"/>
              </a:rPr>
              <a:t> VHDL</a:t>
            </a:r>
            <a:r>
              <a:rPr lang="zh-CN" altLang="en-US" sz="2000" dirty="0">
                <a:solidFill>
                  <a:schemeClr val="tx1"/>
                </a:solidFill>
                <a:ea typeface="宋体" pitchFamily="2" charset="-122"/>
              </a:rPr>
              <a:t>的时序逻辑设计</a:t>
            </a:r>
          </a:p>
        </p:txBody>
      </p:sp>
      <p:grpSp>
        <p:nvGrpSpPr>
          <p:cNvPr id="34" name="Group 30"/>
          <p:cNvGrpSpPr>
            <a:grpSpLocks/>
          </p:cNvGrpSpPr>
          <p:nvPr/>
        </p:nvGrpSpPr>
        <p:grpSpPr bwMode="auto">
          <a:xfrm>
            <a:off x="6370638" y="568325"/>
            <a:ext cx="2590800" cy="1511300"/>
            <a:chOff x="3471" y="210"/>
            <a:chExt cx="1632" cy="952"/>
          </a:xfrm>
        </p:grpSpPr>
        <p:grpSp>
          <p:nvGrpSpPr>
            <p:cNvPr id="35" name="Group 31"/>
            <p:cNvGrpSpPr>
              <a:grpSpLocks/>
            </p:cNvGrpSpPr>
            <p:nvPr/>
          </p:nvGrpSpPr>
          <p:grpSpPr bwMode="auto">
            <a:xfrm>
              <a:off x="3471" y="210"/>
              <a:ext cx="1632" cy="952"/>
              <a:chOff x="3471" y="210"/>
              <a:chExt cx="1632" cy="952"/>
            </a:xfrm>
          </p:grpSpPr>
          <p:grpSp>
            <p:nvGrpSpPr>
              <p:cNvPr id="37" name="Group 32"/>
              <p:cNvGrpSpPr>
                <a:grpSpLocks/>
              </p:cNvGrpSpPr>
              <p:nvPr/>
            </p:nvGrpSpPr>
            <p:grpSpPr bwMode="auto">
              <a:xfrm>
                <a:off x="3606" y="210"/>
                <a:ext cx="1497" cy="952"/>
                <a:chOff x="3606" y="210"/>
                <a:chExt cx="1497" cy="952"/>
              </a:xfrm>
            </p:grpSpPr>
            <p:sp>
              <p:nvSpPr>
                <p:cNvPr id="41" name="Rectangle 33"/>
                <p:cNvSpPr>
                  <a:spLocks noChangeArrowheads="1"/>
                </p:cNvSpPr>
                <p:nvPr/>
              </p:nvSpPr>
              <p:spPr bwMode="auto">
                <a:xfrm>
                  <a:off x="4150" y="300"/>
                  <a:ext cx="499" cy="862"/>
                </a:xfrm>
                <a:prstGeom prst="rect">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endParaRPr lang="zh-CN" altLang="en-US"/>
                </a:p>
              </p:txBody>
            </p:sp>
            <p:sp>
              <p:nvSpPr>
                <p:cNvPr id="42" name="Text Box 34"/>
                <p:cNvSpPr txBox="1">
                  <a:spLocks noChangeArrowheads="1"/>
                </p:cNvSpPr>
                <p:nvPr/>
              </p:nvSpPr>
              <p:spPr bwMode="auto">
                <a:xfrm>
                  <a:off x="4134" y="352"/>
                  <a:ext cx="2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ea typeface="宋体" pitchFamily="2" charset="-122"/>
                    </a:rPr>
                    <a:t>D</a:t>
                  </a:r>
                </a:p>
              </p:txBody>
            </p:sp>
            <p:sp>
              <p:nvSpPr>
                <p:cNvPr id="43" name="Text Box 35"/>
                <p:cNvSpPr txBox="1">
                  <a:spLocks noChangeArrowheads="1"/>
                </p:cNvSpPr>
                <p:nvPr/>
              </p:nvSpPr>
              <p:spPr bwMode="auto">
                <a:xfrm>
                  <a:off x="4195" y="609"/>
                  <a:ext cx="36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800">
                      <a:ea typeface="宋体" pitchFamily="2" charset="-122"/>
                    </a:rPr>
                    <a:t>CP</a:t>
                  </a:r>
                </a:p>
              </p:txBody>
            </p:sp>
            <p:sp>
              <p:nvSpPr>
                <p:cNvPr id="44" name="AutoShape 36"/>
                <p:cNvSpPr>
                  <a:spLocks noChangeArrowheads="1"/>
                </p:cNvSpPr>
                <p:nvPr/>
              </p:nvSpPr>
              <p:spPr bwMode="auto">
                <a:xfrm rot="5400000">
                  <a:off x="4138" y="685"/>
                  <a:ext cx="133" cy="112"/>
                </a:xfrm>
                <a:prstGeom prst="triangle">
                  <a:avLst>
                    <a:gd name="adj" fmla="val 50000"/>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endParaRPr lang="zh-CN" altLang="en-US"/>
                </a:p>
              </p:txBody>
            </p:sp>
            <p:sp>
              <p:nvSpPr>
                <p:cNvPr id="45" name="Text Box 37"/>
                <p:cNvSpPr txBox="1">
                  <a:spLocks noChangeArrowheads="1"/>
                </p:cNvSpPr>
                <p:nvPr/>
              </p:nvSpPr>
              <p:spPr bwMode="auto">
                <a:xfrm>
                  <a:off x="4404" y="346"/>
                  <a:ext cx="2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ea typeface="宋体" pitchFamily="2" charset="-122"/>
                    </a:rPr>
                    <a:t>Q</a:t>
                  </a:r>
                </a:p>
              </p:txBody>
            </p:sp>
            <p:sp>
              <p:nvSpPr>
                <p:cNvPr id="46" name="Text Box 38"/>
                <p:cNvSpPr txBox="1">
                  <a:spLocks noChangeArrowheads="1"/>
                </p:cNvSpPr>
                <p:nvPr/>
              </p:nvSpPr>
              <p:spPr bwMode="auto">
                <a:xfrm>
                  <a:off x="4423" y="855"/>
                  <a:ext cx="2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ea typeface="宋体" pitchFamily="2" charset="-122"/>
                    </a:rPr>
                    <a:t>Q</a:t>
                  </a:r>
                </a:p>
              </p:txBody>
            </p:sp>
            <p:sp>
              <p:nvSpPr>
                <p:cNvPr id="47" name="Line 39"/>
                <p:cNvSpPr>
                  <a:spLocks noChangeShapeType="1"/>
                </p:cNvSpPr>
                <p:nvPr/>
              </p:nvSpPr>
              <p:spPr bwMode="auto">
                <a:xfrm>
                  <a:off x="4513" y="899"/>
                  <a:ext cx="9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48" name="Oval 40"/>
                <p:cNvSpPr>
                  <a:spLocks noChangeArrowheads="1"/>
                </p:cNvSpPr>
                <p:nvPr/>
              </p:nvSpPr>
              <p:spPr bwMode="auto">
                <a:xfrm>
                  <a:off x="4649" y="917"/>
                  <a:ext cx="91" cy="91"/>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endParaRPr lang="zh-CN" altLang="en-US"/>
                </a:p>
              </p:txBody>
            </p:sp>
            <p:sp>
              <p:nvSpPr>
                <p:cNvPr id="49" name="Line 41"/>
                <p:cNvSpPr>
                  <a:spLocks noChangeShapeType="1"/>
                </p:cNvSpPr>
                <p:nvPr/>
              </p:nvSpPr>
              <p:spPr bwMode="auto">
                <a:xfrm>
                  <a:off x="3878" y="482"/>
                  <a:ext cx="27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50" name="Line 42"/>
                <p:cNvSpPr>
                  <a:spLocks noChangeShapeType="1"/>
                </p:cNvSpPr>
                <p:nvPr/>
              </p:nvSpPr>
              <p:spPr bwMode="auto">
                <a:xfrm>
                  <a:off x="3878" y="754"/>
                  <a:ext cx="27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51" name="Line 43"/>
                <p:cNvSpPr>
                  <a:spLocks noChangeShapeType="1"/>
                </p:cNvSpPr>
                <p:nvPr/>
              </p:nvSpPr>
              <p:spPr bwMode="auto">
                <a:xfrm flipV="1">
                  <a:off x="4740" y="951"/>
                  <a:ext cx="179"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52" name="Line 44"/>
                <p:cNvSpPr>
                  <a:spLocks noChangeShapeType="1"/>
                </p:cNvSpPr>
                <p:nvPr/>
              </p:nvSpPr>
              <p:spPr bwMode="auto">
                <a:xfrm>
                  <a:off x="4649" y="482"/>
                  <a:ext cx="27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53" name="Text Box 45"/>
                <p:cNvSpPr txBox="1">
                  <a:spLocks noChangeArrowheads="1"/>
                </p:cNvSpPr>
                <p:nvPr/>
              </p:nvSpPr>
              <p:spPr bwMode="auto">
                <a:xfrm>
                  <a:off x="3742" y="255"/>
                  <a:ext cx="22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i="1">
                      <a:ea typeface="宋体" pitchFamily="2" charset="-122"/>
                    </a:rPr>
                    <a:t>d</a:t>
                  </a:r>
                </a:p>
              </p:txBody>
            </p:sp>
            <p:sp>
              <p:nvSpPr>
                <p:cNvPr id="54" name="Text Box 46"/>
                <p:cNvSpPr txBox="1">
                  <a:spLocks noChangeArrowheads="1"/>
                </p:cNvSpPr>
                <p:nvPr/>
              </p:nvSpPr>
              <p:spPr bwMode="auto">
                <a:xfrm>
                  <a:off x="3606" y="527"/>
                  <a:ext cx="4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i="1">
                      <a:ea typeface="宋体" pitchFamily="2" charset="-122"/>
                    </a:rPr>
                    <a:t>clk</a:t>
                  </a:r>
                </a:p>
              </p:txBody>
            </p:sp>
            <p:sp>
              <p:nvSpPr>
                <p:cNvPr id="55" name="Text Box 47"/>
                <p:cNvSpPr txBox="1">
                  <a:spLocks noChangeArrowheads="1"/>
                </p:cNvSpPr>
                <p:nvPr/>
              </p:nvSpPr>
              <p:spPr bwMode="auto">
                <a:xfrm>
                  <a:off x="4658" y="210"/>
                  <a:ext cx="4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i="1">
                      <a:ea typeface="宋体" pitchFamily="2" charset="-122"/>
                    </a:rPr>
                    <a:t>q</a:t>
                  </a:r>
                </a:p>
              </p:txBody>
            </p:sp>
            <p:sp>
              <p:nvSpPr>
                <p:cNvPr id="56" name="Text Box 48"/>
                <p:cNvSpPr txBox="1">
                  <a:spLocks noChangeArrowheads="1"/>
                </p:cNvSpPr>
                <p:nvPr/>
              </p:nvSpPr>
              <p:spPr bwMode="auto">
                <a:xfrm>
                  <a:off x="4694" y="709"/>
                  <a:ext cx="4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i="1">
                      <a:ea typeface="宋体" pitchFamily="2" charset="-122"/>
                    </a:rPr>
                    <a:t>qb</a:t>
                  </a:r>
                </a:p>
              </p:txBody>
            </p:sp>
          </p:grpSp>
          <p:sp>
            <p:nvSpPr>
              <p:cNvPr id="38" name="Line 49"/>
              <p:cNvSpPr>
                <a:spLocks noChangeShapeType="1"/>
              </p:cNvSpPr>
              <p:nvPr/>
            </p:nvSpPr>
            <p:spPr bwMode="auto">
              <a:xfrm>
                <a:off x="3923" y="1026"/>
                <a:ext cx="22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9" name="Text Box 50"/>
              <p:cNvSpPr txBox="1">
                <a:spLocks noChangeArrowheads="1"/>
              </p:cNvSpPr>
              <p:nvPr/>
            </p:nvSpPr>
            <p:spPr bwMode="auto">
              <a:xfrm>
                <a:off x="4104" y="908"/>
                <a:ext cx="2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ea typeface="宋体" pitchFamily="2" charset="-122"/>
                  </a:rPr>
                  <a:t>R</a:t>
                </a:r>
              </a:p>
            </p:txBody>
          </p:sp>
          <p:sp>
            <p:nvSpPr>
              <p:cNvPr id="40" name="Text Box 51"/>
              <p:cNvSpPr txBox="1">
                <a:spLocks noChangeArrowheads="1"/>
              </p:cNvSpPr>
              <p:nvPr/>
            </p:nvSpPr>
            <p:spPr bwMode="auto">
              <a:xfrm>
                <a:off x="3471" y="826"/>
                <a:ext cx="54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i="1">
                    <a:ea typeface="宋体" pitchFamily="2" charset="-122"/>
                  </a:rPr>
                  <a:t>reset</a:t>
                </a:r>
              </a:p>
            </p:txBody>
          </p:sp>
        </p:grpSp>
        <p:sp>
          <p:nvSpPr>
            <p:cNvPr id="36" name="Oval 52"/>
            <p:cNvSpPr>
              <a:spLocks noChangeArrowheads="1"/>
            </p:cNvSpPr>
            <p:nvPr/>
          </p:nvSpPr>
          <p:spPr bwMode="auto">
            <a:xfrm>
              <a:off x="4069" y="979"/>
              <a:ext cx="72" cy="83"/>
            </a:xfrm>
            <a:prstGeom prst="ellipse">
              <a:avLst/>
            </a:prstGeom>
            <a:solidFill>
              <a:srgbClr val="DBDBDB"/>
            </a:solidFill>
            <a:ln w="19050" algn="ctr">
              <a:solidFill>
                <a:schemeClr val="tx1"/>
              </a:solidFill>
              <a:round/>
              <a:headEnd/>
              <a:tailEnd/>
            </a:ln>
          </p:spPr>
          <p:txBody>
            <a:bodyPr lIns="90000" tIns="46800" rIns="90000" bIns="46800" anchor="ctr">
              <a:spAutoFit/>
            </a:bodyPr>
            <a:lstStyle/>
            <a:p>
              <a:endParaRPr lang="zh-CN" altLang="en-US"/>
            </a:p>
          </p:txBody>
        </p:sp>
      </p:grpSp>
      <p:sp>
        <p:nvSpPr>
          <p:cNvPr id="30" name="Text Box 3"/>
          <p:cNvSpPr txBox="1">
            <a:spLocks noChangeArrowheads="1"/>
          </p:cNvSpPr>
          <p:nvPr/>
        </p:nvSpPr>
        <p:spPr bwMode="auto">
          <a:xfrm>
            <a:off x="163513" y="838200"/>
            <a:ext cx="2736850" cy="396875"/>
          </a:xfrm>
          <a:prstGeom prst="rect">
            <a:avLst/>
          </a:prstGeom>
          <a:gradFill rotWithShape="1">
            <a:gsLst>
              <a:gs pos="0">
                <a:srgbClr val="5E1847"/>
              </a:gs>
              <a:gs pos="50000">
                <a:srgbClr val="CC3399"/>
              </a:gs>
              <a:gs pos="100000">
                <a:srgbClr val="5E1847"/>
              </a:gs>
            </a:gsLst>
            <a:lin ang="5400000" scaled="1"/>
          </a:gradFill>
          <a:ln>
            <a:noFill/>
          </a:ln>
          <a:extLs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zh-CN" altLang="en-US" dirty="0">
                <a:solidFill>
                  <a:schemeClr val="bg1"/>
                </a:solidFill>
                <a:ea typeface="宋体" pitchFamily="2" charset="-122"/>
              </a:rPr>
              <a:t>异步复位的</a:t>
            </a:r>
            <a:r>
              <a:rPr lang="en-US" altLang="zh-CN" dirty="0">
                <a:solidFill>
                  <a:schemeClr val="bg1"/>
                </a:solidFill>
                <a:ea typeface="宋体" pitchFamily="2" charset="-122"/>
              </a:rPr>
              <a:t>D</a:t>
            </a:r>
            <a:r>
              <a:rPr lang="zh-CN" altLang="en-US" dirty="0">
                <a:solidFill>
                  <a:schemeClr val="bg1"/>
                </a:solidFill>
                <a:ea typeface="宋体" pitchFamily="2" charset="-122"/>
              </a:rPr>
              <a:t>触发器</a:t>
            </a:r>
          </a:p>
        </p:txBody>
      </p:sp>
      <p:sp>
        <p:nvSpPr>
          <p:cNvPr id="31" name="TextBox 30"/>
          <p:cNvSpPr txBox="1"/>
          <p:nvPr/>
        </p:nvSpPr>
        <p:spPr>
          <a:xfrm>
            <a:off x="2243492" y="4424596"/>
            <a:ext cx="107156" cy="184666"/>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endParaRPr lang="zh-CN" altLang="en-US" dirty="0"/>
          </a:p>
        </p:txBody>
      </p:sp>
    </p:spTree>
    <p:extLst>
      <p:ext uri="{BB962C8B-B14F-4D97-AF65-F5344CB8AC3E}">
        <p14:creationId xmlns:p14="http://schemas.microsoft.com/office/powerpoint/2010/main" val="24372267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9687"/>
            <a:ext cx="9027297" cy="417935"/>
          </a:xfrm>
        </p:spPr>
        <p:txBody>
          <a:bodyPr/>
          <a:lstStyle/>
          <a:p>
            <a:r>
              <a:rPr lang="zh-CN" altLang="en-US" sz="2800" dirty="0"/>
              <a:t>第六章  可编程逻辑</a:t>
            </a:r>
            <a:r>
              <a:rPr lang="en-US" altLang="zh-CN" sz="2800" dirty="0"/>
              <a:t>\</a:t>
            </a:r>
            <a:r>
              <a:rPr lang="zh-CN" altLang="en-US" sz="2800" dirty="0"/>
              <a:t>第四节  </a:t>
            </a:r>
            <a:r>
              <a:rPr lang="en-US" altLang="zh-CN" sz="2800" dirty="0"/>
              <a:t>VHDL</a:t>
            </a:r>
            <a:r>
              <a:rPr lang="zh-CN" altLang="en-US" sz="2800" dirty="0"/>
              <a:t>语言编程</a:t>
            </a:r>
            <a:endParaRPr lang="zh-CN" altLang="en-US" dirty="0"/>
          </a:p>
        </p:txBody>
      </p:sp>
      <p:sp>
        <p:nvSpPr>
          <p:cNvPr id="9" name="Text Box 598"/>
          <p:cNvSpPr txBox="1">
            <a:spLocks noChangeArrowheads="1"/>
          </p:cNvSpPr>
          <p:nvPr/>
        </p:nvSpPr>
        <p:spPr bwMode="auto">
          <a:xfrm>
            <a:off x="22485" y="331675"/>
            <a:ext cx="8909050" cy="2962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vert="horz" wrap="square" lIns="90000" tIns="46800" rIns="90000" bIns="46800" numCol="1" anchor="t" anchorCtr="0" compatLnSpc="1">
            <a:prstTxWarp prst="textNoShape">
              <a:avLst/>
            </a:prstTxWarp>
            <a:spAutoFit/>
          </a:bodyPr>
          <a:lstStyle>
            <a:lvl1pPr marL="230188" indent="-230188"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cs typeface="+mn-cs"/>
              </a:defRPr>
            </a:lvl1pPr>
            <a:lvl2pPr marL="742950" indent="-285750" algn="l" rtl="0" eaLnBrk="0" fontAlgn="base" hangingPunct="0">
              <a:lnSpc>
                <a:spcPct val="97000"/>
              </a:lnSpc>
              <a:spcBef>
                <a:spcPct val="20000"/>
              </a:spcBef>
              <a:spcAft>
                <a:spcPct val="20000"/>
              </a:spcAft>
              <a:buClr>
                <a:schemeClr val="folHlink"/>
              </a:buClr>
              <a:buFont typeface="Arial" charset="0"/>
              <a:buChar char="-"/>
              <a:defRPr kumimoji="1" sz="2000" b="1">
                <a:solidFill>
                  <a:schemeClr val="tx1"/>
                </a:solidFill>
                <a:latin typeface="Times New Roman" pitchFamily="18" charset="0"/>
                <a:ea typeface="楷体_GB2312" pitchFamily="49" charset="-122"/>
              </a:defRPr>
            </a:lvl2pPr>
            <a:lvl3pPr marL="1143000" indent="-228600" algn="l" rtl="0" eaLnBrk="0" fontAlgn="base" hangingPunct="0">
              <a:lnSpc>
                <a:spcPct val="97000"/>
              </a:lnSpc>
              <a:spcBef>
                <a:spcPct val="20000"/>
              </a:spcBef>
              <a:spcAft>
                <a:spcPct val="20000"/>
              </a:spcAft>
              <a:buClr>
                <a:schemeClr val="folHlink"/>
              </a:buClr>
              <a:buChar char="•"/>
              <a:defRPr kumimoji="1" sz="2000" b="1">
                <a:solidFill>
                  <a:schemeClr val="tx1"/>
                </a:solidFill>
                <a:latin typeface="Times New Roman" pitchFamily="18" charset="0"/>
                <a:ea typeface="楷体_GB2312" pitchFamily="49" charset="-122"/>
              </a:defRPr>
            </a:lvl3pPr>
            <a:lvl4pPr marL="16002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4pPr>
            <a:lvl5pPr marL="20574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5pPr>
            <a:lvl6pPr marL="25146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6pPr>
            <a:lvl7pPr marL="29718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7pPr>
            <a:lvl8pPr marL="34290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8pPr>
            <a:lvl9pPr marL="38862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9pPr>
          </a:lstStyle>
          <a:p>
            <a:pPr eaLnBrk="1" hangingPunct="1">
              <a:lnSpc>
                <a:spcPct val="100000"/>
              </a:lnSpc>
              <a:spcAft>
                <a:spcPts val="0"/>
              </a:spcAft>
            </a:pPr>
            <a:r>
              <a:rPr lang="en-US" altLang="zh-CN" sz="2800" dirty="0">
                <a:ea typeface="宋体" pitchFamily="2" charset="-122"/>
              </a:rPr>
              <a:t>VHDL</a:t>
            </a:r>
            <a:r>
              <a:rPr lang="zh-CN" altLang="en-US" sz="2800" dirty="0">
                <a:ea typeface="宋体" pitchFamily="2" charset="-122"/>
              </a:rPr>
              <a:t>编程案例</a:t>
            </a:r>
            <a:endParaRPr lang="en-US" altLang="zh-CN"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2" eaLnBrk="1" hangingPunct="1">
              <a:lnSpc>
                <a:spcPct val="100000"/>
              </a:lnSpc>
              <a:spcAft>
                <a:spcPts val="0"/>
              </a:spcAft>
            </a:pPr>
            <a:endParaRPr lang="zh-CN" altLang="en-US"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zh-CN" altLang="en-US" dirty="0">
              <a:ea typeface="宋体" pitchFamily="2" charset="-122"/>
            </a:endParaRPr>
          </a:p>
        </p:txBody>
      </p:sp>
      <p:sp>
        <p:nvSpPr>
          <p:cNvPr id="20" name="Text Box 5"/>
          <p:cNvSpPr txBox="1">
            <a:spLocks noChangeArrowheads="1"/>
          </p:cNvSpPr>
          <p:nvPr/>
        </p:nvSpPr>
        <p:spPr bwMode="auto">
          <a:xfrm>
            <a:off x="3086901" y="459760"/>
            <a:ext cx="4429125" cy="400110"/>
          </a:xfrm>
          <a:prstGeom prst="rect">
            <a:avLst/>
          </a:prstGeom>
          <a:noFill/>
          <a:ln w="9525">
            <a:noFill/>
            <a:miter lim="800000"/>
            <a:headEnd/>
            <a:tailEnd/>
          </a:ln>
          <a:effectLst/>
        </p:spPr>
        <p:txBody>
          <a:bodyPr>
            <a:spAutoFit/>
          </a:bodyPr>
          <a:lstStyle/>
          <a:p>
            <a:pPr>
              <a:lnSpc>
                <a:spcPct val="100000"/>
              </a:lnSpc>
              <a:defRPr/>
            </a:pPr>
            <a:r>
              <a:rPr lang="en-US" altLang="zh-CN" sz="2000" b="0" dirty="0">
                <a:solidFill>
                  <a:schemeClr val="tx1"/>
                </a:solidFill>
                <a:effectLst>
                  <a:outerShdw blurRad="38100" dist="38100" dir="2700000" algn="tl">
                    <a:srgbClr val="C0C0C0"/>
                  </a:outerShdw>
                </a:effectLst>
                <a:ea typeface="宋体" pitchFamily="2" charset="-122"/>
              </a:rPr>
              <a:t>●</a:t>
            </a:r>
            <a:r>
              <a:rPr lang="en-US" altLang="zh-CN" sz="2000" dirty="0">
                <a:solidFill>
                  <a:schemeClr val="tx1"/>
                </a:solidFill>
                <a:ea typeface="宋体" pitchFamily="2" charset="-122"/>
              </a:rPr>
              <a:t> VHDL</a:t>
            </a:r>
            <a:r>
              <a:rPr lang="zh-CN" altLang="en-US" sz="2000" dirty="0">
                <a:solidFill>
                  <a:schemeClr val="tx1"/>
                </a:solidFill>
                <a:ea typeface="宋体" pitchFamily="2" charset="-122"/>
              </a:rPr>
              <a:t>的时序逻辑设计</a:t>
            </a:r>
          </a:p>
        </p:txBody>
      </p:sp>
      <p:sp>
        <p:nvSpPr>
          <p:cNvPr id="31" name="Text Box 3"/>
          <p:cNvSpPr txBox="1">
            <a:spLocks noChangeArrowheads="1"/>
          </p:cNvSpPr>
          <p:nvPr/>
        </p:nvSpPr>
        <p:spPr bwMode="auto">
          <a:xfrm>
            <a:off x="90488" y="859870"/>
            <a:ext cx="3400425" cy="396875"/>
          </a:xfrm>
          <a:prstGeom prst="rect">
            <a:avLst/>
          </a:prstGeom>
          <a:gradFill rotWithShape="1">
            <a:gsLst>
              <a:gs pos="0">
                <a:srgbClr val="5E1847"/>
              </a:gs>
              <a:gs pos="50000">
                <a:srgbClr val="CC3399"/>
              </a:gs>
              <a:gs pos="100000">
                <a:srgbClr val="5E1847"/>
              </a:gs>
            </a:gsLst>
            <a:lin ang="5400000" scaled="1"/>
          </a:gradFill>
          <a:ln>
            <a:noFill/>
          </a:ln>
          <a:extLs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zh-CN" altLang="en-US">
                <a:solidFill>
                  <a:schemeClr val="bg1"/>
                </a:solidFill>
                <a:ea typeface="宋体" pitchFamily="2" charset="-122"/>
              </a:rPr>
              <a:t>同步置位</a:t>
            </a:r>
            <a:r>
              <a:rPr lang="en-US" altLang="zh-CN">
                <a:solidFill>
                  <a:schemeClr val="bg1"/>
                </a:solidFill>
                <a:ea typeface="宋体" pitchFamily="2" charset="-122"/>
              </a:rPr>
              <a:t>/</a:t>
            </a:r>
            <a:r>
              <a:rPr lang="zh-CN" altLang="en-US">
                <a:solidFill>
                  <a:schemeClr val="bg1"/>
                </a:solidFill>
                <a:ea typeface="宋体" pitchFamily="2" charset="-122"/>
              </a:rPr>
              <a:t>复位的</a:t>
            </a:r>
            <a:r>
              <a:rPr lang="en-US" altLang="zh-CN">
                <a:solidFill>
                  <a:schemeClr val="bg1"/>
                </a:solidFill>
                <a:ea typeface="宋体" pitchFamily="2" charset="-122"/>
              </a:rPr>
              <a:t>D</a:t>
            </a:r>
            <a:r>
              <a:rPr lang="zh-CN" altLang="en-US">
                <a:solidFill>
                  <a:schemeClr val="bg1"/>
                </a:solidFill>
                <a:ea typeface="宋体" pitchFamily="2" charset="-122"/>
              </a:rPr>
              <a:t>触发器</a:t>
            </a:r>
          </a:p>
        </p:txBody>
      </p:sp>
      <p:grpSp>
        <p:nvGrpSpPr>
          <p:cNvPr id="32" name="Group 35"/>
          <p:cNvGrpSpPr>
            <a:grpSpLocks/>
          </p:cNvGrpSpPr>
          <p:nvPr/>
        </p:nvGrpSpPr>
        <p:grpSpPr bwMode="auto">
          <a:xfrm>
            <a:off x="6766700" y="636587"/>
            <a:ext cx="2535238" cy="2644775"/>
            <a:chOff x="3996" y="154"/>
            <a:chExt cx="1597" cy="1666"/>
          </a:xfrm>
        </p:grpSpPr>
        <p:sp>
          <p:nvSpPr>
            <p:cNvPr id="33" name="Rectangle 7"/>
            <p:cNvSpPr>
              <a:spLocks noChangeArrowheads="1"/>
            </p:cNvSpPr>
            <p:nvPr/>
          </p:nvSpPr>
          <p:spPr bwMode="auto">
            <a:xfrm>
              <a:off x="4640" y="527"/>
              <a:ext cx="499" cy="952"/>
            </a:xfrm>
            <a:prstGeom prst="rect">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endParaRPr lang="zh-CN" altLang="en-US"/>
            </a:p>
          </p:txBody>
        </p:sp>
        <p:sp>
          <p:nvSpPr>
            <p:cNvPr id="57" name="Text Box 8"/>
            <p:cNvSpPr txBox="1">
              <a:spLocks noChangeArrowheads="1"/>
            </p:cNvSpPr>
            <p:nvPr/>
          </p:nvSpPr>
          <p:spPr bwMode="auto">
            <a:xfrm>
              <a:off x="4624" y="669"/>
              <a:ext cx="2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ea typeface="宋体" pitchFamily="2" charset="-122"/>
                </a:rPr>
                <a:t>D</a:t>
              </a:r>
            </a:p>
          </p:txBody>
        </p:sp>
        <p:sp>
          <p:nvSpPr>
            <p:cNvPr id="58" name="Text Box 9"/>
            <p:cNvSpPr txBox="1">
              <a:spLocks noChangeArrowheads="1"/>
            </p:cNvSpPr>
            <p:nvPr/>
          </p:nvSpPr>
          <p:spPr bwMode="auto">
            <a:xfrm>
              <a:off x="4685" y="926"/>
              <a:ext cx="36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800">
                  <a:ea typeface="宋体" pitchFamily="2" charset="-122"/>
                </a:rPr>
                <a:t>CP</a:t>
              </a:r>
            </a:p>
          </p:txBody>
        </p:sp>
        <p:sp>
          <p:nvSpPr>
            <p:cNvPr id="59" name="AutoShape 10"/>
            <p:cNvSpPr>
              <a:spLocks noChangeArrowheads="1"/>
            </p:cNvSpPr>
            <p:nvPr/>
          </p:nvSpPr>
          <p:spPr bwMode="auto">
            <a:xfrm rot="5400000">
              <a:off x="4628" y="1002"/>
              <a:ext cx="133" cy="112"/>
            </a:xfrm>
            <a:prstGeom prst="triangle">
              <a:avLst>
                <a:gd name="adj" fmla="val 50000"/>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endParaRPr lang="zh-CN" altLang="en-US"/>
            </a:p>
          </p:txBody>
        </p:sp>
        <p:sp>
          <p:nvSpPr>
            <p:cNvPr id="60" name="Text Box 11"/>
            <p:cNvSpPr txBox="1">
              <a:spLocks noChangeArrowheads="1"/>
            </p:cNvSpPr>
            <p:nvPr/>
          </p:nvSpPr>
          <p:spPr bwMode="auto">
            <a:xfrm>
              <a:off x="4894" y="663"/>
              <a:ext cx="2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ea typeface="宋体" pitchFamily="2" charset="-122"/>
                </a:rPr>
                <a:t>Q</a:t>
              </a:r>
            </a:p>
          </p:txBody>
        </p:sp>
        <p:sp>
          <p:nvSpPr>
            <p:cNvPr id="61" name="Text Box 12"/>
            <p:cNvSpPr txBox="1">
              <a:spLocks noChangeArrowheads="1"/>
            </p:cNvSpPr>
            <p:nvPr/>
          </p:nvSpPr>
          <p:spPr bwMode="auto">
            <a:xfrm>
              <a:off x="4913" y="1172"/>
              <a:ext cx="2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ea typeface="宋体" pitchFamily="2" charset="-122"/>
                </a:rPr>
                <a:t>Q</a:t>
              </a:r>
            </a:p>
          </p:txBody>
        </p:sp>
        <p:sp>
          <p:nvSpPr>
            <p:cNvPr id="62" name="Line 13"/>
            <p:cNvSpPr>
              <a:spLocks noChangeShapeType="1"/>
            </p:cNvSpPr>
            <p:nvPr/>
          </p:nvSpPr>
          <p:spPr bwMode="auto">
            <a:xfrm>
              <a:off x="5003" y="1216"/>
              <a:ext cx="9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63" name="Oval 14"/>
            <p:cNvSpPr>
              <a:spLocks noChangeArrowheads="1"/>
            </p:cNvSpPr>
            <p:nvPr/>
          </p:nvSpPr>
          <p:spPr bwMode="auto">
            <a:xfrm>
              <a:off x="5139" y="1234"/>
              <a:ext cx="91" cy="91"/>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endParaRPr lang="zh-CN" altLang="en-US"/>
            </a:p>
          </p:txBody>
        </p:sp>
        <p:sp>
          <p:nvSpPr>
            <p:cNvPr id="64" name="Line 15"/>
            <p:cNvSpPr>
              <a:spLocks noChangeShapeType="1"/>
            </p:cNvSpPr>
            <p:nvPr/>
          </p:nvSpPr>
          <p:spPr bwMode="auto">
            <a:xfrm>
              <a:off x="4368" y="799"/>
              <a:ext cx="27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65" name="Line 16"/>
            <p:cNvSpPr>
              <a:spLocks noChangeShapeType="1"/>
            </p:cNvSpPr>
            <p:nvPr/>
          </p:nvSpPr>
          <p:spPr bwMode="auto">
            <a:xfrm>
              <a:off x="4368" y="1071"/>
              <a:ext cx="27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66" name="Line 17"/>
            <p:cNvSpPr>
              <a:spLocks noChangeShapeType="1"/>
            </p:cNvSpPr>
            <p:nvPr/>
          </p:nvSpPr>
          <p:spPr bwMode="auto">
            <a:xfrm flipV="1">
              <a:off x="5230" y="1268"/>
              <a:ext cx="179"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67" name="Line 18"/>
            <p:cNvSpPr>
              <a:spLocks noChangeShapeType="1"/>
            </p:cNvSpPr>
            <p:nvPr/>
          </p:nvSpPr>
          <p:spPr bwMode="auto">
            <a:xfrm>
              <a:off x="5139" y="799"/>
              <a:ext cx="27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68" name="Text Box 19"/>
            <p:cNvSpPr txBox="1">
              <a:spLocks noChangeArrowheads="1"/>
            </p:cNvSpPr>
            <p:nvPr/>
          </p:nvSpPr>
          <p:spPr bwMode="auto">
            <a:xfrm>
              <a:off x="4232" y="572"/>
              <a:ext cx="22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i="1">
                  <a:ea typeface="宋体" pitchFamily="2" charset="-122"/>
                </a:rPr>
                <a:t>d</a:t>
              </a:r>
            </a:p>
          </p:txBody>
        </p:sp>
        <p:sp>
          <p:nvSpPr>
            <p:cNvPr id="69" name="Text Box 20"/>
            <p:cNvSpPr txBox="1">
              <a:spLocks noChangeArrowheads="1"/>
            </p:cNvSpPr>
            <p:nvPr/>
          </p:nvSpPr>
          <p:spPr bwMode="auto">
            <a:xfrm>
              <a:off x="4096" y="844"/>
              <a:ext cx="4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i="1">
                  <a:ea typeface="宋体" pitchFamily="2" charset="-122"/>
                </a:rPr>
                <a:t>clk</a:t>
              </a:r>
            </a:p>
          </p:txBody>
        </p:sp>
        <p:sp>
          <p:nvSpPr>
            <p:cNvPr id="70" name="Text Box 21"/>
            <p:cNvSpPr txBox="1">
              <a:spLocks noChangeArrowheads="1"/>
            </p:cNvSpPr>
            <p:nvPr/>
          </p:nvSpPr>
          <p:spPr bwMode="auto">
            <a:xfrm>
              <a:off x="5148" y="527"/>
              <a:ext cx="4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i="1">
                  <a:ea typeface="宋体" pitchFamily="2" charset="-122"/>
                </a:rPr>
                <a:t>q</a:t>
              </a:r>
            </a:p>
          </p:txBody>
        </p:sp>
        <p:sp>
          <p:nvSpPr>
            <p:cNvPr id="71" name="Text Box 22"/>
            <p:cNvSpPr txBox="1">
              <a:spLocks noChangeArrowheads="1"/>
            </p:cNvSpPr>
            <p:nvPr/>
          </p:nvSpPr>
          <p:spPr bwMode="auto">
            <a:xfrm>
              <a:off x="5184" y="1026"/>
              <a:ext cx="4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i="1">
                  <a:ea typeface="宋体" pitchFamily="2" charset="-122"/>
                </a:rPr>
                <a:t>qb</a:t>
              </a:r>
            </a:p>
          </p:txBody>
        </p:sp>
        <p:sp>
          <p:nvSpPr>
            <p:cNvPr id="72" name="Text Box 24"/>
            <p:cNvSpPr txBox="1">
              <a:spLocks noChangeArrowheads="1"/>
            </p:cNvSpPr>
            <p:nvPr/>
          </p:nvSpPr>
          <p:spPr bwMode="auto">
            <a:xfrm>
              <a:off x="4731" y="1252"/>
              <a:ext cx="2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ea typeface="宋体" pitchFamily="2" charset="-122"/>
                </a:rPr>
                <a:t>R</a:t>
              </a:r>
            </a:p>
          </p:txBody>
        </p:sp>
        <p:sp>
          <p:nvSpPr>
            <p:cNvPr id="73" name="Text Box 25"/>
            <p:cNvSpPr txBox="1">
              <a:spLocks noChangeArrowheads="1"/>
            </p:cNvSpPr>
            <p:nvPr/>
          </p:nvSpPr>
          <p:spPr bwMode="auto">
            <a:xfrm>
              <a:off x="4014" y="1570"/>
              <a:ext cx="54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i="1">
                  <a:ea typeface="宋体" pitchFamily="2" charset="-122"/>
                </a:rPr>
                <a:t>reset</a:t>
              </a:r>
            </a:p>
          </p:txBody>
        </p:sp>
        <p:sp>
          <p:nvSpPr>
            <p:cNvPr id="74" name="Text Box 26"/>
            <p:cNvSpPr txBox="1">
              <a:spLocks noChangeArrowheads="1"/>
            </p:cNvSpPr>
            <p:nvPr/>
          </p:nvSpPr>
          <p:spPr bwMode="auto">
            <a:xfrm>
              <a:off x="4767" y="481"/>
              <a:ext cx="2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ea typeface="宋体" pitchFamily="2" charset="-122"/>
                </a:rPr>
                <a:t>S</a:t>
              </a:r>
            </a:p>
          </p:txBody>
        </p:sp>
        <p:sp>
          <p:nvSpPr>
            <p:cNvPr id="75" name="Line 27"/>
            <p:cNvSpPr>
              <a:spLocks noChangeShapeType="1"/>
            </p:cNvSpPr>
            <p:nvPr/>
          </p:nvSpPr>
          <p:spPr bwMode="auto">
            <a:xfrm>
              <a:off x="4921" y="1543"/>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76" name="Oval 29"/>
            <p:cNvSpPr>
              <a:spLocks noChangeArrowheads="1"/>
            </p:cNvSpPr>
            <p:nvPr/>
          </p:nvSpPr>
          <p:spPr bwMode="auto">
            <a:xfrm>
              <a:off x="4885" y="1481"/>
              <a:ext cx="73" cy="81"/>
            </a:xfrm>
            <a:prstGeom prst="ellipse">
              <a:avLst/>
            </a:prstGeom>
            <a:solidFill>
              <a:srgbClr val="DBDBDB"/>
            </a:solidFill>
            <a:ln w="19050" algn="ctr">
              <a:solidFill>
                <a:schemeClr val="tx1"/>
              </a:solidFill>
              <a:round/>
              <a:headEnd/>
              <a:tailEnd/>
            </a:ln>
          </p:spPr>
          <p:txBody>
            <a:bodyPr lIns="90000" tIns="46800" rIns="90000" bIns="46800" anchor="ctr">
              <a:spAutoFit/>
            </a:bodyPr>
            <a:lstStyle/>
            <a:p>
              <a:endParaRPr lang="zh-CN" altLang="en-US"/>
            </a:p>
          </p:txBody>
        </p:sp>
        <p:sp>
          <p:nvSpPr>
            <p:cNvPr id="77" name="Oval 30"/>
            <p:cNvSpPr>
              <a:spLocks noChangeArrowheads="1"/>
            </p:cNvSpPr>
            <p:nvPr/>
          </p:nvSpPr>
          <p:spPr bwMode="auto">
            <a:xfrm>
              <a:off x="4867" y="436"/>
              <a:ext cx="73" cy="81"/>
            </a:xfrm>
            <a:prstGeom prst="ellipse">
              <a:avLst/>
            </a:prstGeom>
            <a:solidFill>
              <a:srgbClr val="DBDBDB"/>
            </a:solidFill>
            <a:ln w="19050" algn="ctr">
              <a:solidFill>
                <a:schemeClr val="tx1"/>
              </a:solidFill>
              <a:round/>
              <a:headEnd/>
              <a:tailEnd/>
            </a:ln>
          </p:spPr>
          <p:txBody>
            <a:bodyPr lIns="90000" tIns="46800" rIns="90000" bIns="46800" anchor="ctr">
              <a:spAutoFit/>
            </a:bodyPr>
            <a:lstStyle/>
            <a:p>
              <a:endParaRPr lang="zh-CN" altLang="en-US"/>
            </a:p>
          </p:txBody>
        </p:sp>
        <p:sp>
          <p:nvSpPr>
            <p:cNvPr id="78" name="Line 31"/>
            <p:cNvSpPr>
              <a:spLocks noChangeShapeType="1"/>
            </p:cNvSpPr>
            <p:nvPr/>
          </p:nvSpPr>
          <p:spPr bwMode="auto">
            <a:xfrm>
              <a:off x="4893" y="255"/>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79" name="Text Box 32"/>
            <p:cNvSpPr txBox="1">
              <a:spLocks noChangeArrowheads="1"/>
            </p:cNvSpPr>
            <p:nvPr/>
          </p:nvSpPr>
          <p:spPr bwMode="auto">
            <a:xfrm>
              <a:off x="3996" y="154"/>
              <a:ext cx="54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i="1">
                  <a:ea typeface="宋体" pitchFamily="2" charset="-122"/>
                </a:rPr>
                <a:t>set</a:t>
              </a:r>
            </a:p>
          </p:txBody>
        </p:sp>
        <p:sp>
          <p:nvSpPr>
            <p:cNvPr id="80" name="Line 33"/>
            <p:cNvSpPr>
              <a:spLocks noChangeShapeType="1"/>
            </p:cNvSpPr>
            <p:nvPr/>
          </p:nvSpPr>
          <p:spPr bwMode="auto">
            <a:xfrm flipH="1">
              <a:off x="4468" y="1733"/>
              <a:ext cx="45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81" name="Line 34"/>
            <p:cNvSpPr>
              <a:spLocks noChangeShapeType="1"/>
            </p:cNvSpPr>
            <p:nvPr/>
          </p:nvSpPr>
          <p:spPr bwMode="auto">
            <a:xfrm flipH="1">
              <a:off x="4441" y="246"/>
              <a:ext cx="45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85" y="1354137"/>
            <a:ext cx="6890544" cy="5405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929981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9687"/>
            <a:ext cx="9027297" cy="417935"/>
          </a:xfrm>
        </p:spPr>
        <p:txBody>
          <a:bodyPr/>
          <a:lstStyle/>
          <a:p>
            <a:r>
              <a:rPr lang="zh-CN" altLang="en-US" sz="2800" dirty="0"/>
              <a:t>第六章  可编程逻辑</a:t>
            </a:r>
            <a:r>
              <a:rPr lang="en-US" altLang="zh-CN" sz="2800" dirty="0"/>
              <a:t>\</a:t>
            </a:r>
            <a:r>
              <a:rPr lang="zh-CN" altLang="en-US" sz="2800" dirty="0"/>
              <a:t>第四节  </a:t>
            </a:r>
            <a:r>
              <a:rPr lang="en-US" altLang="zh-CN" sz="2800" dirty="0"/>
              <a:t>VHDL</a:t>
            </a:r>
            <a:r>
              <a:rPr lang="zh-CN" altLang="en-US" sz="2800" dirty="0"/>
              <a:t>语言编程</a:t>
            </a:r>
            <a:endParaRPr lang="zh-CN" altLang="en-US" dirty="0"/>
          </a:p>
        </p:txBody>
      </p:sp>
      <p:sp>
        <p:nvSpPr>
          <p:cNvPr id="9" name="Text Box 598"/>
          <p:cNvSpPr txBox="1">
            <a:spLocks noChangeArrowheads="1"/>
          </p:cNvSpPr>
          <p:nvPr/>
        </p:nvSpPr>
        <p:spPr bwMode="auto">
          <a:xfrm>
            <a:off x="22485" y="331675"/>
            <a:ext cx="8909050" cy="2962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vert="horz" wrap="square" lIns="90000" tIns="46800" rIns="90000" bIns="46800" numCol="1" anchor="t" anchorCtr="0" compatLnSpc="1">
            <a:prstTxWarp prst="textNoShape">
              <a:avLst/>
            </a:prstTxWarp>
            <a:spAutoFit/>
          </a:bodyPr>
          <a:lstStyle>
            <a:lvl1pPr marL="230188" indent="-230188"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cs typeface="+mn-cs"/>
              </a:defRPr>
            </a:lvl1pPr>
            <a:lvl2pPr marL="742950" indent="-285750" algn="l" rtl="0" eaLnBrk="0" fontAlgn="base" hangingPunct="0">
              <a:lnSpc>
                <a:spcPct val="97000"/>
              </a:lnSpc>
              <a:spcBef>
                <a:spcPct val="20000"/>
              </a:spcBef>
              <a:spcAft>
                <a:spcPct val="20000"/>
              </a:spcAft>
              <a:buClr>
                <a:schemeClr val="folHlink"/>
              </a:buClr>
              <a:buFont typeface="Arial" charset="0"/>
              <a:buChar char="-"/>
              <a:defRPr kumimoji="1" sz="2000" b="1">
                <a:solidFill>
                  <a:schemeClr val="tx1"/>
                </a:solidFill>
                <a:latin typeface="Times New Roman" pitchFamily="18" charset="0"/>
                <a:ea typeface="楷体_GB2312" pitchFamily="49" charset="-122"/>
              </a:defRPr>
            </a:lvl2pPr>
            <a:lvl3pPr marL="1143000" indent="-228600" algn="l" rtl="0" eaLnBrk="0" fontAlgn="base" hangingPunct="0">
              <a:lnSpc>
                <a:spcPct val="97000"/>
              </a:lnSpc>
              <a:spcBef>
                <a:spcPct val="20000"/>
              </a:spcBef>
              <a:spcAft>
                <a:spcPct val="20000"/>
              </a:spcAft>
              <a:buClr>
                <a:schemeClr val="folHlink"/>
              </a:buClr>
              <a:buChar char="•"/>
              <a:defRPr kumimoji="1" sz="2000" b="1">
                <a:solidFill>
                  <a:schemeClr val="tx1"/>
                </a:solidFill>
                <a:latin typeface="Times New Roman" pitchFamily="18" charset="0"/>
                <a:ea typeface="楷体_GB2312" pitchFamily="49" charset="-122"/>
              </a:defRPr>
            </a:lvl3pPr>
            <a:lvl4pPr marL="16002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4pPr>
            <a:lvl5pPr marL="20574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5pPr>
            <a:lvl6pPr marL="25146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6pPr>
            <a:lvl7pPr marL="29718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7pPr>
            <a:lvl8pPr marL="34290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8pPr>
            <a:lvl9pPr marL="38862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9pPr>
          </a:lstStyle>
          <a:p>
            <a:pPr eaLnBrk="1" hangingPunct="1">
              <a:lnSpc>
                <a:spcPct val="100000"/>
              </a:lnSpc>
              <a:spcAft>
                <a:spcPts val="0"/>
              </a:spcAft>
            </a:pPr>
            <a:r>
              <a:rPr lang="en-US" altLang="zh-CN" sz="2800" dirty="0">
                <a:ea typeface="宋体" pitchFamily="2" charset="-122"/>
              </a:rPr>
              <a:t>VHDL</a:t>
            </a:r>
            <a:r>
              <a:rPr lang="zh-CN" altLang="en-US" sz="2800" dirty="0">
                <a:ea typeface="宋体" pitchFamily="2" charset="-122"/>
              </a:rPr>
              <a:t>编程案例</a:t>
            </a:r>
            <a:endParaRPr lang="en-US" altLang="zh-CN"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2" eaLnBrk="1" hangingPunct="1">
              <a:lnSpc>
                <a:spcPct val="100000"/>
              </a:lnSpc>
              <a:spcAft>
                <a:spcPts val="0"/>
              </a:spcAft>
            </a:pPr>
            <a:endParaRPr lang="zh-CN" altLang="en-US"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zh-CN" altLang="en-US" dirty="0">
              <a:ea typeface="宋体" pitchFamily="2" charset="-122"/>
            </a:endParaRPr>
          </a:p>
        </p:txBody>
      </p:sp>
      <p:sp>
        <p:nvSpPr>
          <p:cNvPr id="20" name="Text Box 5"/>
          <p:cNvSpPr txBox="1">
            <a:spLocks noChangeArrowheads="1"/>
          </p:cNvSpPr>
          <p:nvPr/>
        </p:nvSpPr>
        <p:spPr bwMode="auto">
          <a:xfrm>
            <a:off x="3086901" y="459760"/>
            <a:ext cx="4429125" cy="400110"/>
          </a:xfrm>
          <a:prstGeom prst="rect">
            <a:avLst/>
          </a:prstGeom>
          <a:noFill/>
          <a:ln w="9525">
            <a:noFill/>
            <a:miter lim="800000"/>
            <a:headEnd/>
            <a:tailEnd/>
          </a:ln>
          <a:effectLst/>
        </p:spPr>
        <p:txBody>
          <a:bodyPr>
            <a:spAutoFit/>
          </a:bodyPr>
          <a:lstStyle/>
          <a:p>
            <a:pPr>
              <a:lnSpc>
                <a:spcPct val="100000"/>
              </a:lnSpc>
              <a:defRPr/>
            </a:pPr>
            <a:r>
              <a:rPr lang="en-US" altLang="zh-CN" sz="2000" b="0" dirty="0">
                <a:solidFill>
                  <a:schemeClr val="tx1"/>
                </a:solidFill>
                <a:effectLst>
                  <a:outerShdw blurRad="38100" dist="38100" dir="2700000" algn="tl">
                    <a:srgbClr val="C0C0C0"/>
                  </a:outerShdw>
                </a:effectLst>
                <a:ea typeface="宋体" pitchFamily="2" charset="-122"/>
              </a:rPr>
              <a:t>●</a:t>
            </a:r>
            <a:r>
              <a:rPr lang="en-US" altLang="zh-CN" sz="2000" dirty="0">
                <a:solidFill>
                  <a:schemeClr val="tx1"/>
                </a:solidFill>
                <a:ea typeface="宋体" pitchFamily="2" charset="-122"/>
              </a:rPr>
              <a:t> VHDL</a:t>
            </a:r>
            <a:r>
              <a:rPr lang="zh-CN" altLang="en-US" sz="2000" dirty="0">
                <a:solidFill>
                  <a:schemeClr val="tx1"/>
                </a:solidFill>
                <a:ea typeface="宋体" pitchFamily="2" charset="-122"/>
              </a:rPr>
              <a:t>的时序逻辑设计</a:t>
            </a:r>
          </a:p>
        </p:txBody>
      </p:sp>
      <p:grpSp>
        <p:nvGrpSpPr>
          <p:cNvPr id="32" name="Group 35"/>
          <p:cNvGrpSpPr>
            <a:grpSpLocks/>
          </p:cNvGrpSpPr>
          <p:nvPr/>
        </p:nvGrpSpPr>
        <p:grpSpPr bwMode="auto">
          <a:xfrm>
            <a:off x="6766700" y="636587"/>
            <a:ext cx="2535238" cy="2644775"/>
            <a:chOff x="3996" y="154"/>
            <a:chExt cx="1597" cy="1666"/>
          </a:xfrm>
        </p:grpSpPr>
        <p:sp>
          <p:nvSpPr>
            <p:cNvPr id="33" name="Rectangle 7"/>
            <p:cNvSpPr>
              <a:spLocks noChangeArrowheads="1"/>
            </p:cNvSpPr>
            <p:nvPr/>
          </p:nvSpPr>
          <p:spPr bwMode="auto">
            <a:xfrm>
              <a:off x="4640" y="527"/>
              <a:ext cx="499" cy="952"/>
            </a:xfrm>
            <a:prstGeom prst="rect">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endParaRPr lang="zh-CN" altLang="en-US"/>
            </a:p>
          </p:txBody>
        </p:sp>
        <p:sp>
          <p:nvSpPr>
            <p:cNvPr id="57" name="Text Box 8"/>
            <p:cNvSpPr txBox="1">
              <a:spLocks noChangeArrowheads="1"/>
            </p:cNvSpPr>
            <p:nvPr/>
          </p:nvSpPr>
          <p:spPr bwMode="auto">
            <a:xfrm>
              <a:off x="4624" y="669"/>
              <a:ext cx="2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ea typeface="宋体" pitchFamily="2" charset="-122"/>
                </a:rPr>
                <a:t>D</a:t>
              </a:r>
            </a:p>
          </p:txBody>
        </p:sp>
        <p:sp>
          <p:nvSpPr>
            <p:cNvPr id="58" name="Text Box 9"/>
            <p:cNvSpPr txBox="1">
              <a:spLocks noChangeArrowheads="1"/>
            </p:cNvSpPr>
            <p:nvPr/>
          </p:nvSpPr>
          <p:spPr bwMode="auto">
            <a:xfrm>
              <a:off x="4685" y="926"/>
              <a:ext cx="36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800">
                  <a:ea typeface="宋体" pitchFamily="2" charset="-122"/>
                </a:rPr>
                <a:t>CP</a:t>
              </a:r>
            </a:p>
          </p:txBody>
        </p:sp>
        <p:sp>
          <p:nvSpPr>
            <p:cNvPr id="59" name="AutoShape 10"/>
            <p:cNvSpPr>
              <a:spLocks noChangeArrowheads="1"/>
            </p:cNvSpPr>
            <p:nvPr/>
          </p:nvSpPr>
          <p:spPr bwMode="auto">
            <a:xfrm rot="5400000">
              <a:off x="4628" y="1002"/>
              <a:ext cx="133" cy="112"/>
            </a:xfrm>
            <a:prstGeom prst="triangle">
              <a:avLst>
                <a:gd name="adj" fmla="val 50000"/>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endParaRPr lang="zh-CN" altLang="en-US"/>
            </a:p>
          </p:txBody>
        </p:sp>
        <p:sp>
          <p:nvSpPr>
            <p:cNvPr id="60" name="Text Box 11"/>
            <p:cNvSpPr txBox="1">
              <a:spLocks noChangeArrowheads="1"/>
            </p:cNvSpPr>
            <p:nvPr/>
          </p:nvSpPr>
          <p:spPr bwMode="auto">
            <a:xfrm>
              <a:off x="4894" y="663"/>
              <a:ext cx="2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dirty="0">
                  <a:ea typeface="宋体" pitchFamily="2" charset="-122"/>
                </a:rPr>
                <a:t>Q</a:t>
              </a:r>
            </a:p>
          </p:txBody>
        </p:sp>
        <p:sp>
          <p:nvSpPr>
            <p:cNvPr id="61" name="Text Box 12"/>
            <p:cNvSpPr txBox="1">
              <a:spLocks noChangeArrowheads="1"/>
            </p:cNvSpPr>
            <p:nvPr/>
          </p:nvSpPr>
          <p:spPr bwMode="auto">
            <a:xfrm>
              <a:off x="4913" y="1172"/>
              <a:ext cx="2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ea typeface="宋体" pitchFamily="2" charset="-122"/>
                </a:rPr>
                <a:t>Q</a:t>
              </a:r>
            </a:p>
          </p:txBody>
        </p:sp>
        <p:sp>
          <p:nvSpPr>
            <p:cNvPr id="62" name="Line 13"/>
            <p:cNvSpPr>
              <a:spLocks noChangeShapeType="1"/>
            </p:cNvSpPr>
            <p:nvPr/>
          </p:nvSpPr>
          <p:spPr bwMode="auto">
            <a:xfrm>
              <a:off x="5003" y="1216"/>
              <a:ext cx="9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63" name="Oval 14"/>
            <p:cNvSpPr>
              <a:spLocks noChangeArrowheads="1"/>
            </p:cNvSpPr>
            <p:nvPr/>
          </p:nvSpPr>
          <p:spPr bwMode="auto">
            <a:xfrm>
              <a:off x="5139" y="1234"/>
              <a:ext cx="91" cy="91"/>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endParaRPr lang="zh-CN" altLang="en-US"/>
            </a:p>
          </p:txBody>
        </p:sp>
        <p:sp>
          <p:nvSpPr>
            <p:cNvPr id="64" name="Line 15"/>
            <p:cNvSpPr>
              <a:spLocks noChangeShapeType="1"/>
            </p:cNvSpPr>
            <p:nvPr/>
          </p:nvSpPr>
          <p:spPr bwMode="auto">
            <a:xfrm>
              <a:off x="4368" y="799"/>
              <a:ext cx="27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65" name="Line 16"/>
            <p:cNvSpPr>
              <a:spLocks noChangeShapeType="1"/>
            </p:cNvSpPr>
            <p:nvPr/>
          </p:nvSpPr>
          <p:spPr bwMode="auto">
            <a:xfrm>
              <a:off x="4368" y="1071"/>
              <a:ext cx="27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66" name="Line 17"/>
            <p:cNvSpPr>
              <a:spLocks noChangeShapeType="1"/>
            </p:cNvSpPr>
            <p:nvPr/>
          </p:nvSpPr>
          <p:spPr bwMode="auto">
            <a:xfrm flipV="1">
              <a:off x="5230" y="1268"/>
              <a:ext cx="179"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67" name="Line 18"/>
            <p:cNvSpPr>
              <a:spLocks noChangeShapeType="1"/>
            </p:cNvSpPr>
            <p:nvPr/>
          </p:nvSpPr>
          <p:spPr bwMode="auto">
            <a:xfrm>
              <a:off x="5139" y="799"/>
              <a:ext cx="27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68" name="Text Box 19"/>
            <p:cNvSpPr txBox="1">
              <a:spLocks noChangeArrowheads="1"/>
            </p:cNvSpPr>
            <p:nvPr/>
          </p:nvSpPr>
          <p:spPr bwMode="auto">
            <a:xfrm>
              <a:off x="4232" y="572"/>
              <a:ext cx="22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i="1">
                  <a:ea typeface="宋体" pitchFamily="2" charset="-122"/>
                </a:rPr>
                <a:t>d</a:t>
              </a:r>
            </a:p>
          </p:txBody>
        </p:sp>
        <p:sp>
          <p:nvSpPr>
            <p:cNvPr id="69" name="Text Box 20"/>
            <p:cNvSpPr txBox="1">
              <a:spLocks noChangeArrowheads="1"/>
            </p:cNvSpPr>
            <p:nvPr/>
          </p:nvSpPr>
          <p:spPr bwMode="auto">
            <a:xfrm>
              <a:off x="4096" y="844"/>
              <a:ext cx="4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i="1">
                  <a:ea typeface="宋体" pitchFamily="2" charset="-122"/>
                </a:rPr>
                <a:t>clk</a:t>
              </a:r>
            </a:p>
          </p:txBody>
        </p:sp>
        <p:sp>
          <p:nvSpPr>
            <p:cNvPr id="70" name="Text Box 21"/>
            <p:cNvSpPr txBox="1">
              <a:spLocks noChangeArrowheads="1"/>
            </p:cNvSpPr>
            <p:nvPr/>
          </p:nvSpPr>
          <p:spPr bwMode="auto">
            <a:xfrm>
              <a:off x="5148" y="527"/>
              <a:ext cx="4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i="1">
                  <a:ea typeface="宋体" pitchFamily="2" charset="-122"/>
                </a:rPr>
                <a:t>q</a:t>
              </a:r>
            </a:p>
          </p:txBody>
        </p:sp>
        <p:sp>
          <p:nvSpPr>
            <p:cNvPr id="71" name="Text Box 22"/>
            <p:cNvSpPr txBox="1">
              <a:spLocks noChangeArrowheads="1"/>
            </p:cNvSpPr>
            <p:nvPr/>
          </p:nvSpPr>
          <p:spPr bwMode="auto">
            <a:xfrm>
              <a:off x="5184" y="1026"/>
              <a:ext cx="4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i="1">
                  <a:ea typeface="宋体" pitchFamily="2" charset="-122"/>
                </a:rPr>
                <a:t>qb</a:t>
              </a:r>
            </a:p>
          </p:txBody>
        </p:sp>
        <p:sp>
          <p:nvSpPr>
            <p:cNvPr id="72" name="Text Box 24"/>
            <p:cNvSpPr txBox="1">
              <a:spLocks noChangeArrowheads="1"/>
            </p:cNvSpPr>
            <p:nvPr/>
          </p:nvSpPr>
          <p:spPr bwMode="auto">
            <a:xfrm>
              <a:off x="4731" y="1252"/>
              <a:ext cx="2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ea typeface="宋体" pitchFamily="2" charset="-122"/>
                </a:rPr>
                <a:t>R</a:t>
              </a:r>
            </a:p>
          </p:txBody>
        </p:sp>
        <p:sp>
          <p:nvSpPr>
            <p:cNvPr id="73" name="Text Box 25"/>
            <p:cNvSpPr txBox="1">
              <a:spLocks noChangeArrowheads="1"/>
            </p:cNvSpPr>
            <p:nvPr/>
          </p:nvSpPr>
          <p:spPr bwMode="auto">
            <a:xfrm>
              <a:off x="4014" y="1570"/>
              <a:ext cx="54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i="1">
                  <a:ea typeface="宋体" pitchFamily="2" charset="-122"/>
                </a:rPr>
                <a:t>reset</a:t>
              </a:r>
            </a:p>
          </p:txBody>
        </p:sp>
        <p:sp>
          <p:nvSpPr>
            <p:cNvPr id="74" name="Text Box 26"/>
            <p:cNvSpPr txBox="1">
              <a:spLocks noChangeArrowheads="1"/>
            </p:cNvSpPr>
            <p:nvPr/>
          </p:nvSpPr>
          <p:spPr bwMode="auto">
            <a:xfrm>
              <a:off x="4767" y="481"/>
              <a:ext cx="2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ea typeface="宋体" pitchFamily="2" charset="-122"/>
                </a:rPr>
                <a:t>S</a:t>
              </a:r>
            </a:p>
          </p:txBody>
        </p:sp>
        <p:sp>
          <p:nvSpPr>
            <p:cNvPr id="75" name="Line 27"/>
            <p:cNvSpPr>
              <a:spLocks noChangeShapeType="1"/>
            </p:cNvSpPr>
            <p:nvPr/>
          </p:nvSpPr>
          <p:spPr bwMode="auto">
            <a:xfrm>
              <a:off x="4921" y="1543"/>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76" name="Oval 29"/>
            <p:cNvSpPr>
              <a:spLocks noChangeArrowheads="1"/>
            </p:cNvSpPr>
            <p:nvPr/>
          </p:nvSpPr>
          <p:spPr bwMode="auto">
            <a:xfrm>
              <a:off x="4885" y="1481"/>
              <a:ext cx="73" cy="81"/>
            </a:xfrm>
            <a:prstGeom prst="ellipse">
              <a:avLst/>
            </a:prstGeom>
            <a:solidFill>
              <a:srgbClr val="DBDBDB"/>
            </a:solidFill>
            <a:ln w="19050" algn="ctr">
              <a:solidFill>
                <a:schemeClr val="tx1"/>
              </a:solidFill>
              <a:round/>
              <a:headEnd/>
              <a:tailEnd/>
            </a:ln>
          </p:spPr>
          <p:txBody>
            <a:bodyPr lIns="90000" tIns="46800" rIns="90000" bIns="46800" anchor="ctr">
              <a:spAutoFit/>
            </a:bodyPr>
            <a:lstStyle/>
            <a:p>
              <a:endParaRPr lang="zh-CN" altLang="en-US"/>
            </a:p>
          </p:txBody>
        </p:sp>
        <p:sp>
          <p:nvSpPr>
            <p:cNvPr id="77" name="Oval 30"/>
            <p:cNvSpPr>
              <a:spLocks noChangeArrowheads="1"/>
            </p:cNvSpPr>
            <p:nvPr/>
          </p:nvSpPr>
          <p:spPr bwMode="auto">
            <a:xfrm>
              <a:off x="4867" y="436"/>
              <a:ext cx="73" cy="81"/>
            </a:xfrm>
            <a:prstGeom prst="ellipse">
              <a:avLst/>
            </a:prstGeom>
            <a:solidFill>
              <a:srgbClr val="DBDBDB"/>
            </a:solidFill>
            <a:ln w="19050" algn="ctr">
              <a:solidFill>
                <a:schemeClr val="tx1"/>
              </a:solidFill>
              <a:round/>
              <a:headEnd/>
              <a:tailEnd/>
            </a:ln>
          </p:spPr>
          <p:txBody>
            <a:bodyPr lIns="90000" tIns="46800" rIns="90000" bIns="46800" anchor="ctr">
              <a:spAutoFit/>
            </a:bodyPr>
            <a:lstStyle/>
            <a:p>
              <a:endParaRPr lang="zh-CN" altLang="en-US"/>
            </a:p>
          </p:txBody>
        </p:sp>
        <p:sp>
          <p:nvSpPr>
            <p:cNvPr id="78" name="Line 31"/>
            <p:cNvSpPr>
              <a:spLocks noChangeShapeType="1"/>
            </p:cNvSpPr>
            <p:nvPr/>
          </p:nvSpPr>
          <p:spPr bwMode="auto">
            <a:xfrm>
              <a:off x="4893" y="255"/>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79" name="Text Box 32"/>
            <p:cNvSpPr txBox="1">
              <a:spLocks noChangeArrowheads="1"/>
            </p:cNvSpPr>
            <p:nvPr/>
          </p:nvSpPr>
          <p:spPr bwMode="auto">
            <a:xfrm>
              <a:off x="3996" y="154"/>
              <a:ext cx="54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i="1">
                  <a:ea typeface="宋体" pitchFamily="2" charset="-122"/>
                </a:rPr>
                <a:t>set</a:t>
              </a:r>
            </a:p>
          </p:txBody>
        </p:sp>
        <p:sp>
          <p:nvSpPr>
            <p:cNvPr id="80" name="Line 33"/>
            <p:cNvSpPr>
              <a:spLocks noChangeShapeType="1"/>
            </p:cNvSpPr>
            <p:nvPr/>
          </p:nvSpPr>
          <p:spPr bwMode="auto">
            <a:xfrm flipH="1">
              <a:off x="4468" y="1733"/>
              <a:ext cx="45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81" name="Line 34"/>
            <p:cNvSpPr>
              <a:spLocks noChangeShapeType="1"/>
            </p:cNvSpPr>
            <p:nvPr/>
          </p:nvSpPr>
          <p:spPr bwMode="auto">
            <a:xfrm flipH="1">
              <a:off x="4441" y="246"/>
              <a:ext cx="45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sp>
        <p:nvSpPr>
          <p:cNvPr id="34" name="Text Box 3"/>
          <p:cNvSpPr txBox="1">
            <a:spLocks noChangeArrowheads="1"/>
          </p:cNvSpPr>
          <p:nvPr/>
        </p:nvSpPr>
        <p:spPr bwMode="auto">
          <a:xfrm>
            <a:off x="137306" y="794512"/>
            <a:ext cx="3400425" cy="396875"/>
          </a:xfrm>
          <a:prstGeom prst="rect">
            <a:avLst/>
          </a:prstGeom>
          <a:gradFill rotWithShape="1">
            <a:gsLst>
              <a:gs pos="0">
                <a:srgbClr val="5E1847"/>
              </a:gs>
              <a:gs pos="50000">
                <a:srgbClr val="CC3399"/>
              </a:gs>
              <a:gs pos="100000">
                <a:srgbClr val="5E1847"/>
              </a:gs>
            </a:gsLst>
            <a:lin ang="5400000" scaled="1"/>
          </a:gradFill>
          <a:ln>
            <a:noFill/>
          </a:ln>
          <a:extLs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zh-CN" altLang="en-US" dirty="0">
                <a:solidFill>
                  <a:schemeClr val="bg1"/>
                </a:solidFill>
                <a:ea typeface="宋体" pitchFamily="2" charset="-122"/>
              </a:rPr>
              <a:t>异步置位</a:t>
            </a:r>
            <a:r>
              <a:rPr lang="en-US" altLang="zh-CN" dirty="0">
                <a:solidFill>
                  <a:schemeClr val="bg1"/>
                </a:solidFill>
                <a:ea typeface="宋体" pitchFamily="2" charset="-122"/>
              </a:rPr>
              <a:t>/</a:t>
            </a:r>
            <a:r>
              <a:rPr lang="zh-CN" altLang="en-US" dirty="0">
                <a:solidFill>
                  <a:schemeClr val="bg1"/>
                </a:solidFill>
                <a:ea typeface="宋体" pitchFamily="2" charset="-122"/>
              </a:rPr>
              <a:t>复位的</a:t>
            </a:r>
            <a:r>
              <a:rPr lang="en-US" altLang="zh-CN" dirty="0">
                <a:solidFill>
                  <a:schemeClr val="bg1"/>
                </a:solidFill>
                <a:ea typeface="宋体" pitchFamily="2" charset="-122"/>
              </a:rPr>
              <a:t>D</a:t>
            </a:r>
            <a:r>
              <a:rPr lang="zh-CN" altLang="en-US" dirty="0">
                <a:solidFill>
                  <a:schemeClr val="bg1"/>
                </a:solidFill>
                <a:ea typeface="宋体" pitchFamily="2" charset="-122"/>
              </a:rPr>
              <a:t>触发器</a:t>
            </a:r>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97" y="1237374"/>
            <a:ext cx="6875553" cy="5194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63626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9687"/>
            <a:ext cx="9027297" cy="417935"/>
          </a:xfrm>
        </p:spPr>
        <p:txBody>
          <a:bodyPr/>
          <a:lstStyle/>
          <a:p>
            <a:r>
              <a:rPr lang="zh-CN" altLang="en-US" sz="2800" dirty="0"/>
              <a:t>第六章  可编程逻辑</a:t>
            </a:r>
            <a:r>
              <a:rPr lang="en-US" altLang="zh-CN" sz="2800" dirty="0"/>
              <a:t>\</a:t>
            </a:r>
            <a:r>
              <a:rPr lang="zh-CN" altLang="en-US" sz="2800" dirty="0"/>
              <a:t>第四节  </a:t>
            </a:r>
            <a:r>
              <a:rPr lang="en-US" altLang="zh-CN" sz="2800" dirty="0"/>
              <a:t>VHDL</a:t>
            </a:r>
            <a:r>
              <a:rPr lang="zh-CN" altLang="en-US" sz="2800" dirty="0"/>
              <a:t>语言编程</a:t>
            </a:r>
            <a:endParaRPr lang="zh-CN" altLang="en-US" dirty="0"/>
          </a:p>
        </p:txBody>
      </p:sp>
      <p:sp>
        <p:nvSpPr>
          <p:cNvPr id="9" name="Text Box 598"/>
          <p:cNvSpPr txBox="1">
            <a:spLocks noChangeArrowheads="1"/>
          </p:cNvSpPr>
          <p:nvPr/>
        </p:nvSpPr>
        <p:spPr bwMode="auto">
          <a:xfrm>
            <a:off x="-21264" y="385403"/>
            <a:ext cx="8909050" cy="2962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vert="horz" wrap="square" lIns="90000" tIns="46800" rIns="90000" bIns="46800" numCol="1" anchor="t" anchorCtr="0" compatLnSpc="1">
            <a:prstTxWarp prst="textNoShape">
              <a:avLst/>
            </a:prstTxWarp>
            <a:spAutoFit/>
          </a:bodyPr>
          <a:lstStyle>
            <a:lvl1pPr marL="230188" indent="-230188"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cs typeface="+mn-cs"/>
              </a:defRPr>
            </a:lvl1pPr>
            <a:lvl2pPr marL="742950" indent="-285750" algn="l" rtl="0" eaLnBrk="0" fontAlgn="base" hangingPunct="0">
              <a:lnSpc>
                <a:spcPct val="97000"/>
              </a:lnSpc>
              <a:spcBef>
                <a:spcPct val="20000"/>
              </a:spcBef>
              <a:spcAft>
                <a:spcPct val="20000"/>
              </a:spcAft>
              <a:buClr>
                <a:schemeClr val="folHlink"/>
              </a:buClr>
              <a:buFont typeface="Arial" charset="0"/>
              <a:buChar char="-"/>
              <a:defRPr kumimoji="1" sz="2000" b="1">
                <a:solidFill>
                  <a:schemeClr val="tx1"/>
                </a:solidFill>
                <a:latin typeface="Times New Roman" pitchFamily="18" charset="0"/>
                <a:ea typeface="楷体_GB2312" pitchFamily="49" charset="-122"/>
              </a:defRPr>
            </a:lvl2pPr>
            <a:lvl3pPr marL="1143000" indent="-228600" algn="l" rtl="0" eaLnBrk="0" fontAlgn="base" hangingPunct="0">
              <a:lnSpc>
                <a:spcPct val="97000"/>
              </a:lnSpc>
              <a:spcBef>
                <a:spcPct val="20000"/>
              </a:spcBef>
              <a:spcAft>
                <a:spcPct val="20000"/>
              </a:spcAft>
              <a:buClr>
                <a:schemeClr val="folHlink"/>
              </a:buClr>
              <a:buChar char="•"/>
              <a:defRPr kumimoji="1" sz="2000" b="1">
                <a:solidFill>
                  <a:schemeClr val="tx1"/>
                </a:solidFill>
                <a:latin typeface="Times New Roman" pitchFamily="18" charset="0"/>
                <a:ea typeface="楷体_GB2312" pitchFamily="49" charset="-122"/>
              </a:defRPr>
            </a:lvl3pPr>
            <a:lvl4pPr marL="16002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4pPr>
            <a:lvl5pPr marL="20574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5pPr>
            <a:lvl6pPr marL="25146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6pPr>
            <a:lvl7pPr marL="29718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7pPr>
            <a:lvl8pPr marL="34290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8pPr>
            <a:lvl9pPr marL="38862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9pPr>
          </a:lstStyle>
          <a:p>
            <a:pPr eaLnBrk="1" hangingPunct="1">
              <a:lnSpc>
                <a:spcPct val="100000"/>
              </a:lnSpc>
              <a:spcAft>
                <a:spcPts val="0"/>
              </a:spcAft>
            </a:pPr>
            <a:r>
              <a:rPr lang="en-US" altLang="zh-CN" sz="2800" dirty="0">
                <a:ea typeface="宋体" pitchFamily="2" charset="-122"/>
              </a:rPr>
              <a:t>VHDL</a:t>
            </a:r>
            <a:r>
              <a:rPr lang="zh-CN" altLang="en-US" sz="2800" dirty="0">
                <a:ea typeface="宋体" pitchFamily="2" charset="-122"/>
              </a:rPr>
              <a:t>编程案例</a:t>
            </a:r>
            <a:endParaRPr lang="en-US" altLang="zh-CN"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2" eaLnBrk="1" hangingPunct="1">
              <a:lnSpc>
                <a:spcPct val="100000"/>
              </a:lnSpc>
              <a:spcAft>
                <a:spcPts val="0"/>
              </a:spcAft>
            </a:pPr>
            <a:endParaRPr lang="zh-CN" altLang="en-US"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zh-CN" altLang="en-US" dirty="0">
              <a:ea typeface="宋体" pitchFamily="2" charset="-122"/>
            </a:endParaRPr>
          </a:p>
        </p:txBody>
      </p:sp>
      <p:sp>
        <p:nvSpPr>
          <p:cNvPr id="20" name="Text Box 5"/>
          <p:cNvSpPr txBox="1">
            <a:spLocks noChangeArrowheads="1"/>
          </p:cNvSpPr>
          <p:nvPr/>
        </p:nvSpPr>
        <p:spPr bwMode="auto">
          <a:xfrm>
            <a:off x="3086901" y="459760"/>
            <a:ext cx="4429125" cy="400110"/>
          </a:xfrm>
          <a:prstGeom prst="rect">
            <a:avLst/>
          </a:prstGeom>
          <a:noFill/>
          <a:ln w="9525">
            <a:noFill/>
            <a:miter lim="800000"/>
            <a:headEnd/>
            <a:tailEnd/>
          </a:ln>
          <a:effectLst/>
        </p:spPr>
        <p:txBody>
          <a:bodyPr>
            <a:spAutoFit/>
          </a:bodyPr>
          <a:lstStyle/>
          <a:p>
            <a:pPr>
              <a:lnSpc>
                <a:spcPct val="100000"/>
              </a:lnSpc>
              <a:defRPr/>
            </a:pPr>
            <a:r>
              <a:rPr lang="en-US" altLang="zh-CN" sz="2000" b="0" dirty="0">
                <a:solidFill>
                  <a:schemeClr val="tx1"/>
                </a:solidFill>
                <a:effectLst>
                  <a:outerShdw blurRad="38100" dist="38100" dir="2700000" algn="tl">
                    <a:srgbClr val="C0C0C0"/>
                  </a:outerShdw>
                </a:effectLst>
                <a:ea typeface="宋体" pitchFamily="2" charset="-122"/>
              </a:rPr>
              <a:t>●</a:t>
            </a:r>
            <a:r>
              <a:rPr lang="en-US" altLang="zh-CN" sz="2000" dirty="0">
                <a:solidFill>
                  <a:schemeClr val="tx1"/>
                </a:solidFill>
                <a:ea typeface="宋体" pitchFamily="2" charset="-122"/>
              </a:rPr>
              <a:t> VHDL</a:t>
            </a:r>
            <a:r>
              <a:rPr lang="zh-CN" altLang="en-US" sz="2000" dirty="0">
                <a:solidFill>
                  <a:schemeClr val="tx1"/>
                </a:solidFill>
                <a:ea typeface="宋体" pitchFamily="2" charset="-122"/>
              </a:rPr>
              <a:t>的时序逻辑设计</a:t>
            </a:r>
          </a:p>
        </p:txBody>
      </p:sp>
      <p:sp>
        <p:nvSpPr>
          <p:cNvPr id="35" name="Text Box 35"/>
          <p:cNvSpPr txBox="1">
            <a:spLocks noChangeArrowheads="1"/>
          </p:cNvSpPr>
          <p:nvPr/>
        </p:nvSpPr>
        <p:spPr bwMode="auto">
          <a:xfrm>
            <a:off x="161706" y="878662"/>
            <a:ext cx="3240087" cy="396875"/>
          </a:xfrm>
          <a:prstGeom prst="rect">
            <a:avLst/>
          </a:prstGeom>
          <a:gradFill rotWithShape="1">
            <a:gsLst>
              <a:gs pos="0">
                <a:srgbClr val="5E1847"/>
              </a:gs>
              <a:gs pos="50000">
                <a:srgbClr val="CC3399"/>
              </a:gs>
              <a:gs pos="100000">
                <a:srgbClr val="5E1847"/>
              </a:gs>
            </a:gsLst>
            <a:lin ang="5400000" scaled="1"/>
          </a:gradFill>
          <a:ln>
            <a:noFill/>
          </a:ln>
          <a:extLs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zh-CN" altLang="en-US">
                <a:solidFill>
                  <a:schemeClr val="bg1"/>
                </a:solidFill>
                <a:ea typeface="宋体" pitchFamily="2" charset="-122"/>
              </a:rPr>
              <a:t>异步置位</a:t>
            </a:r>
            <a:r>
              <a:rPr lang="en-US" altLang="zh-CN">
                <a:solidFill>
                  <a:schemeClr val="bg1"/>
                </a:solidFill>
                <a:ea typeface="宋体" pitchFamily="2" charset="-122"/>
              </a:rPr>
              <a:t>/</a:t>
            </a:r>
            <a:r>
              <a:rPr lang="zh-CN" altLang="en-US">
                <a:solidFill>
                  <a:schemeClr val="bg1"/>
                </a:solidFill>
                <a:ea typeface="宋体" pitchFamily="2" charset="-122"/>
              </a:rPr>
              <a:t>复位</a:t>
            </a:r>
            <a:r>
              <a:rPr lang="en-US" altLang="zh-CN">
                <a:solidFill>
                  <a:schemeClr val="bg1"/>
                </a:solidFill>
                <a:ea typeface="宋体" pitchFamily="2" charset="-122"/>
              </a:rPr>
              <a:t>JK</a:t>
            </a:r>
            <a:r>
              <a:rPr lang="zh-CN" altLang="en-US">
                <a:solidFill>
                  <a:schemeClr val="bg1"/>
                </a:solidFill>
                <a:ea typeface="宋体" pitchFamily="2" charset="-122"/>
              </a:rPr>
              <a:t>触发器</a:t>
            </a:r>
          </a:p>
        </p:txBody>
      </p:sp>
      <p:grpSp>
        <p:nvGrpSpPr>
          <p:cNvPr id="36" name="Group 38"/>
          <p:cNvGrpSpPr>
            <a:grpSpLocks/>
          </p:cNvGrpSpPr>
          <p:nvPr/>
        </p:nvGrpSpPr>
        <p:grpSpPr bwMode="auto">
          <a:xfrm>
            <a:off x="206140" y="3159918"/>
            <a:ext cx="2535237" cy="2760663"/>
            <a:chOff x="3996" y="154"/>
            <a:chExt cx="1597" cy="1739"/>
          </a:xfrm>
        </p:grpSpPr>
        <p:sp>
          <p:nvSpPr>
            <p:cNvPr id="37" name="Rectangle 5"/>
            <p:cNvSpPr>
              <a:spLocks noChangeArrowheads="1"/>
            </p:cNvSpPr>
            <p:nvPr/>
          </p:nvSpPr>
          <p:spPr bwMode="auto">
            <a:xfrm>
              <a:off x="4640" y="527"/>
              <a:ext cx="499" cy="1026"/>
            </a:xfrm>
            <a:prstGeom prst="rect">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endParaRPr lang="zh-CN" altLang="en-US"/>
            </a:p>
          </p:txBody>
        </p:sp>
        <p:sp>
          <p:nvSpPr>
            <p:cNvPr id="38" name="Text Box 6"/>
            <p:cNvSpPr txBox="1">
              <a:spLocks noChangeArrowheads="1"/>
            </p:cNvSpPr>
            <p:nvPr/>
          </p:nvSpPr>
          <p:spPr bwMode="auto">
            <a:xfrm>
              <a:off x="4624" y="669"/>
              <a:ext cx="2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ea typeface="宋体" pitchFamily="2" charset="-122"/>
                </a:rPr>
                <a:t>J</a:t>
              </a:r>
            </a:p>
          </p:txBody>
        </p:sp>
        <p:sp>
          <p:nvSpPr>
            <p:cNvPr id="39" name="Text Box 7"/>
            <p:cNvSpPr txBox="1">
              <a:spLocks noChangeArrowheads="1"/>
            </p:cNvSpPr>
            <p:nvPr/>
          </p:nvSpPr>
          <p:spPr bwMode="auto">
            <a:xfrm>
              <a:off x="4685" y="926"/>
              <a:ext cx="36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800">
                  <a:ea typeface="宋体" pitchFamily="2" charset="-122"/>
                </a:rPr>
                <a:t>CP</a:t>
              </a:r>
            </a:p>
          </p:txBody>
        </p:sp>
        <p:sp>
          <p:nvSpPr>
            <p:cNvPr id="40" name="AutoShape 8"/>
            <p:cNvSpPr>
              <a:spLocks noChangeArrowheads="1"/>
            </p:cNvSpPr>
            <p:nvPr/>
          </p:nvSpPr>
          <p:spPr bwMode="auto">
            <a:xfrm rot="5400000">
              <a:off x="4628" y="1002"/>
              <a:ext cx="133" cy="112"/>
            </a:xfrm>
            <a:prstGeom prst="triangle">
              <a:avLst>
                <a:gd name="adj" fmla="val 50000"/>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endParaRPr lang="zh-CN" altLang="en-US"/>
            </a:p>
          </p:txBody>
        </p:sp>
        <p:sp>
          <p:nvSpPr>
            <p:cNvPr id="41" name="Text Box 9"/>
            <p:cNvSpPr txBox="1">
              <a:spLocks noChangeArrowheads="1"/>
            </p:cNvSpPr>
            <p:nvPr/>
          </p:nvSpPr>
          <p:spPr bwMode="auto">
            <a:xfrm>
              <a:off x="4894" y="663"/>
              <a:ext cx="2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dirty="0">
                  <a:ea typeface="宋体" pitchFamily="2" charset="-122"/>
                </a:rPr>
                <a:t>Q</a:t>
              </a:r>
            </a:p>
          </p:txBody>
        </p:sp>
        <p:sp>
          <p:nvSpPr>
            <p:cNvPr id="42" name="Text Box 10"/>
            <p:cNvSpPr txBox="1">
              <a:spLocks noChangeArrowheads="1"/>
            </p:cNvSpPr>
            <p:nvPr/>
          </p:nvSpPr>
          <p:spPr bwMode="auto">
            <a:xfrm>
              <a:off x="4913" y="1172"/>
              <a:ext cx="2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dirty="0">
                  <a:ea typeface="宋体" pitchFamily="2" charset="-122"/>
                </a:rPr>
                <a:t>Q</a:t>
              </a:r>
            </a:p>
          </p:txBody>
        </p:sp>
        <p:sp>
          <p:nvSpPr>
            <p:cNvPr id="43" name="Line 11"/>
            <p:cNvSpPr>
              <a:spLocks noChangeShapeType="1"/>
            </p:cNvSpPr>
            <p:nvPr/>
          </p:nvSpPr>
          <p:spPr bwMode="auto">
            <a:xfrm>
              <a:off x="5003" y="1216"/>
              <a:ext cx="9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44" name="Oval 12"/>
            <p:cNvSpPr>
              <a:spLocks noChangeArrowheads="1"/>
            </p:cNvSpPr>
            <p:nvPr/>
          </p:nvSpPr>
          <p:spPr bwMode="auto">
            <a:xfrm>
              <a:off x="5139" y="1234"/>
              <a:ext cx="91" cy="91"/>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endParaRPr lang="zh-CN" altLang="en-US"/>
            </a:p>
          </p:txBody>
        </p:sp>
        <p:sp>
          <p:nvSpPr>
            <p:cNvPr id="45" name="Line 13"/>
            <p:cNvSpPr>
              <a:spLocks noChangeShapeType="1"/>
            </p:cNvSpPr>
            <p:nvPr/>
          </p:nvSpPr>
          <p:spPr bwMode="auto">
            <a:xfrm>
              <a:off x="4368" y="1371"/>
              <a:ext cx="27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46" name="Line 14"/>
            <p:cNvSpPr>
              <a:spLocks noChangeShapeType="1"/>
            </p:cNvSpPr>
            <p:nvPr/>
          </p:nvSpPr>
          <p:spPr bwMode="auto">
            <a:xfrm>
              <a:off x="4368" y="1071"/>
              <a:ext cx="27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47" name="Line 15"/>
            <p:cNvSpPr>
              <a:spLocks noChangeShapeType="1"/>
            </p:cNvSpPr>
            <p:nvPr/>
          </p:nvSpPr>
          <p:spPr bwMode="auto">
            <a:xfrm flipV="1">
              <a:off x="5230" y="1268"/>
              <a:ext cx="179"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48" name="Line 16"/>
            <p:cNvSpPr>
              <a:spLocks noChangeShapeType="1"/>
            </p:cNvSpPr>
            <p:nvPr/>
          </p:nvSpPr>
          <p:spPr bwMode="auto">
            <a:xfrm>
              <a:off x="5139" y="799"/>
              <a:ext cx="27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49" name="Text Box 17"/>
            <p:cNvSpPr txBox="1">
              <a:spLocks noChangeArrowheads="1"/>
            </p:cNvSpPr>
            <p:nvPr/>
          </p:nvSpPr>
          <p:spPr bwMode="auto">
            <a:xfrm>
              <a:off x="4232" y="572"/>
              <a:ext cx="22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i="1">
                  <a:ea typeface="宋体" pitchFamily="2" charset="-122"/>
                </a:rPr>
                <a:t>j</a:t>
              </a:r>
            </a:p>
          </p:txBody>
        </p:sp>
        <p:sp>
          <p:nvSpPr>
            <p:cNvPr id="50" name="Text Box 18"/>
            <p:cNvSpPr txBox="1">
              <a:spLocks noChangeArrowheads="1"/>
            </p:cNvSpPr>
            <p:nvPr/>
          </p:nvSpPr>
          <p:spPr bwMode="auto">
            <a:xfrm>
              <a:off x="4096" y="844"/>
              <a:ext cx="4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i="1" dirty="0" err="1">
                  <a:ea typeface="宋体" pitchFamily="2" charset="-122"/>
                </a:rPr>
                <a:t>clk</a:t>
              </a:r>
              <a:endParaRPr lang="en-US" altLang="zh-CN" i="1" dirty="0">
                <a:ea typeface="宋体" pitchFamily="2" charset="-122"/>
              </a:endParaRPr>
            </a:p>
          </p:txBody>
        </p:sp>
        <p:sp>
          <p:nvSpPr>
            <p:cNvPr id="51" name="Text Box 19"/>
            <p:cNvSpPr txBox="1">
              <a:spLocks noChangeArrowheads="1"/>
            </p:cNvSpPr>
            <p:nvPr/>
          </p:nvSpPr>
          <p:spPr bwMode="auto">
            <a:xfrm>
              <a:off x="5148" y="527"/>
              <a:ext cx="4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i="1">
                  <a:ea typeface="宋体" pitchFamily="2" charset="-122"/>
                </a:rPr>
                <a:t>q</a:t>
              </a:r>
            </a:p>
          </p:txBody>
        </p:sp>
        <p:sp>
          <p:nvSpPr>
            <p:cNvPr id="52" name="Text Box 20"/>
            <p:cNvSpPr txBox="1">
              <a:spLocks noChangeArrowheads="1"/>
            </p:cNvSpPr>
            <p:nvPr/>
          </p:nvSpPr>
          <p:spPr bwMode="auto">
            <a:xfrm>
              <a:off x="5184" y="1026"/>
              <a:ext cx="4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i="1">
                  <a:ea typeface="宋体" pitchFamily="2" charset="-122"/>
                </a:rPr>
                <a:t>qb</a:t>
              </a:r>
            </a:p>
          </p:txBody>
        </p:sp>
        <p:sp>
          <p:nvSpPr>
            <p:cNvPr id="53" name="Text Box 21"/>
            <p:cNvSpPr txBox="1">
              <a:spLocks noChangeArrowheads="1"/>
            </p:cNvSpPr>
            <p:nvPr/>
          </p:nvSpPr>
          <p:spPr bwMode="auto">
            <a:xfrm>
              <a:off x="4758" y="1325"/>
              <a:ext cx="2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ea typeface="宋体" pitchFamily="2" charset="-122"/>
                </a:rPr>
                <a:t>R</a:t>
              </a:r>
            </a:p>
          </p:txBody>
        </p:sp>
        <p:sp>
          <p:nvSpPr>
            <p:cNvPr id="54" name="Text Box 22"/>
            <p:cNvSpPr txBox="1">
              <a:spLocks noChangeArrowheads="1"/>
            </p:cNvSpPr>
            <p:nvPr/>
          </p:nvSpPr>
          <p:spPr bwMode="auto">
            <a:xfrm>
              <a:off x="4014" y="1643"/>
              <a:ext cx="54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i="1">
                  <a:ea typeface="宋体" pitchFamily="2" charset="-122"/>
                </a:rPr>
                <a:t>reset</a:t>
              </a:r>
            </a:p>
          </p:txBody>
        </p:sp>
        <p:sp>
          <p:nvSpPr>
            <p:cNvPr id="55" name="Text Box 23"/>
            <p:cNvSpPr txBox="1">
              <a:spLocks noChangeArrowheads="1"/>
            </p:cNvSpPr>
            <p:nvPr/>
          </p:nvSpPr>
          <p:spPr bwMode="auto">
            <a:xfrm>
              <a:off x="4767" y="481"/>
              <a:ext cx="2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ea typeface="宋体" pitchFamily="2" charset="-122"/>
                </a:rPr>
                <a:t>S</a:t>
              </a:r>
            </a:p>
          </p:txBody>
        </p:sp>
        <p:sp>
          <p:nvSpPr>
            <p:cNvPr id="56" name="Line 24"/>
            <p:cNvSpPr>
              <a:spLocks noChangeShapeType="1"/>
            </p:cNvSpPr>
            <p:nvPr/>
          </p:nvSpPr>
          <p:spPr bwMode="auto">
            <a:xfrm>
              <a:off x="4921" y="1616"/>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82" name="Oval 25"/>
            <p:cNvSpPr>
              <a:spLocks noChangeArrowheads="1"/>
            </p:cNvSpPr>
            <p:nvPr/>
          </p:nvSpPr>
          <p:spPr bwMode="auto">
            <a:xfrm>
              <a:off x="4885" y="1554"/>
              <a:ext cx="73" cy="81"/>
            </a:xfrm>
            <a:prstGeom prst="ellipse">
              <a:avLst/>
            </a:prstGeom>
            <a:solidFill>
              <a:srgbClr val="DBDBDB"/>
            </a:solidFill>
            <a:ln w="19050" algn="ctr">
              <a:solidFill>
                <a:schemeClr val="tx1"/>
              </a:solidFill>
              <a:round/>
              <a:headEnd/>
              <a:tailEnd/>
            </a:ln>
          </p:spPr>
          <p:txBody>
            <a:bodyPr lIns="90000" tIns="46800" rIns="90000" bIns="46800" anchor="ctr">
              <a:spAutoFit/>
            </a:bodyPr>
            <a:lstStyle/>
            <a:p>
              <a:endParaRPr lang="zh-CN" altLang="en-US"/>
            </a:p>
          </p:txBody>
        </p:sp>
        <p:sp>
          <p:nvSpPr>
            <p:cNvPr id="83" name="Oval 26"/>
            <p:cNvSpPr>
              <a:spLocks noChangeArrowheads="1"/>
            </p:cNvSpPr>
            <p:nvPr/>
          </p:nvSpPr>
          <p:spPr bwMode="auto">
            <a:xfrm>
              <a:off x="4867" y="436"/>
              <a:ext cx="73" cy="81"/>
            </a:xfrm>
            <a:prstGeom prst="ellipse">
              <a:avLst/>
            </a:prstGeom>
            <a:solidFill>
              <a:srgbClr val="DBDBDB"/>
            </a:solidFill>
            <a:ln w="19050" algn="ctr">
              <a:solidFill>
                <a:schemeClr val="tx1"/>
              </a:solidFill>
              <a:round/>
              <a:headEnd/>
              <a:tailEnd/>
            </a:ln>
          </p:spPr>
          <p:txBody>
            <a:bodyPr lIns="90000" tIns="46800" rIns="90000" bIns="46800" anchor="ctr">
              <a:spAutoFit/>
            </a:bodyPr>
            <a:lstStyle/>
            <a:p>
              <a:endParaRPr lang="zh-CN" altLang="en-US"/>
            </a:p>
          </p:txBody>
        </p:sp>
        <p:sp>
          <p:nvSpPr>
            <p:cNvPr id="84" name="Line 27"/>
            <p:cNvSpPr>
              <a:spLocks noChangeShapeType="1"/>
            </p:cNvSpPr>
            <p:nvPr/>
          </p:nvSpPr>
          <p:spPr bwMode="auto">
            <a:xfrm>
              <a:off x="4893" y="255"/>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85" name="Text Box 28"/>
            <p:cNvSpPr txBox="1">
              <a:spLocks noChangeArrowheads="1"/>
            </p:cNvSpPr>
            <p:nvPr/>
          </p:nvSpPr>
          <p:spPr bwMode="auto">
            <a:xfrm>
              <a:off x="3996" y="154"/>
              <a:ext cx="54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i="1">
                  <a:ea typeface="宋体" pitchFamily="2" charset="-122"/>
                </a:rPr>
                <a:t>set</a:t>
              </a:r>
            </a:p>
          </p:txBody>
        </p:sp>
        <p:sp>
          <p:nvSpPr>
            <p:cNvPr id="86" name="Line 29"/>
            <p:cNvSpPr>
              <a:spLocks noChangeShapeType="1"/>
            </p:cNvSpPr>
            <p:nvPr/>
          </p:nvSpPr>
          <p:spPr bwMode="auto">
            <a:xfrm flipH="1">
              <a:off x="4468" y="1806"/>
              <a:ext cx="45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87" name="Line 30"/>
            <p:cNvSpPr>
              <a:spLocks noChangeShapeType="1"/>
            </p:cNvSpPr>
            <p:nvPr/>
          </p:nvSpPr>
          <p:spPr bwMode="auto">
            <a:xfrm flipH="1">
              <a:off x="4441" y="246"/>
              <a:ext cx="45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88" name="Line 32"/>
            <p:cNvSpPr>
              <a:spLocks noChangeShapeType="1"/>
            </p:cNvSpPr>
            <p:nvPr/>
          </p:nvSpPr>
          <p:spPr bwMode="auto">
            <a:xfrm>
              <a:off x="4377" y="799"/>
              <a:ext cx="27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89" name="Text Box 33"/>
            <p:cNvSpPr txBox="1">
              <a:spLocks noChangeArrowheads="1"/>
            </p:cNvSpPr>
            <p:nvPr/>
          </p:nvSpPr>
          <p:spPr bwMode="auto">
            <a:xfrm>
              <a:off x="4604" y="1117"/>
              <a:ext cx="2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ea typeface="宋体" pitchFamily="2" charset="-122"/>
                </a:rPr>
                <a:t>K</a:t>
              </a:r>
            </a:p>
          </p:txBody>
        </p:sp>
        <p:sp>
          <p:nvSpPr>
            <p:cNvPr id="90" name="Text Box 34"/>
            <p:cNvSpPr txBox="1">
              <a:spLocks noChangeArrowheads="1"/>
            </p:cNvSpPr>
            <p:nvPr/>
          </p:nvSpPr>
          <p:spPr bwMode="auto">
            <a:xfrm>
              <a:off x="4241" y="1117"/>
              <a:ext cx="22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i="1">
                  <a:ea typeface="宋体" pitchFamily="2" charset="-122"/>
                </a:rPr>
                <a:t>k</a:t>
              </a:r>
            </a:p>
          </p:txBody>
        </p:sp>
      </p:gr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543" y="1361775"/>
            <a:ext cx="4267790" cy="1640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7009" y="799305"/>
            <a:ext cx="4327990" cy="5644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1377" y="3104356"/>
            <a:ext cx="2476582" cy="151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a:extLst>
              <a:ext uri="{FF2B5EF4-FFF2-40B4-BE49-F238E27FC236}">
                <a16:creationId xmlns:a16="http://schemas.microsoft.com/office/drawing/2014/main" id="{8598892F-F732-4929-8359-FFBCFD862436}"/>
              </a:ext>
            </a:extLst>
          </p:cNvPr>
          <p:cNvSpPr/>
          <p:nvPr/>
        </p:nvSpPr>
        <p:spPr bwMode="auto">
          <a:xfrm>
            <a:off x="5427057" y="1853895"/>
            <a:ext cx="3600240" cy="1250461"/>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Tx/>
              <a:buSzPct val="100000"/>
              <a:buFont typeface="Times New Roman" pitchFamily="18" charset="0"/>
              <a:buNone/>
              <a:tabLst/>
            </a:pPr>
            <a:endParaRPr kumimoji="0" lang="zh-CN" altLang="en-US" sz="1800" b="1" i="0" u="none" strike="noStrike" cap="none" normalizeH="0" baseline="0">
              <a:ln>
                <a:noFill/>
              </a:ln>
              <a:solidFill>
                <a:schemeClr val="bg1"/>
              </a:solidFill>
              <a:effectLst/>
              <a:latin typeface="黑体" pitchFamily="49" charset="-122"/>
              <a:ea typeface="宋体" pitchFamily="2" charset="-122"/>
            </a:endParaRPr>
          </a:p>
        </p:txBody>
      </p:sp>
      <p:sp>
        <p:nvSpPr>
          <p:cNvPr id="3" name="矩形: 圆角 2">
            <a:extLst>
              <a:ext uri="{FF2B5EF4-FFF2-40B4-BE49-F238E27FC236}">
                <a16:creationId xmlns:a16="http://schemas.microsoft.com/office/drawing/2014/main" id="{5BB75FD6-4C4D-476B-B5D6-CF968D44E32C}"/>
              </a:ext>
            </a:extLst>
          </p:cNvPr>
          <p:cNvSpPr/>
          <p:nvPr/>
        </p:nvSpPr>
        <p:spPr bwMode="auto">
          <a:xfrm>
            <a:off x="2165114" y="2483937"/>
            <a:ext cx="2226874" cy="289783"/>
          </a:xfrm>
          <a:prstGeom prst="round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Tx/>
              <a:buSzPct val="100000"/>
              <a:buFont typeface="Times New Roman" pitchFamily="18" charset="0"/>
              <a:buNone/>
              <a:tabLst/>
            </a:pPr>
            <a:endParaRPr kumimoji="0" lang="zh-CN" altLang="en-US" sz="1800" b="1" i="0" u="none" strike="noStrike" cap="none" normalizeH="0" baseline="0">
              <a:ln>
                <a:noFill/>
              </a:ln>
              <a:solidFill>
                <a:schemeClr val="bg1"/>
              </a:solidFill>
              <a:effectLst/>
              <a:latin typeface="黑体" pitchFamily="49" charset="-122"/>
              <a:ea typeface="宋体" pitchFamily="2" charset="-122"/>
            </a:endParaRPr>
          </a:p>
        </p:txBody>
      </p:sp>
      <p:cxnSp>
        <p:nvCxnSpPr>
          <p:cNvPr id="6" name="直接连接符 5">
            <a:extLst>
              <a:ext uri="{FF2B5EF4-FFF2-40B4-BE49-F238E27FC236}">
                <a16:creationId xmlns:a16="http://schemas.microsoft.com/office/drawing/2014/main" id="{483045B5-D126-484E-A900-9E56575DC24D}"/>
              </a:ext>
            </a:extLst>
          </p:cNvPr>
          <p:cNvCxnSpPr/>
          <p:nvPr/>
        </p:nvCxnSpPr>
        <p:spPr bwMode="auto">
          <a:xfrm>
            <a:off x="4714711" y="1308132"/>
            <a:ext cx="4320288" cy="0"/>
          </a:xfrm>
          <a:prstGeom prst="line">
            <a:avLst/>
          </a:prstGeom>
          <a:solidFill>
            <a:srgbClr val="000000"/>
          </a:solidFill>
          <a:ln w="2540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1233452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0" y="5939180"/>
            <a:ext cx="9144000" cy="92333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endParaRPr lang="en-US" altLang="zh-CN" dirty="0"/>
          </a:p>
          <a:p>
            <a:endParaRPr lang="en-US" altLang="zh-CN" dirty="0"/>
          </a:p>
          <a:p>
            <a:endParaRPr lang="zh-CN" altLang="en-US" dirty="0"/>
          </a:p>
        </p:txBody>
      </p:sp>
      <p:sp>
        <p:nvSpPr>
          <p:cNvPr id="4" name="标题 3"/>
          <p:cNvSpPr>
            <a:spLocks noGrp="1"/>
          </p:cNvSpPr>
          <p:nvPr>
            <p:ph type="title"/>
          </p:nvPr>
        </p:nvSpPr>
        <p:spPr>
          <a:xfrm>
            <a:off x="0" y="0"/>
            <a:ext cx="7848600" cy="417935"/>
          </a:xfrm>
        </p:spPr>
        <p:txBody>
          <a:bodyPr/>
          <a:lstStyle/>
          <a:p>
            <a:r>
              <a:rPr lang="zh-CN" altLang="en-US" sz="2800" dirty="0"/>
              <a:t>第六章  可编程逻辑</a:t>
            </a:r>
            <a:r>
              <a:rPr lang="en-US" altLang="zh-CN" sz="2800" dirty="0"/>
              <a:t>\</a:t>
            </a:r>
            <a:r>
              <a:rPr lang="zh-CN" altLang="en-US" dirty="0">
                <a:solidFill>
                  <a:srgbClr val="1C1C1C"/>
                </a:solidFill>
                <a:ea typeface="宋体" pitchFamily="2" charset="-122"/>
              </a:rPr>
              <a:t>第一节  </a:t>
            </a:r>
            <a:r>
              <a:rPr lang="en-US" altLang="zh-CN" dirty="0">
                <a:solidFill>
                  <a:srgbClr val="1C1C1C"/>
                </a:solidFill>
                <a:ea typeface="宋体" pitchFamily="2" charset="-122"/>
              </a:rPr>
              <a:t>PLD</a:t>
            </a:r>
            <a:r>
              <a:rPr lang="zh-CN" altLang="en-US" dirty="0">
                <a:solidFill>
                  <a:srgbClr val="1C1C1C"/>
                </a:solidFill>
                <a:ea typeface="宋体" pitchFamily="2" charset="-122"/>
              </a:rPr>
              <a:t>的基本概念</a:t>
            </a:r>
            <a:endParaRPr lang="zh-CN" altLang="en-US" dirty="0"/>
          </a:p>
        </p:txBody>
      </p:sp>
      <p:sp>
        <p:nvSpPr>
          <p:cNvPr id="5" name="内容占位符 4"/>
          <p:cNvSpPr>
            <a:spLocks noGrp="1"/>
          </p:cNvSpPr>
          <p:nvPr>
            <p:ph idx="1"/>
          </p:nvPr>
        </p:nvSpPr>
        <p:spPr>
          <a:xfrm>
            <a:off x="71252" y="427063"/>
            <a:ext cx="5116996" cy="5775792"/>
          </a:xfrm>
        </p:spPr>
        <p:txBody>
          <a:bodyPr/>
          <a:lstStyle/>
          <a:p>
            <a:r>
              <a:rPr lang="en-US" altLang="zh-CN" sz="2800" dirty="0"/>
              <a:t>PLD</a:t>
            </a:r>
            <a:r>
              <a:rPr lang="zh-CN" altLang="en-US" sz="2800" dirty="0"/>
              <a:t>的类型</a:t>
            </a:r>
            <a:endParaRPr lang="en-US" altLang="zh-CN" sz="2800" dirty="0"/>
          </a:p>
          <a:p>
            <a:pPr lvl="1"/>
            <a:r>
              <a:rPr lang="zh-CN" altLang="en-US" sz="2400" dirty="0"/>
              <a:t>简单可编程逻辑器件</a:t>
            </a:r>
            <a:r>
              <a:rPr lang="en-US" altLang="zh-CN" sz="2400" dirty="0"/>
              <a:t>SPLD</a:t>
            </a:r>
          </a:p>
          <a:p>
            <a:pPr lvl="1"/>
            <a:endParaRPr lang="en-US" altLang="zh-CN" dirty="0"/>
          </a:p>
          <a:p>
            <a:pPr lvl="2"/>
            <a:r>
              <a:rPr lang="zh-CN" altLang="en-US" sz="2400" dirty="0"/>
              <a:t>图（</a:t>
            </a:r>
            <a:r>
              <a:rPr lang="en-US" altLang="zh-CN" sz="2400" dirty="0"/>
              <a:t>a</a:t>
            </a:r>
            <a:r>
              <a:rPr lang="zh-CN" altLang="en-US" sz="2400" dirty="0"/>
              <a:t>）</a:t>
            </a:r>
            <a:r>
              <a:rPr lang="en-US" altLang="zh-CN" sz="2400" dirty="0"/>
              <a:t>PROM</a:t>
            </a:r>
            <a:r>
              <a:rPr lang="zh-CN" altLang="en-US" sz="2400" dirty="0"/>
              <a:t>（一次可编程只读存储器）；</a:t>
            </a:r>
          </a:p>
          <a:p>
            <a:pPr lvl="2"/>
            <a:r>
              <a:rPr lang="zh-CN" altLang="en-US" sz="2400" dirty="0"/>
              <a:t>图（</a:t>
            </a:r>
            <a:r>
              <a:rPr lang="en-US" altLang="zh-CN" sz="2400" dirty="0"/>
              <a:t>b</a:t>
            </a:r>
            <a:r>
              <a:rPr lang="zh-CN" altLang="en-US" sz="2400" dirty="0"/>
              <a:t>）</a:t>
            </a:r>
            <a:r>
              <a:rPr lang="en-US" altLang="zh-CN" sz="2400" dirty="0"/>
              <a:t>PAL</a:t>
            </a:r>
            <a:r>
              <a:rPr lang="zh-CN" altLang="en-US" sz="2400" dirty="0"/>
              <a:t>（可编程阵列逻辑）与阵列可编程或阵列固定</a:t>
            </a:r>
          </a:p>
          <a:p>
            <a:pPr lvl="2"/>
            <a:r>
              <a:rPr lang="zh-CN" altLang="en-US" sz="2400" dirty="0"/>
              <a:t>图（</a:t>
            </a:r>
            <a:r>
              <a:rPr lang="en-US" altLang="zh-CN" sz="2400" dirty="0"/>
              <a:t>c</a:t>
            </a:r>
            <a:r>
              <a:rPr lang="zh-CN" altLang="en-US" sz="2400" dirty="0"/>
              <a:t>）</a:t>
            </a:r>
            <a:r>
              <a:rPr lang="en-US" altLang="zh-CN" sz="2400" dirty="0"/>
              <a:t>PLA</a:t>
            </a:r>
            <a:r>
              <a:rPr lang="zh-CN" altLang="en-US" sz="2400" dirty="0"/>
              <a:t>（可编程逻辑阵列）与阵列或阵列均可编程</a:t>
            </a:r>
          </a:p>
          <a:p>
            <a:pPr lvl="2"/>
            <a:r>
              <a:rPr lang="zh-CN" altLang="en-US" sz="2400" dirty="0"/>
              <a:t>图（</a:t>
            </a:r>
            <a:r>
              <a:rPr lang="en-US" altLang="zh-CN" sz="2400" dirty="0"/>
              <a:t>d</a:t>
            </a:r>
            <a:r>
              <a:rPr lang="zh-CN" altLang="en-US" sz="2400" dirty="0"/>
              <a:t>）</a:t>
            </a:r>
            <a:r>
              <a:rPr lang="en-US" altLang="zh-CN" sz="2400" dirty="0"/>
              <a:t>GAL</a:t>
            </a:r>
            <a:r>
              <a:rPr lang="zh-CN" altLang="en-US" sz="2400" dirty="0"/>
              <a:t>（多次通用阵列逻辑）与阵列可编程或阵列固定</a:t>
            </a:r>
            <a:endParaRPr lang="en-US" altLang="zh-CN" sz="2400" dirty="0"/>
          </a:p>
          <a:p>
            <a:pPr lvl="2"/>
            <a:endParaRPr lang="en-US" altLang="zh-CN" dirty="0"/>
          </a:p>
          <a:p>
            <a:pPr lvl="1"/>
            <a:r>
              <a:rPr lang="zh-CN" altLang="en-US" sz="2400" dirty="0"/>
              <a:t>复杂可编程逻辑器件</a:t>
            </a:r>
            <a:r>
              <a:rPr lang="en-US" altLang="zh-CN" sz="2400" dirty="0"/>
              <a:t>CPLD</a:t>
            </a:r>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sp>
        <p:nvSpPr>
          <p:cNvPr id="2" name="矩形 1"/>
          <p:cNvSpPr/>
          <p:nvPr/>
        </p:nvSpPr>
        <p:spPr>
          <a:xfrm>
            <a:off x="807903" y="1440647"/>
            <a:ext cx="4600940" cy="369332"/>
          </a:xfrm>
          <a:prstGeom prst="rect">
            <a:avLst/>
          </a:prstGeom>
        </p:spPr>
        <p:txBody>
          <a:bodyPr wrap="none">
            <a:spAutoFit/>
          </a:bodyPr>
          <a:lstStyle/>
          <a:p>
            <a:r>
              <a:rPr lang="zh-CN" altLang="en-US" dirty="0">
                <a:solidFill>
                  <a:schemeClr val="tx1"/>
                </a:solidFill>
              </a:rPr>
              <a:t>根据与阵列、或阵列是否可以编程，分类：</a:t>
            </a:r>
          </a:p>
        </p:txBody>
      </p:sp>
      <p:sp>
        <p:nvSpPr>
          <p:cNvPr id="15" name="Rectangle 11"/>
          <p:cNvSpPr>
            <a:spLocks noChangeArrowheads="1"/>
          </p:cNvSpPr>
          <p:nvPr/>
        </p:nvSpPr>
        <p:spPr bwMode="auto">
          <a:xfrm>
            <a:off x="2501861" y="560100"/>
            <a:ext cx="2627313" cy="41592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90000" tIns="46800" rIns="90000" bIns="46800" anchor="ctr">
            <a:spAutoFit/>
          </a:bodyPr>
          <a:lstStyle/>
          <a:p>
            <a:pPr algn="ctr">
              <a:lnSpc>
                <a:spcPct val="100000"/>
              </a:lnSpc>
            </a:pPr>
            <a:r>
              <a:rPr lang="en-US" altLang="zh-CN" dirty="0">
                <a:ea typeface="宋体" pitchFamily="2" charset="-122"/>
              </a:rPr>
              <a:t>IC</a:t>
            </a:r>
            <a:r>
              <a:rPr lang="zh-CN" altLang="en-US" dirty="0">
                <a:ea typeface="宋体" pitchFamily="2" charset="-122"/>
              </a:rPr>
              <a:t>管脚数：</a:t>
            </a:r>
            <a:r>
              <a:rPr lang="en-US" altLang="zh-CN" dirty="0">
                <a:ea typeface="宋体" pitchFamily="2" charset="-122"/>
              </a:rPr>
              <a:t>24~28</a:t>
            </a:r>
          </a:p>
        </p:txBody>
      </p:sp>
      <p:sp>
        <p:nvSpPr>
          <p:cNvPr id="16" name="Rectangle 12"/>
          <p:cNvSpPr>
            <a:spLocks noChangeArrowheads="1"/>
          </p:cNvSpPr>
          <p:nvPr/>
        </p:nvSpPr>
        <p:spPr bwMode="auto">
          <a:xfrm>
            <a:off x="2501861" y="5505398"/>
            <a:ext cx="2619375" cy="41592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90000" tIns="46800" rIns="90000" bIns="46800" anchor="ctr">
            <a:spAutoFit/>
          </a:bodyPr>
          <a:lstStyle/>
          <a:p>
            <a:pPr algn="ctr">
              <a:lnSpc>
                <a:spcPct val="100000"/>
              </a:lnSpc>
            </a:pPr>
            <a:r>
              <a:rPr lang="en-US" altLang="zh-CN" dirty="0">
                <a:ea typeface="宋体" pitchFamily="2" charset="-122"/>
              </a:rPr>
              <a:t>IC</a:t>
            </a:r>
            <a:r>
              <a:rPr lang="zh-CN" altLang="en-US" dirty="0">
                <a:ea typeface="宋体" pitchFamily="2" charset="-122"/>
              </a:rPr>
              <a:t>管脚数：</a:t>
            </a:r>
            <a:r>
              <a:rPr lang="en-US" altLang="zh-CN" dirty="0">
                <a:ea typeface="宋体" pitchFamily="2" charset="-122"/>
              </a:rPr>
              <a:t>44~160</a:t>
            </a:r>
          </a:p>
        </p:txBody>
      </p:sp>
      <p:grpSp>
        <p:nvGrpSpPr>
          <p:cNvPr id="17" name="Group 46"/>
          <p:cNvGrpSpPr>
            <a:grpSpLocks/>
          </p:cNvGrpSpPr>
          <p:nvPr/>
        </p:nvGrpSpPr>
        <p:grpSpPr bwMode="auto">
          <a:xfrm>
            <a:off x="5281103" y="472788"/>
            <a:ext cx="3849688" cy="1573212"/>
            <a:chOff x="1973" y="1389"/>
            <a:chExt cx="2425" cy="991"/>
          </a:xfrm>
        </p:grpSpPr>
        <p:sp>
          <p:nvSpPr>
            <p:cNvPr id="40" name="Text Box 45"/>
            <p:cNvSpPr txBox="1">
              <a:spLocks noChangeArrowheads="1"/>
            </p:cNvSpPr>
            <p:nvPr/>
          </p:nvSpPr>
          <p:spPr bwMode="auto">
            <a:xfrm>
              <a:off x="2687" y="2168"/>
              <a:ext cx="952" cy="212"/>
            </a:xfrm>
            <a:prstGeom prst="rect">
              <a:avLst/>
            </a:prstGeom>
            <a:ln/>
          </p:spPr>
          <p:style>
            <a:lnRef idx="2">
              <a:schemeClr val="accent3"/>
            </a:lnRef>
            <a:fillRef idx="1">
              <a:schemeClr val="lt1"/>
            </a:fillRef>
            <a:effectRef idx="0">
              <a:schemeClr val="accent3"/>
            </a:effectRef>
            <a:fontRef idx="minor">
              <a:schemeClr val="dk1"/>
            </a:fontRef>
          </p:style>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pPr>
              <a:r>
                <a:rPr lang="en-US" altLang="zh-CN" sz="1600" dirty="0">
                  <a:ea typeface="宋体" pitchFamily="2" charset="-122"/>
                </a:rPr>
                <a:t>(a) PROM</a:t>
              </a:r>
            </a:p>
          </p:txBody>
        </p:sp>
        <p:sp>
          <p:nvSpPr>
            <p:cNvPr id="39" name="Text Box 44"/>
            <p:cNvSpPr txBox="1">
              <a:spLocks noChangeArrowheads="1"/>
            </p:cNvSpPr>
            <p:nvPr/>
          </p:nvSpPr>
          <p:spPr bwMode="auto">
            <a:xfrm>
              <a:off x="4150" y="1570"/>
              <a:ext cx="248" cy="408"/>
            </a:xfrm>
            <a:prstGeom prst="rect">
              <a:avLst/>
            </a:prstGeom>
            <a:ln/>
          </p:spPr>
          <p:style>
            <a:lnRef idx="2">
              <a:schemeClr val="accent3"/>
            </a:lnRef>
            <a:fillRef idx="1">
              <a:schemeClr val="lt1"/>
            </a:fillRef>
            <a:effectRef idx="0">
              <a:schemeClr val="accent3"/>
            </a:effectRef>
            <a:fontRef idx="minor">
              <a:schemeClr val="dk1"/>
            </a:fontRef>
          </p:style>
          <p:txBody>
            <a:bodyPr vert="eaVert"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pPr>
              <a:r>
                <a:rPr lang="zh-CN" altLang="en-US" sz="1400"/>
                <a:t>输    出</a:t>
              </a:r>
            </a:p>
          </p:txBody>
        </p:sp>
        <p:sp>
          <p:nvSpPr>
            <p:cNvPr id="38" name="Text Box 43"/>
            <p:cNvSpPr txBox="1">
              <a:spLocks noChangeArrowheads="1"/>
            </p:cNvSpPr>
            <p:nvPr/>
          </p:nvSpPr>
          <p:spPr bwMode="auto">
            <a:xfrm>
              <a:off x="1973" y="1570"/>
              <a:ext cx="248" cy="408"/>
            </a:xfrm>
            <a:prstGeom prst="rect">
              <a:avLst/>
            </a:prstGeom>
            <a:ln/>
          </p:spPr>
          <p:style>
            <a:lnRef idx="2">
              <a:schemeClr val="accent3"/>
            </a:lnRef>
            <a:fillRef idx="1">
              <a:schemeClr val="lt1"/>
            </a:fillRef>
            <a:effectRef idx="0">
              <a:schemeClr val="accent3"/>
            </a:effectRef>
            <a:fontRef idx="minor">
              <a:schemeClr val="dk1"/>
            </a:fontRef>
          </p:style>
          <p:txBody>
            <a:bodyPr vert="eaVert"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pPr>
              <a:r>
                <a:rPr lang="zh-CN" altLang="en-US" sz="1400"/>
                <a:t>输    入</a:t>
              </a:r>
            </a:p>
          </p:txBody>
        </p:sp>
        <p:sp>
          <p:nvSpPr>
            <p:cNvPr id="27" name="Text Box 31"/>
            <p:cNvSpPr txBox="1">
              <a:spLocks noChangeArrowheads="1"/>
            </p:cNvSpPr>
            <p:nvPr/>
          </p:nvSpPr>
          <p:spPr bwMode="auto">
            <a:xfrm>
              <a:off x="3016" y="1706"/>
              <a:ext cx="248" cy="318"/>
            </a:xfrm>
            <a:prstGeom prst="rect">
              <a:avLst/>
            </a:prstGeom>
            <a:ln/>
          </p:spPr>
          <p:style>
            <a:lnRef idx="2">
              <a:schemeClr val="accent3"/>
            </a:lnRef>
            <a:fillRef idx="1">
              <a:schemeClr val="lt1"/>
            </a:fillRef>
            <a:effectRef idx="0">
              <a:schemeClr val="accent3"/>
            </a:effectRef>
            <a:fontRef idx="minor">
              <a:schemeClr val="dk1"/>
            </a:fontRef>
          </p:style>
          <p:txBody>
            <a:bodyPr vert="eaVert"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pPr>
              <a:r>
                <a:rPr lang="en-US" altLang="zh-CN" sz="1400" dirty="0">
                  <a:ea typeface="宋体" pitchFamily="2" charset="-122"/>
                </a:rPr>
                <a:t>……</a:t>
              </a:r>
            </a:p>
          </p:txBody>
        </p:sp>
        <p:sp>
          <p:nvSpPr>
            <p:cNvPr id="18" name="Rectangle 16"/>
            <p:cNvSpPr>
              <a:spLocks noChangeArrowheads="1"/>
            </p:cNvSpPr>
            <p:nvPr/>
          </p:nvSpPr>
          <p:spPr bwMode="auto">
            <a:xfrm>
              <a:off x="2590" y="1389"/>
              <a:ext cx="462" cy="807"/>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wrap="none" lIns="90000" tIns="46800" rIns="90000" bIns="46800" anchor="ctr">
              <a:spAutoFit/>
            </a:bodyPr>
            <a:lstStyle/>
            <a:p>
              <a:pPr algn="ctr">
                <a:lnSpc>
                  <a:spcPct val="100000"/>
                </a:lnSpc>
              </a:pPr>
              <a:endParaRPr lang="en-US" altLang="zh-CN" sz="1400"/>
            </a:p>
            <a:p>
              <a:pPr algn="ctr">
                <a:lnSpc>
                  <a:spcPct val="100000"/>
                </a:lnSpc>
              </a:pPr>
              <a:r>
                <a:rPr lang="zh-CN" altLang="en-US" sz="1400"/>
                <a:t>与阵列</a:t>
              </a:r>
            </a:p>
            <a:p>
              <a:pPr algn="ctr">
                <a:lnSpc>
                  <a:spcPct val="100000"/>
                </a:lnSpc>
              </a:pPr>
              <a:r>
                <a:rPr lang="zh-CN" altLang="en-US" sz="1400"/>
                <a:t>固定</a:t>
              </a:r>
            </a:p>
            <a:p>
              <a:pPr algn="ctr">
                <a:lnSpc>
                  <a:spcPct val="100000"/>
                </a:lnSpc>
              </a:pPr>
              <a:endParaRPr lang="en-US" altLang="zh-CN" sz="1400"/>
            </a:p>
          </p:txBody>
        </p:sp>
        <p:sp>
          <p:nvSpPr>
            <p:cNvPr id="19" name="Rectangle 17"/>
            <p:cNvSpPr>
              <a:spLocks noChangeArrowheads="1"/>
            </p:cNvSpPr>
            <p:nvPr/>
          </p:nvSpPr>
          <p:spPr bwMode="auto">
            <a:xfrm>
              <a:off x="3288" y="1389"/>
              <a:ext cx="470" cy="807"/>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90000" tIns="46800" rIns="90000" bIns="46800" anchor="ctr">
              <a:spAutoFit/>
            </a:bodyPr>
            <a:lstStyle/>
            <a:p>
              <a:pPr algn="ctr">
                <a:lnSpc>
                  <a:spcPct val="100000"/>
                </a:lnSpc>
              </a:pPr>
              <a:endParaRPr lang="en-US" altLang="zh-CN" sz="1400"/>
            </a:p>
            <a:p>
              <a:pPr algn="ctr">
                <a:lnSpc>
                  <a:spcPct val="100000"/>
                </a:lnSpc>
              </a:pPr>
              <a:r>
                <a:rPr lang="zh-CN" altLang="en-US" sz="1400"/>
                <a:t>或阵列</a:t>
              </a:r>
            </a:p>
            <a:p>
              <a:pPr algn="ctr">
                <a:lnSpc>
                  <a:spcPct val="100000"/>
                </a:lnSpc>
              </a:pPr>
              <a:r>
                <a:rPr lang="zh-CN" altLang="en-US" sz="1400"/>
                <a:t>可编程</a:t>
              </a:r>
            </a:p>
            <a:p>
              <a:pPr algn="ctr">
                <a:lnSpc>
                  <a:spcPct val="100000"/>
                </a:lnSpc>
              </a:pPr>
              <a:endParaRPr lang="en-US" altLang="zh-CN" sz="1400"/>
            </a:p>
          </p:txBody>
        </p:sp>
        <p:sp>
          <p:nvSpPr>
            <p:cNvPr id="20" name="Line 18"/>
            <p:cNvSpPr>
              <a:spLocks noChangeShapeType="1"/>
            </p:cNvSpPr>
            <p:nvPr/>
          </p:nvSpPr>
          <p:spPr bwMode="auto">
            <a:xfrm>
              <a:off x="3061" y="2069"/>
              <a:ext cx="227" cy="0"/>
            </a:xfrm>
            <a:prstGeom prst="line">
              <a:avLst/>
            </a:prstGeom>
            <a:ln>
              <a:headEnd/>
              <a:tailEnd type="triangle" w="med" len="med"/>
            </a:ln>
          </p:spPr>
          <p:style>
            <a:lnRef idx="2">
              <a:schemeClr val="accent6"/>
            </a:lnRef>
            <a:fillRef idx="1">
              <a:schemeClr val="lt1"/>
            </a:fillRef>
            <a:effectRef idx="0">
              <a:schemeClr val="accent6"/>
            </a:effectRef>
            <a:fontRef idx="minor">
              <a:schemeClr val="dk1"/>
            </a:fontRef>
          </p:style>
          <p:txBody>
            <a:bodyPr wrap="none" lIns="90000" tIns="46800" rIns="90000" bIns="46800" anchor="ctr">
              <a:spAutoFit/>
            </a:bodyPr>
            <a:lstStyle/>
            <a:p>
              <a:endParaRPr lang="zh-CN" altLang="en-US"/>
            </a:p>
          </p:txBody>
        </p:sp>
        <p:sp>
          <p:nvSpPr>
            <p:cNvPr id="21" name="Line 19"/>
            <p:cNvSpPr>
              <a:spLocks noChangeShapeType="1"/>
            </p:cNvSpPr>
            <p:nvPr/>
          </p:nvSpPr>
          <p:spPr bwMode="auto">
            <a:xfrm>
              <a:off x="3061" y="1480"/>
              <a:ext cx="227" cy="0"/>
            </a:xfrm>
            <a:prstGeom prst="line">
              <a:avLst/>
            </a:prstGeom>
            <a:ln>
              <a:headEnd/>
              <a:tailEnd type="triangle" w="med" len="med"/>
            </a:ln>
          </p:spPr>
          <p:style>
            <a:lnRef idx="2">
              <a:schemeClr val="accent6"/>
            </a:lnRef>
            <a:fillRef idx="1">
              <a:schemeClr val="lt1"/>
            </a:fillRef>
            <a:effectRef idx="0">
              <a:schemeClr val="accent6"/>
            </a:effectRef>
            <a:fontRef idx="minor">
              <a:schemeClr val="dk1"/>
            </a:fontRef>
          </p:style>
          <p:txBody>
            <a:bodyPr wrap="none" lIns="90000" tIns="46800" rIns="90000" bIns="46800" anchor="ctr">
              <a:spAutoFit/>
            </a:bodyPr>
            <a:lstStyle/>
            <a:p>
              <a:endParaRPr lang="zh-CN" altLang="en-US"/>
            </a:p>
          </p:txBody>
        </p:sp>
        <p:sp>
          <p:nvSpPr>
            <p:cNvPr id="22" name="Line 20"/>
            <p:cNvSpPr>
              <a:spLocks noChangeShapeType="1"/>
            </p:cNvSpPr>
            <p:nvPr/>
          </p:nvSpPr>
          <p:spPr bwMode="auto">
            <a:xfrm>
              <a:off x="3061" y="1606"/>
              <a:ext cx="227" cy="0"/>
            </a:xfrm>
            <a:prstGeom prst="line">
              <a:avLst/>
            </a:prstGeom>
            <a:ln>
              <a:headEnd/>
              <a:tailEnd type="triangle" w="med" len="med"/>
            </a:ln>
          </p:spPr>
          <p:style>
            <a:lnRef idx="2">
              <a:schemeClr val="accent6"/>
            </a:lnRef>
            <a:fillRef idx="1">
              <a:schemeClr val="lt1"/>
            </a:fillRef>
            <a:effectRef idx="0">
              <a:schemeClr val="accent6"/>
            </a:effectRef>
            <a:fontRef idx="minor">
              <a:schemeClr val="dk1"/>
            </a:fontRef>
          </p:style>
          <p:txBody>
            <a:bodyPr wrap="none" lIns="90000" tIns="46800" rIns="90000" bIns="46800" anchor="ctr">
              <a:spAutoFit/>
            </a:bodyPr>
            <a:lstStyle/>
            <a:p>
              <a:endParaRPr lang="zh-CN" altLang="en-US"/>
            </a:p>
          </p:txBody>
        </p:sp>
        <p:sp>
          <p:nvSpPr>
            <p:cNvPr id="23" name="AutoShape 27"/>
            <p:cNvSpPr>
              <a:spLocks noChangeArrowheads="1"/>
            </p:cNvSpPr>
            <p:nvPr/>
          </p:nvSpPr>
          <p:spPr bwMode="auto">
            <a:xfrm>
              <a:off x="2200" y="1434"/>
              <a:ext cx="182" cy="91"/>
            </a:xfrm>
            <a:prstGeom prst="homePlate">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lIns="90000" tIns="46800" rIns="90000" bIns="46800" anchor="ctr">
              <a:spAutoFit/>
            </a:bodyPr>
            <a:lstStyle/>
            <a:p>
              <a:endParaRPr lang="zh-CN" altLang="en-US"/>
            </a:p>
          </p:txBody>
        </p:sp>
        <p:sp>
          <p:nvSpPr>
            <p:cNvPr id="24" name="AutoShape 28"/>
            <p:cNvSpPr>
              <a:spLocks noChangeArrowheads="1"/>
            </p:cNvSpPr>
            <p:nvPr/>
          </p:nvSpPr>
          <p:spPr bwMode="auto">
            <a:xfrm>
              <a:off x="2200" y="1570"/>
              <a:ext cx="182" cy="91"/>
            </a:xfrm>
            <a:prstGeom prst="homePlate">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lIns="90000" tIns="46800" rIns="90000" bIns="46800" anchor="ctr">
              <a:spAutoFit/>
            </a:bodyPr>
            <a:lstStyle/>
            <a:p>
              <a:endParaRPr lang="zh-CN" altLang="en-US"/>
            </a:p>
          </p:txBody>
        </p:sp>
        <p:sp>
          <p:nvSpPr>
            <p:cNvPr id="25" name="AutoShape 29"/>
            <p:cNvSpPr>
              <a:spLocks noChangeArrowheads="1"/>
            </p:cNvSpPr>
            <p:nvPr/>
          </p:nvSpPr>
          <p:spPr bwMode="auto">
            <a:xfrm>
              <a:off x="2200" y="2069"/>
              <a:ext cx="182" cy="91"/>
            </a:xfrm>
            <a:prstGeom prst="homePlate">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lIns="90000" tIns="46800" rIns="90000" bIns="46800" anchor="ctr">
              <a:spAutoFit/>
            </a:bodyPr>
            <a:lstStyle/>
            <a:p>
              <a:endParaRPr lang="zh-CN" altLang="en-US"/>
            </a:p>
          </p:txBody>
        </p:sp>
        <p:sp>
          <p:nvSpPr>
            <p:cNvPr id="26" name="Text Box 30"/>
            <p:cNvSpPr txBox="1">
              <a:spLocks noChangeArrowheads="1"/>
            </p:cNvSpPr>
            <p:nvPr/>
          </p:nvSpPr>
          <p:spPr bwMode="auto">
            <a:xfrm>
              <a:off x="2179" y="1724"/>
              <a:ext cx="248" cy="318"/>
            </a:xfrm>
            <a:prstGeom prst="rect">
              <a:avLst/>
            </a:prstGeom>
            <a:ln/>
          </p:spPr>
          <p:style>
            <a:lnRef idx="2">
              <a:schemeClr val="accent3"/>
            </a:lnRef>
            <a:fillRef idx="1">
              <a:schemeClr val="lt1"/>
            </a:fillRef>
            <a:effectRef idx="0">
              <a:schemeClr val="accent3"/>
            </a:effectRef>
            <a:fontRef idx="minor">
              <a:schemeClr val="dk1"/>
            </a:fontRef>
          </p:style>
          <p:txBody>
            <a:bodyPr vert="eaVert"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pPr>
              <a:r>
                <a:rPr lang="en-US" altLang="zh-CN" sz="1400" dirty="0">
                  <a:ea typeface="宋体" pitchFamily="2" charset="-122"/>
                </a:rPr>
                <a:t>……</a:t>
              </a:r>
            </a:p>
          </p:txBody>
        </p:sp>
        <p:sp>
          <p:nvSpPr>
            <p:cNvPr id="28" name="Line 32"/>
            <p:cNvSpPr>
              <a:spLocks noChangeShapeType="1"/>
            </p:cNvSpPr>
            <p:nvPr/>
          </p:nvSpPr>
          <p:spPr bwMode="auto">
            <a:xfrm>
              <a:off x="2391" y="1626"/>
              <a:ext cx="209" cy="0"/>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lIns="90000" tIns="46800" rIns="90000" bIns="46800" anchor="ctr">
              <a:spAutoFit/>
            </a:bodyPr>
            <a:lstStyle/>
            <a:p>
              <a:endParaRPr lang="zh-CN" altLang="en-US"/>
            </a:p>
          </p:txBody>
        </p:sp>
        <p:sp>
          <p:nvSpPr>
            <p:cNvPr id="29" name="Line 34"/>
            <p:cNvSpPr>
              <a:spLocks noChangeShapeType="1"/>
            </p:cNvSpPr>
            <p:nvPr/>
          </p:nvSpPr>
          <p:spPr bwMode="auto">
            <a:xfrm>
              <a:off x="2381" y="1480"/>
              <a:ext cx="209" cy="0"/>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lIns="90000" tIns="46800" rIns="90000" bIns="46800" anchor="ctr">
              <a:spAutoFit/>
            </a:bodyPr>
            <a:lstStyle/>
            <a:p>
              <a:endParaRPr lang="zh-CN" altLang="en-US"/>
            </a:p>
          </p:txBody>
        </p:sp>
        <p:sp>
          <p:nvSpPr>
            <p:cNvPr id="30" name="Line 35"/>
            <p:cNvSpPr>
              <a:spLocks noChangeShapeType="1"/>
            </p:cNvSpPr>
            <p:nvPr/>
          </p:nvSpPr>
          <p:spPr bwMode="auto">
            <a:xfrm>
              <a:off x="2381" y="2115"/>
              <a:ext cx="209" cy="0"/>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lIns="90000" tIns="46800" rIns="90000" bIns="46800" anchor="ctr">
              <a:spAutoFit/>
            </a:bodyPr>
            <a:lstStyle/>
            <a:p>
              <a:endParaRPr lang="zh-CN" altLang="en-US"/>
            </a:p>
          </p:txBody>
        </p:sp>
        <p:sp>
          <p:nvSpPr>
            <p:cNvPr id="31" name="Line 36"/>
            <p:cNvSpPr>
              <a:spLocks noChangeShapeType="1"/>
            </p:cNvSpPr>
            <p:nvPr/>
          </p:nvSpPr>
          <p:spPr bwMode="auto">
            <a:xfrm>
              <a:off x="3769" y="1616"/>
              <a:ext cx="209" cy="0"/>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lIns="90000" tIns="46800" rIns="90000" bIns="46800" anchor="ctr">
              <a:spAutoFit/>
            </a:bodyPr>
            <a:lstStyle/>
            <a:p>
              <a:endParaRPr lang="zh-CN" altLang="en-US"/>
            </a:p>
          </p:txBody>
        </p:sp>
        <p:sp>
          <p:nvSpPr>
            <p:cNvPr id="32" name="Line 37"/>
            <p:cNvSpPr>
              <a:spLocks noChangeShapeType="1"/>
            </p:cNvSpPr>
            <p:nvPr/>
          </p:nvSpPr>
          <p:spPr bwMode="auto">
            <a:xfrm>
              <a:off x="3768" y="1480"/>
              <a:ext cx="209" cy="0"/>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lIns="90000" tIns="46800" rIns="90000" bIns="46800" anchor="ctr">
              <a:spAutoFit/>
            </a:bodyPr>
            <a:lstStyle/>
            <a:p>
              <a:endParaRPr lang="zh-CN" altLang="en-US"/>
            </a:p>
          </p:txBody>
        </p:sp>
        <p:sp>
          <p:nvSpPr>
            <p:cNvPr id="33" name="Line 38"/>
            <p:cNvSpPr>
              <a:spLocks noChangeShapeType="1"/>
            </p:cNvSpPr>
            <p:nvPr/>
          </p:nvSpPr>
          <p:spPr bwMode="auto">
            <a:xfrm>
              <a:off x="3768" y="2115"/>
              <a:ext cx="209" cy="0"/>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lIns="90000" tIns="46800" rIns="90000" bIns="46800" anchor="ctr">
              <a:spAutoFit/>
            </a:bodyPr>
            <a:lstStyle/>
            <a:p>
              <a:endParaRPr lang="zh-CN" altLang="en-US"/>
            </a:p>
          </p:txBody>
        </p:sp>
        <p:sp>
          <p:nvSpPr>
            <p:cNvPr id="34" name="AutoShape 39"/>
            <p:cNvSpPr>
              <a:spLocks noChangeArrowheads="1"/>
            </p:cNvSpPr>
            <p:nvPr/>
          </p:nvSpPr>
          <p:spPr bwMode="auto">
            <a:xfrm>
              <a:off x="3969" y="1434"/>
              <a:ext cx="182" cy="91"/>
            </a:xfrm>
            <a:prstGeom prst="homePlate">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lIns="90000" tIns="46800" rIns="90000" bIns="46800" anchor="ctr">
              <a:spAutoFit/>
            </a:bodyPr>
            <a:lstStyle/>
            <a:p>
              <a:endParaRPr lang="zh-CN" altLang="en-US"/>
            </a:p>
          </p:txBody>
        </p:sp>
        <p:sp>
          <p:nvSpPr>
            <p:cNvPr id="35" name="AutoShape 40"/>
            <p:cNvSpPr>
              <a:spLocks noChangeArrowheads="1"/>
            </p:cNvSpPr>
            <p:nvPr/>
          </p:nvSpPr>
          <p:spPr bwMode="auto">
            <a:xfrm>
              <a:off x="3969" y="1570"/>
              <a:ext cx="182" cy="91"/>
            </a:xfrm>
            <a:prstGeom prst="homePlate">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lIns="90000" tIns="46800" rIns="90000" bIns="46800" anchor="ctr">
              <a:spAutoFit/>
            </a:bodyPr>
            <a:lstStyle/>
            <a:p>
              <a:endParaRPr lang="zh-CN" altLang="en-US"/>
            </a:p>
          </p:txBody>
        </p:sp>
        <p:sp>
          <p:nvSpPr>
            <p:cNvPr id="36" name="AutoShape 41"/>
            <p:cNvSpPr>
              <a:spLocks noChangeArrowheads="1"/>
            </p:cNvSpPr>
            <p:nvPr/>
          </p:nvSpPr>
          <p:spPr bwMode="auto">
            <a:xfrm>
              <a:off x="3969" y="2069"/>
              <a:ext cx="182" cy="91"/>
            </a:xfrm>
            <a:prstGeom prst="homePlate">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lIns="90000" tIns="46800" rIns="90000" bIns="46800" anchor="ctr">
              <a:spAutoFit/>
            </a:bodyPr>
            <a:lstStyle/>
            <a:p>
              <a:endParaRPr lang="zh-CN" altLang="en-US"/>
            </a:p>
          </p:txBody>
        </p:sp>
        <p:sp>
          <p:nvSpPr>
            <p:cNvPr id="37" name="Text Box 42"/>
            <p:cNvSpPr txBox="1">
              <a:spLocks noChangeArrowheads="1"/>
            </p:cNvSpPr>
            <p:nvPr/>
          </p:nvSpPr>
          <p:spPr bwMode="auto">
            <a:xfrm>
              <a:off x="3948" y="1724"/>
              <a:ext cx="248" cy="318"/>
            </a:xfrm>
            <a:prstGeom prst="rect">
              <a:avLst/>
            </a:prstGeom>
            <a:ln/>
          </p:spPr>
          <p:style>
            <a:lnRef idx="2">
              <a:schemeClr val="accent3"/>
            </a:lnRef>
            <a:fillRef idx="1">
              <a:schemeClr val="lt1"/>
            </a:fillRef>
            <a:effectRef idx="0">
              <a:schemeClr val="accent3"/>
            </a:effectRef>
            <a:fontRef idx="minor">
              <a:schemeClr val="dk1"/>
            </a:fontRef>
          </p:style>
          <p:txBody>
            <a:bodyPr vert="eaVert"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pPr>
              <a:r>
                <a:rPr lang="en-US" altLang="zh-CN" sz="1400">
                  <a:ea typeface="宋体" pitchFamily="2" charset="-122"/>
                </a:rPr>
                <a:t>……</a:t>
              </a:r>
            </a:p>
          </p:txBody>
        </p:sp>
      </p:grpSp>
      <p:grpSp>
        <p:nvGrpSpPr>
          <p:cNvPr id="42" name="Group 71"/>
          <p:cNvGrpSpPr>
            <a:grpSpLocks/>
          </p:cNvGrpSpPr>
          <p:nvPr/>
        </p:nvGrpSpPr>
        <p:grpSpPr bwMode="auto">
          <a:xfrm>
            <a:off x="5239035" y="3742930"/>
            <a:ext cx="3849688" cy="1565276"/>
            <a:chOff x="1973" y="1389"/>
            <a:chExt cx="2425" cy="986"/>
          </a:xfrm>
        </p:grpSpPr>
        <p:sp>
          <p:nvSpPr>
            <p:cNvPr id="65" name="Text Box 94"/>
            <p:cNvSpPr txBox="1">
              <a:spLocks noChangeArrowheads="1"/>
            </p:cNvSpPr>
            <p:nvPr/>
          </p:nvSpPr>
          <p:spPr bwMode="auto">
            <a:xfrm>
              <a:off x="2719" y="2160"/>
              <a:ext cx="952" cy="215"/>
            </a:xfrm>
            <a:prstGeom prst="rect">
              <a:avLst/>
            </a:prstGeom>
            <a:ln/>
          </p:spPr>
          <p:style>
            <a:lnRef idx="2">
              <a:schemeClr val="accent3"/>
            </a:lnRef>
            <a:fillRef idx="1">
              <a:schemeClr val="lt1"/>
            </a:fillRef>
            <a:effectRef idx="0">
              <a:schemeClr val="accent3"/>
            </a:effectRef>
            <a:fontRef idx="minor">
              <a:schemeClr val="dk1"/>
            </a:fontRef>
          </p:style>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pPr>
              <a:r>
                <a:rPr lang="en-US" altLang="zh-CN" sz="1600" dirty="0">
                  <a:ea typeface="宋体" pitchFamily="2" charset="-122"/>
                </a:rPr>
                <a:t>(c) PLA</a:t>
              </a:r>
            </a:p>
          </p:txBody>
        </p:sp>
        <p:sp>
          <p:nvSpPr>
            <p:cNvPr id="63" name="Text Box 92"/>
            <p:cNvSpPr txBox="1">
              <a:spLocks noChangeArrowheads="1"/>
            </p:cNvSpPr>
            <p:nvPr/>
          </p:nvSpPr>
          <p:spPr bwMode="auto">
            <a:xfrm>
              <a:off x="1973" y="1570"/>
              <a:ext cx="248" cy="408"/>
            </a:xfrm>
            <a:prstGeom prst="rect">
              <a:avLst/>
            </a:prstGeom>
            <a:ln/>
          </p:spPr>
          <p:style>
            <a:lnRef idx="2">
              <a:schemeClr val="accent3"/>
            </a:lnRef>
            <a:fillRef idx="1">
              <a:schemeClr val="lt1"/>
            </a:fillRef>
            <a:effectRef idx="0">
              <a:schemeClr val="accent3"/>
            </a:effectRef>
            <a:fontRef idx="minor">
              <a:schemeClr val="dk1"/>
            </a:fontRef>
          </p:style>
          <p:txBody>
            <a:bodyPr vert="eaVert"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pPr>
              <a:r>
                <a:rPr lang="zh-CN" altLang="en-US" sz="1400" dirty="0"/>
                <a:t>输    入</a:t>
              </a:r>
            </a:p>
          </p:txBody>
        </p:sp>
        <p:sp>
          <p:nvSpPr>
            <p:cNvPr id="52" name="Text Box 81"/>
            <p:cNvSpPr txBox="1">
              <a:spLocks noChangeArrowheads="1"/>
            </p:cNvSpPr>
            <p:nvPr/>
          </p:nvSpPr>
          <p:spPr bwMode="auto">
            <a:xfrm>
              <a:off x="3016" y="1706"/>
              <a:ext cx="248" cy="318"/>
            </a:xfrm>
            <a:prstGeom prst="rect">
              <a:avLst/>
            </a:prstGeom>
            <a:ln/>
          </p:spPr>
          <p:style>
            <a:lnRef idx="2">
              <a:schemeClr val="accent3"/>
            </a:lnRef>
            <a:fillRef idx="1">
              <a:schemeClr val="lt1"/>
            </a:fillRef>
            <a:effectRef idx="0">
              <a:schemeClr val="accent3"/>
            </a:effectRef>
            <a:fontRef idx="minor">
              <a:schemeClr val="dk1"/>
            </a:fontRef>
          </p:style>
          <p:txBody>
            <a:bodyPr vert="eaVert"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pPr>
              <a:r>
                <a:rPr lang="en-US" altLang="zh-CN" sz="1400" dirty="0">
                  <a:ea typeface="宋体" pitchFamily="2" charset="-122"/>
                </a:rPr>
                <a:t>……</a:t>
              </a:r>
            </a:p>
          </p:txBody>
        </p:sp>
        <p:sp>
          <p:nvSpPr>
            <p:cNvPr id="43" name="Rectangle 72"/>
            <p:cNvSpPr>
              <a:spLocks noChangeArrowheads="1"/>
            </p:cNvSpPr>
            <p:nvPr/>
          </p:nvSpPr>
          <p:spPr bwMode="auto">
            <a:xfrm>
              <a:off x="2590" y="1389"/>
              <a:ext cx="462" cy="807"/>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wrap="none" lIns="90000" tIns="46800" rIns="90000" bIns="46800" anchor="ctr">
              <a:spAutoFit/>
            </a:bodyPr>
            <a:lstStyle/>
            <a:p>
              <a:pPr algn="ctr">
                <a:lnSpc>
                  <a:spcPct val="100000"/>
                </a:lnSpc>
              </a:pPr>
              <a:endParaRPr lang="en-US" altLang="zh-CN" sz="1400" dirty="0"/>
            </a:p>
            <a:p>
              <a:pPr algn="ctr">
                <a:lnSpc>
                  <a:spcPct val="100000"/>
                </a:lnSpc>
              </a:pPr>
              <a:r>
                <a:rPr lang="zh-CN" altLang="en-US" sz="1400" dirty="0"/>
                <a:t>与阵列</a:t>
              </a:r>
            </a:p>
            <a:p>
              <a:pPr algn="ctr">
                <a:lnSpc>
                  <a:spcPct val="100000"/>
                </a:lnSpc>
              </a:pPr>
              <a:r>
                <a:rPr lang="zh-CN" altLang="en-US" sz="1400" dirty="0"/>
                <a:t>可编程</a:t>
              </a:r>
            </a:p>
            <a:p>
              <a:pPr algn="ctr">
                <a:lnSpc>
                  <a:spcPct val="100000"/>
                </a:lnSpc>
              </a:pPr>
              <a:endParaRPr lang="en-US" altLang="zh-CN" sz="1400" dirty="0"/>
            </a:p>
          </p:txBody>
        </p:sp>
        <p:sp>
          <p:nvSpPr>
            <p:cNvPr id="44" name="Rectangle 73"/>
            <p:cNvSpPr>
              <a:spLocks noChangeArrowheads="1"/>
            </p:cNvSpPr>
            <p:nvPr/>
          </p:nvSpPr>
          <p:spPr bwMode="auto">
            <a:xfrm>
              <a:off x="3288" y="1389"/>
              <a:ext cx="470" cy="807"/>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90000" tIns="46800" rIns="90000" bIns="46800" anchor="ctr">
              <a:spAutoFit/>
            </a:bodyPr>
            <a:lstStyle/>
            <a:p>
              <a:pPr algn="ctr">
                <a:lnSpc>
                  <a:spcPct val="100000"/>
                </a:lnSpc>
              </a:pPr>
              <a:endParaRPr lang="en-US" altLang="zh-CN" sz="1400" dirty="0"/>
            </a:p>
            <a:p>
              <a:pPr algn="ctr">
                <a:lnSpc>
                  <a:spcPct val="100000"/>
                </a:lnSpc>
              </a:pPr>
              <a:r>
                <a:rPr lang="zh-CN" altLang="en-US" sz="1400" dirty="0"/>
                <a:t>或阵列</a:t>
              </a:r>
            </a:p>
            <a:p>
              <a:pPr algn="ctr">
                <a:lnSpc>
                  <a:spcPct val="100000"/>
                </a:lnSpc>
              </a:pPr>
              <a:r>
                <a:rPr lang="zh-CN" altLang="en-US" sz="1400" dirty="0"/>
                <a:t>可编程</a:t>
              </a:r>
            </a:p>
            <a:p>
              <a:pPr algn="ctr">
                <a:lnSpc>
                  <a:spcPct val="100000"/>
                </a:lnSpc>
              </a:pPr>
              <a:endParaRPr lang="en-US" altLang="zh-CN" sz="1400" dirty="0"/>
            </a:p>
          </p:txBody>
        </p:sp>
        <p:sp>
          <p:nvSpPr>
            <p:cNvPr id="45" name="Line 74"/>
            <p:cNvSpPr>
              <a:spLocks noChangeShapeType="1"/>
            </p:cNvSpPr>
            <p:nvPr/>
          </p:nvSpPr>
          <p:spPr bwMode="auto">
            <a:xfrm>
              <a:off x="3061" y="2069"/>
              <a:ext cx="227" cy="0"/>
            </a:xfrm>
            <a:prstGeom prst="line">
              <a:avLst/>
            </a:prstGeom>
            <a:ln>
              <a:headEnd/>
              <a:tailEnd type="triangle" w="med" len="med"/>
            </a:ln>
          </p:spPr>
          <p:style>
            <a:lnRef idx="2">
              <a:schemeClr val="accent6"/>
            </a:lnRef>
            <a:fillRef idx="1">
              <a:schemeClr val="lt1"/>
            </a:fillRef>
            <a:effectRef idx="0">
              <a:schemeClr val="accent6"/>
            </a:effectRef>
            <a:fontRef idx="minor">
              <a:schemeClr val="dk1"/>
            </a:fontRef>
          </p:style>
          <p:txBody>
            <a:bodyPr wrap="none" lIns="90000" tIns="46800" rIns="90000" bIns="46800" anchor="ctr">
              <a:spAutoFit/>
            </a:bodyPr>
            <a:lstStyle/>
            <a:p>
              <a:endParaRPr lang="zh-CN" altLang="en-US"/>
            </a:p>
          </p:txBody>
        </p:sp>
        <p:sp>
          <p:nvSpPr>
            <p:cNvPr id="46" name="Line 75"/>
            <p:cNvSpPr>
              <a:spLocks noChangeShapeType="1"/>
            </p:cNvSpPr>
            <p:nvPr/>
          </p:nvSpPr>
          <p:spPr bwMode="auto">
            <a:xfrm>
              <a:off x="3061" y="1480"/>
              <a:ext cx="227" cy="0"/>
            </a:xfrm>
            <a:prstGeom prst="line">
              <a:avLst/>
            </a:prstGeom>
            <a:ln>
              <a:headEnd/>
              <a:tailEnd type="triangle" w="med" len="med"/>
            </a:ln>
          </p:spPr>
          <p:style>
            <a:lnRef idx="2">
              <a:schemeClr val="accent6"/>
            </a:lnRef>
            <a:fillRef idx="1">
              <a:schemeClr val="lt1"/>
            </a:fillRef>
            <a:effectRef idx="0">
              <a:schemeClr val="accent6"/>
            </a:effectRef>
            <a:fontRef idx="minor">
              <a:schemeClr val="dk1"/>
            </a:fontRef>
          </p:style>
          <p:txBody>
            <a:bodyPr wrap="none" lIns="90000" tIns="46800" rIns="90000" bIns="46800" anchor="ctr">
              <a:spAutoFit/>
            </a:bodyPr>
            <a:lstStyle/>
            <a:p>
              <a:endParaRPr lang="zh-CN" altLang="en-US"/>
            </a:p>
          </p:txBody>
        </p:sp>
        <p:sp>
          <p:nvSpPr>
            <p:cNvPr id="47" name="Line 76"/>
            <p:cNvSpPr>
              <a:spLocks noChangeShapeType="1"/>
            </p:cNvSpPr>
            <p:nvPr/>
          </p:nvSpPr>
          <p:spPr bwMode="auto">
            <a:xfrm>
              <a:off x="3061" y="1606"/>
              <a:ext cx="227" cy="0"/>
            </a:xfrm>
            <a:prstGeom prst="line">
              <a:avLst/>
            </a:prstGeom>
            <a:ln>
              <a:headEnd/>
              <a:tailEnd type="triangle" w="med" len="med"/>
            </a:ln>
          </p:spPr>
          <p:style>
            <a:lnRef idx="2">
              <a:schemeClr val="accent6"/>
            </a:lnRef>
            <a:fillRef idx="1">
              <a:schemeClr val="lt1"/>
            </a:fillRef>
            <a:effectRef idx="0">
              <a:schemeClr val="accent6"/>
            </a:effectRef>
            <a:fontRef idx="minor">
              <a:schemeClr val="dk1"/>
            </a:fontRef>
          </p:style>
          <p:txBody>
            <a:bodyPr wrap="none" lIns="90000" tIns="46800" rIns="90000" bIns="46800" anchor="ctr">
              <a:spAutoFit/>
            </a:bodyPr>
            <a:lstStyle/>
            <a:p>
              <a:endParaRPr lang="zh-CN" altLang="en-US"/>
            </a:p>
          </p:txBody>
        </p:sp>
        <p:sp>
          <p:nvSpPr>
            <p:cNvPr id="48" name="AutoShape 77"/>
            <p:cNvSpPr>
              <a:spLocks noChangeArrowheads="1"/>
            </p:cNvSpPr>
            <p:nvPr/>
          </p:nvSpPr>
          <p:spPr bwMode="auto">
            <a:xfrm>
              <a:off x="2200" y="1434"/>
              <a:ext cx="182" cy="91"/>
            </a:xfrm>
            <a:prstGeom prst="homePlate">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lIns="90000" tIns="46800" rIns="90000" bIns="46800" anchor="ctr">
              <a:spAutoFit/>
            </a:bodyPr>
            <a:lstStyle/>
            <a:p>
              <a:endParaRPr lang="zh-CN" altLang="en-US"/>
            </a:p>
          </p:txBody>
        </p:sp>
        <p:sp>
          <p:nvSpPr>
            <p:cNvPr id="49" name="AutoShape 78"/>
            <p:cNvSpPr>
              <a:spLocks noChangeArrowheads="1"/>
            </p:cNvSpPr>
            <p:nvPr/>
          </p:nvSpPr>
          <p:spPr bwMode="auto">
            <a:xfrm>
              <a:off x="2200" y="1570"/>
              <a:ext cx="182" cy="91"/>
            </a:xfrm>
            <a:prstGeom prst="homePlate">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lIns="90000" tIns="46800" rIns="90000" bIns="46800" anchor="ctr">
              <a:spAutoFit/>
            </a:bodyPr>
            <a:lstStyle/>
            <a:p>
              <a:endParaRPr lang="zh-CN" altLang="en-US"/>
            </a:p>
          </p:txBody>
        </p:sp>
        <p:sp>
          <p:nvSpPr>
            <p:cNvPr id="50" name="AutoShape 79"/>
            <p:cNvSpPr>
              <a:spLocks noChangeArrowheads="1"/>
            </p:cNvSpPr>
            <p:nvPr/>
          </p:nvSpPr>
          <p:spPr bwMode="auto">
            <a:xfrm>
              <a:off x="2200" y="2069"/>
              <a:ext cx="182" cy="91"/>
            </a:xfrm>
            <a:prstGeom prst="homePlate">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lIns="90000" tIns="46800" rIns="90000" bIns="46800" anchor="ctr">
              <a:spAutoFit/>
            </a:bodyPr>
            <a:lstStyle/>
            <a:p>
              <a:endParaRPr lang="zh-CN" altLang="en-US"/>
            </a:p>
          </p:txBody>
        </p:sp>
        <p:sp>
          <p:nvSpPr>
            <p:cNvPr id="51" name="Text Box 80"/>
            <p:cNvSpPr txBox="1">
              <a:spLocks noChangeArrowheads="1"/>
            </p:cNvSpPr>
            <p:nvPr/>
          </p:nvSpPr>
          <p:spPr bwMode="auto">
            <a:xfrm>
              <a:off x="2179" y="1724"/>
              <a:ext cx="248" cy="318"/>
            </a:xfrm>
            <a:prstGeom prst="rect">
              <a:avLst/>
            </a:prstGeom>
            <a:ln/>
          </p:spPr>
          <p:style>
            <a:lnRef idx="2">
              <a:schemeClr val="accent3"/>
            </a:lnRef>
            <a:fillRef idx="1">
              <a:schemeClr val="lt1"/>
            </a:fillRef>
            <a:effectRef idx="0">
              <a:schemeClr val="accent3"/>
            </a:effectRef>
            <a:fontRef idx="minor">
              <a:schemeClr val="dk1"/>
            </a:fontRef>
          </p:style>
          <p:txBody>
            <a:bodyPr vert="eaVert"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pPr>
              <a:r>
                <a:rPr lang="en-US" altLang="zh-CN" sz="1400">
                  <a:ea typeface="宋体" pitchFamily="2" charset="-122"/>
                </a:rPr>
                <a:t>……</a:t>
              </a:r>
            </a:p>
          </p:txBody>
        </p:sp>
        <p:sp>
          <p:nvSpPr>
            <p:cNvPr id="53" name="Line 82"/>
            <p:cNvSpPr>
              <a:spLocks noChangeShapeType="1"/>
            </p:cNvSpPr>
            <p:nvPr/>
          </p:nvSpPr>
          <p:spPr bwMode="auto">
            <a:xfrm>
              <a:off x="2391" y="1626"/>
              <a:ext cx="209" cy="0"/>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lIns="90000" tIns="46800" rIns="90000" bIns="46800" anchor="ctr">
              <a:spAutoFit/>
            </a:bodyPr>
            <a:lstStyle/>
            <a:p>
              <a:endParaRPr lang="zh-CN" altLang="en-US"/>
            </a:p>
          </p:txBody>
        </p:sp>
        <p:sp>
          <p:nvSpPr>
            <p:cNvPr id="54" name="Line 83"/>
            <p:cNvSpPr>
              <a:spLocks noChangeShapeType="1"/>
            </p:cNvSpPr>
            <p:nvPr/>
          </p:nvSpPr>
          <p:spPr bwMode="auto">
            <a:xfrm>
              <a:off x="2381" y="1480"/>
              <a:ext cx="209" cy="0"/>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lIns="90000" tIns="46800" rIns="90000" bIns="46800" anchor="ctr">
              <a:spAutoFit/>
            </a:bodyPr>
            <a:lstStyle/>
            <a:p>
              <a:endParaRPr lang="zh-CN" altLang="en-US"/>
            </a:p>
          </p:txBody>
        </p:sp>
        <p:sp>
          <p:nvSpPr>
            <p:cNvPr id="55" name="Line 84"/>
            <p:cNvSpPr>
              <a:spLocks noChangeShapeType="1"/>
            </p:cNvSpPr>
            <p:nvPr/>
          </p:nvSpPr>
          <p:spPr bwMode="auto">
            <a:xfrm>
              <a:off x="2381" y="2115"/>
              <a:ext cx="209" cy="0"/>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lIns="90000" tIns="46800" rIns="90000" bIns="46800" anchor="ctr">
              <a:spAutoFit/>
            </a:bodyPr>
            <a:lstStyle/>
            <a:p>
              <a:endParaRPr lang="zh-CN" altLang="en-US"/>
            </a:p>
          </p:txBody>
        </p:sp>
        <p:sp>
          <p:nvSpPr>
            <p:cNvPr id="56" name="Line 85"/>
            <p:cNvSpPr>
              <a:spLocks noChangeShapeType="1"/>
            </p:cNvSpPr>
            <p:nvPr/>
          </p:nvSpPr>
          <p:spPr bwMode="auto">
            <a:xfrm>
              <a:off x="3769" y="1616"/>
              <a:ext cx="209" cy="0"/>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lIns="90000" tIns="46800" rIns="90000" bIns="46800" anchor="ctr">
              <a:spAutoFit/>
            </a:bodyPr>
            <a:lstStyle/>
            <a:p>
              <a:endParaRPr lang="zh-CN" altLang="en-US"/>
            </a:p>
          </p:txBody>
        </p:sp>
        <p:sp>
          <p:nvSpPr>
            <p:cNvPr id="57" name="Line 86"/>
            <p:cNvSpPr>
              <a:spLocks noChangeShapeType="1"/>
            </p:cNvSpPr>
            <p:nvPr/>
          </p:nvSpPr>
          <p:spPr bwMode="auto">
            <a:xfrm>
              <a:off x="3768" y="1480"/>
              <a:ext cx="209" cy="0"/>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lIns="90000" tIns="46800" rIns="90000" bIns="46800" anchor="ctr">
              <a:spAutoFit/>
            </a:bodyPr>
            <a:lstStyle/>
            <a:p>
              <a:endParaRPr lang="zh-CN" altLang="en-US"/>
            </a:p>
          </p:txBody>
        </p:sp>
        <p:sp>
          <p:nvSpPr>
            <p:cNvPr id="58" name="Line 87"/>
            <p:cNvSpPr>
              <a:spLocks noChangeShapeType="1"/>
            </p:cNvSpPr>
            <p:nvPr/>
          </p:nvSpPr>
          <p:spPr bwMode="auto">
            <a:xfrm>
              <a:off x="3768" y="2115"/>
              <a:ext cx="209" cy="0"/>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lIns="90000" tIns="46800" rIns="90000" bIns="46800" anchor="ctr">
              <a:spAutoFit/>
            </a:bodyPr>
            <a:lstStyle/>
            <a:p>
              <a:endParaRPr lang="zh-CN" altLang="en-US"/>
            </a:p>
          </p:txBody>
        </p:sp>
        <p:sp>
          <p:nvSpPr>
            <p:cNvPr id="59" name="AutoShape 88"/>
            <p:cNvSpPr>
              <a:spLocks noChangeArrowheads="1"/>
            </p:cNvSpPr>
            <p:nvPr/>
          </p:nvSpPr>
          <p:spPr bwMode="auto">
            <a:xfrm>
              <a:off x="3969" y="1434"/>
              <a:ext cx="182" cy="91"/>
            </a:xfrm>
            <a:prstGeom prst="homePlate">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lIns="90000" tIns="46800" rIns="90000" bIns="46800" anchor="ctr">
              <a:spAutoFit/>
            </a:bodyPr>
            <a:lstStyle/>
            <a:p>
              <a:endParaRPr lang="zh-CN" altLang="en-US"/>
            </a:p>
          </p:txBody>
        </p:sp>
        <p:sp>
          <p:nvSpPr>
            <p:cNvPr id="60" name="AutoShape 89"/>
            <p:cNvSpPr>
              <a:spLocks noChangeArrowheads="1"/>
            </p:cNvSpPr>
            <p:nvPr/>
          </p:nvSpPr>
          <p:spPr bwMode="auto">
            <a:xfrm>
              <a:off x="3969" y="1570"/>
              <a:ext cx="182" cy="91"/>
            </a:xfrm>
            <a:prstGeom prst="homePlate">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lIns="90000" tIns="46800" rIns="90000" bIns="46800" anchor="ctr">
              <a:spAutoFit/>
            </a:bodyPr>
            <a:lstStyle/>
            <a:p>
              <a:endParaRPr lang="zh-CN" altLang="en-US"/>
            </a:p>
          </p:txBody>
        </p:sp>
        <p:sp>
          <p:nvSpPr>
            <p:cNvPr id="61" name="AutoShape 90"/>
            <p:cNvSpPr>
              <a:spLocks noChangeArrowheads="1"/>
            </p:cNvSpPr>
            <p:nvPr/>
          </p:nvSpPr>
          <p:spPr bwMode="auto">
            <a:xfrm>
              <a:off x="3969" y="2069"/>
              <a:ext cx="182" cy="91"/>
            </a:xfrm>
            <a:prstGeom prst="homePlate">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lIns="90000" tIns="46800" rIns="90000" bIns="46800" anchor="ctr">
              <a:spAutoFit/>
            </a:bodyPr>
            <a:lstStyle/>
            <a:p>
              <a:endParaRPr lang="zh-CN" altLang="en-US"/>
            </a:p>
          </p:txBody>
        </p:sp>
        <p:sp>
          <p:nvSpPr>
            <p:cNvPr id="62" name="Text Box 91"/>
            <p:cNvSpPr txBox="1">
              <a:spLocks noChangeArrowheads="1"/>
            </p:cNvSpPr>
            <p:nvPr/>
          </p:nvSpPr>
          <p:spPr bwMode="auto">
            <a:xfrm>
              <a:off x="3948" y="1724"/>
              <a:ext cx="248" cy="318"/>
            </a:xfrm>
            <a:prstGeom prst="rect">
              <a:avLst/>
            </a:prstGeom>
            <a:ln/>
          </p:spPr>
          <p:style>
            <a:lnRef idx="2">
              <a:schemeClr val="accent3"/>
            </a:lnRef>
            <a:fillRef idx="1">
              <a:schemeClr val="lt1"/>
            </a:fillRef>
            <a:effectRef idx="0">
              <a:schemeClr val="accent3"/>
            </a:effectRef>
            <a:fontRef idx="minor">
              <a:schemeClr val="dk1"/>
            </a:fontRef>
          </p:style>
          <p:txBody>
            <a:bodyPr vert="eaVert"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pPr>
              <a:r>
                <a:rPr lang="en-US" altLang="zh-CN" sz="1400" dirty="0">
                  <a:ea typeface="宋体" pitchFamily="2" charset="-122"/>
                </a:rPr>
                <a:t>……</a:t>
              </a:r>
            </a:p>
          </p:txBody>
        </p:sp>
        <p:sp>
          <p:nvSpPr>
            <p:cNvPr id="64" name="Text Box 93"/>
            <p:cNvSpPr txBox="1">
              <a:spLocks noChangeArrowheads="1"/>
            </p:cNvSpPr>
            <p:nvPr/>
          </p:nvSpPr>
          <p:spPr bwMode="auto">
            <a:xfrm>
              <a:off x="4150" y="1570"/>
              <a:ext cx="248" cy="408"/>
            </a:xfrm>
            <a:prstGeom prst="rect">
              <a:avLst/>
            </a:prstGeom>
            <a:ln/>
          </p:spPr>
          <p:style>
            <a:lnRef idx="2">
              <a:schemeClr val="accent3"/>
            </a:lnRef>
            <a:fillRef idx="1">
              <a:schemeClr val="lt1"/>
            </a:fillRef>
            <a:effectRef idx="0">
              <a:schemeClr val="accent3"/>
            </a:effectRef>
            <a:fontRef idx="minor">
              <a:schemeClr val="dk1"/>
            </a:fontRef>
          </p:style>
          <p:txBody>
            <a:bodyPr vert="eaVert"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pPr>
              <a:r>
                <a:rPr lang="zh-CN" altLang="en-US" sz="1400"/>
                <a:t>输    出</a:t>
              </a:r>
            </a:p>
          </p:txBody>
        </p:sp>
      </p:grpSp>
      <p:grpSp>
        <p:nvGrpSpPr>
          <p:cNvPr id="67" name="Group 47"/>
          <p:cNvGrpSpPr>
            <a:grpSpLocks/>
          </p:cNvGrpSpPr>
          <p:nvPr/>
        </p:nvGrpSpPr>
        <p:grpSpPr bwMode="auto">
          <a:xfrm>
            <a:off x="5288892" y="2137267"/>
            <a:ext cx="3849687" cy="1574801"/>
            <a:chOff x="1973" y="1389"/>
            <a:chExt cx="2425" cy="992"/>
          </a:xfrm>
        </p:grpSpPr>
        <p:sp>
          <p:nvSpPr>
            <p:cNvPr id="88" name="Text Box 68"/>
            <p:cNvSpPr txBox="1">
              <a:spLocks noChangeArrowheads="1"/>
            </p:cNvSpPr>
            <p:nvPr/>
          </p:nvSpPr>
          <p:spPr bwMode="auto">
            <a:xfrm>
              <a:off x="1973" y="1570"/>
              <a:ext cx="248" cy="408"/>
            </a:xfrm>
            <a:prstGeom prst="rect">
              <a:avLst/>
            </a:prstGeom>
            <a:ln/>
          </p:spPr>
          <p:style>
            <a:lnRef idx="2">
              <a:schemeClr val="accent3"/>
            </a:lnRef>
            <a:fillRef idx="1">
              <a:schemeClr val="lt1"/>
            </a:fillRef>
            <a:effectRef idx="0">
              <a:schemeClr val="accent3"/>
            </a:effectRef>
            <a:fontRef idx="minor">
              <a:schemeClr val="dk1"/>
            </a:fontRef>
          </p:style>
          <p:txBody>
            <a:bodyPr vert="eaVert"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pPr>
              <a:r>
                <a:rPr lang="zh-CN" altLang="en-US" sz="1400" dirty="0"/>
                <a:t>输    入</a:t>
              </a:r>
            </a:p>
          </p:txBody>
        </p:sp>
        <p:sp>
          <p:nvSpPr>
            <p:cNvPr id="77" name="Text Box 57"/>
            <p:cNvSpPr txBox="1">
              <a:spLocks noChangeArrowheads="1"/>
            </p:cNvSpPr>
            <p:nvPr/>
          </p:nvSpPr>
          <p:spPr bwMode="auto">
            <a:xfrm>
              <a:off x="3016" y="1706"/>
              <a:ext cx="248" cy="318"/>
            </a:xfrm>
            <a:prstGeom prst="rect">
              <a:avLst/>
            </a:prstGeom>
            <a:ln/>
          </p:spPr>
          <p:style>
            <a:lnRef idx="2">
              <a:schemeClr val="accent3"/>
            </a:lnRef>
            <a:fillRef idx="1">
              <a:schemeClr val="lt1"/>
            </a:fillRef>
            <a:effectRef idx="0">
              <a:schemeClr val="accent3"/>
            </a:effectRef>
            <a:fontRef idx="minor">
              <a:schemeClr val="dk1"/>
            </a:fontRef>
          </p:style>
          <p:txBody>
            <a:bodyPr vert="eaVert"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pPr>
              <a:r>
                <a:rPr lang="en-US" altLang="zh-CN" sz="1400">
                  <a:ea typeface="宋体" pitchFamily="2" charset="-122"/>
                </a:rPr>
                <a:t>……</a:t>
              </a:r>
            </a:p>
          </p:txBody>
        </p:sp>
        <p:sp>
          <p:nvSpPr>
            <p:cNvPr id="90" name="Text Box 70"/>
            <p:cNvSpPr txBox="1">
              <a:spLocks noChangeArrowheads="1"/>
            </p:cNvSpPr>
            <p:nvPr/>
          </p:nvSpPr>
          <p:spPr bwMode="auto">
            <a:xfrm>
              <a:off x="2699" y="2166"/>
              <a:ext cx="952" cy="215"/>
            </a:xfrm>
            <a:prstGeom prst="rect">
              <a:avLst/>
            </a:prstGeom>
            <a:ln/>
          </p:spPr>
          <p:style>
            <a:lnRef idx="2">
              <a:schemeClr val="accent3"/>
            </a:lnRef>
            <a:fillRef idx="1">
              <a:schemeClr val="lt1"/>
            </a:fillRef>
            <a:effectRef idx="0">
              <a:schemeClr val="accent3"/>
            </a:effectRef>
            <a:fontRef idx="minor">
              <a:schemeClr val="dk1"/>
            </a:fontRef>
          </p:style>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pPr>
              <a:r>
                <a:rPr lang="en-US" altLang="zh-CN" sz="1600" dirty="0">
                  <a:ea typeface="宋体" pitchFamily="2" charset="-122"/>
                </a:rPr>
                <a:t>(b) PAL</a:t>
              </a:r>
            </a:p>
          </p:txBody>
        </p:sp>
        <p:sp>
          <p:nvSpPr>
            <p:cNvPr id="68" name="Rectangle 48"/>
            <p:cNvSpPr>
              <a:spLocks noChangeArrowheads="1"/>
            </p:cNvSpPr>
            <p:nvPr/>
          </p:nvSpPr>
          <p:spPr bwMode="auto">
            <a:xfrm>
              <a:off x="2590" y="1389"/>
              <a:ext cx="462" cy="807"/>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wrap="none" lIns="90000" tIns="46800" rIns="90000" bIns="46800" anchor="ctr">
              <a:spAutoFit/>
            </a:bodyPr>
            <a:lstStyle/>
            <a:p>
              <a:pPr algn="ctr">
                <a:lnSpc>
                  <a:spcPct val="100000"/>
                </a:lnSpc>
              </a:pPr>
              <a:endParaRPr lang="en-US" altLang="zh-CN" sz="1400"/>
            </a:p>
            <a:p>
              <a:pPr algn="ctr">
                <a:lnSpc>
                  <a:spcPct val="100000"/>
                </a:lnSpc>
              </a:pPr>
              <a:r>
                <a:rPr lang="zh-CN" altLang="en-US" sz="1400"/>
                <a:t>与阵列</a:t>
              </a:r>
            </a:p>
            <a:p>
              <a:pPr algn="ctr">
                <a:lnSpc>
                  <a:spcPct val="100000"/>
                </a:lnSpc>
              </a:pPr>
              <a:r>
                <a:rPr lang="zh-CN" altLang="en-US" sz="1400"/>
                <a:t>可编程</a:t>
              </a:r>
            </a:p>
            <a:p>
              <a:pPr algn="ctr">
                <a:lnSpc>
                  <a:spcPct val="100000"/>
                </a:lnSpc>
              </a:pPr>
              <a:endParaRPr lang="en-US" altLang="zh-CN" sz="1400"/>
            </a:p>
          </p:txBody>
        </p:sp>
        <p:sp>
          <p:nvSpPr>
            <p:cNvPr id="69" name="Rectangle 49"/>
            <p:cNvSpPr>
              <a:spLocks noChangeArrowheads="1"/>
            </p:cNvSpPr>
            <p:nvPr/>
          </p:nvSpPr>
          <p:spPr bwMode="auto">
            <a:xfrm>
              <a:off x="3288" y="1389"/>
              <a:ext cx="470" cy="807"/>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90000" tIns="46800" rIns="90000" bIns="46800" anchor="ctr">
              <a:spAutoFit/>
            </a:bodyPr>
            <a:lstStyle/>
            <a:p>
              <a:pPr algn="ctr">
                <a:lnSpc>
                  <a:spcPct val="100000"/>
                </a:lnSpc>
              </a:pPr>
              <a:endParaRPr lang="en-US" altLang="zh-CN" sz="1400" dirty="0"/>
            </a:p>
            <a:p>
              <a:pPr algn="ctr">
                <a:lnSpc>
                  <a:spcPct val="100000"/>
                </a:lnSpc>
              </a:pPr>
              <a:r>
                <a:rPr lang="zh-CN" altLang="en-US" sz="1400" dirty="0"/>
                <a:t>或阵列</a:t>
              </a:r>
            </a:p>
            <a:p>
              <a:pPr algn="ctr">
                <a:lnSpc>
                  <a:spcPct val="100000"/>
                </a:lnSpc>
              </a:pPr>
              <a:r>
                <a:rPr lang="zh-CN" altLang="en-US" sz="1400" dirty="0"/>
                <a:t>固定</a:t>
              </a:r>
            </a:p>
            <a:p>
              <a:pPr algn="ctr">
                <a:lnSpc>
                  <a:spcPct val="100000"/>
                </a:lnSpc>
              </a:pPr>
              <a:endParaRPr lang="en-US" altLang="zh-CN" sz="1400" dirty="0"/>
            </a:p>
          </p:txBody>
        </p:sp>
        <p:sp>
          <p:nvSpPr>
            <p:cNvPr id="70" name="Line 50"/>
            <p:cNvSpPr>
              <a:spLocks noChangeShapeType="1"/>
            </p:cNvSpPr>
            <p:nvPr/>
          </p:nvSpPr>
          <p:spPr bwMode="auto">
            <a:xfrm>
              <a:off x="3061" y="2069"/>
              <a:ext cx="227" cy="0"/>
            </a:xfrm>
            <a:prstGeom prst="line">
              <a:avLst/>
            </a:prstGeom>
            <a:ln>
              <a:headEnd/>
              <a:tailEnd type="triangle" w="med" len="med"/>
            </a:ln>
          </p:spPr>
          <p:style>
            <a:lnRef idx="2">
              <a:schemeClr val="accent6"/>
            </a:lnRef>
            <a:fillRef idx="1">
              <a:schemeClr val="lt1"/>
            </a:fillRef>
            <a:effectRef idx="0">
              <a:schemeClr val="accent6"/>
            </a:effectRef>
            <a:fontRef idx="minor">
              <a:schemeClr val="dk1"/>
            </a:fontRef>
          </p:style>
          <p:txBody>
            <a:bodyPr wrap="none" lIns="90000" tIns="46800" rIns="90000" bIns="46800" anchor="ctr">
              <a:spAutoFit/>
            </a:bodyPr>
            <a:lstStyle/>
            <a:p>
              <a:endParaRPr lang="zh-CN" altLang="en-US"/>
            </a:p>
          </p:txBody>
        </p:sp>
        <p:sp>
          <p:nvSpPr>
            <p:cNvPr id="71" name="Line 51"/>
            <p:cNvSpPr>
              <a:spLocks noChangeShapeType="1"/>
            </p:cNvSpPr>
            <p:nvPr/>
          </p:nvSpPr>
          <p:spPr bwMode="auto">
            <a:xfrm>
              <a:off x="3061" y="1480"/>
              <a:ext cx="227" cy="0"/>
            </a:xfrm>
            <a:prstGeom prst="line">
              <a:avLst/>
            </a:prstGeom>
            <a:ln>
              <a:headEnd/>
              <a:tailEnd type="triangle" w="med" len="med"/>
            </a:ln>
          </p:spPr>
          <p:style>
            <a:lnRef idx="2">
              <a:schemeClr val="accent6"/>
            </a:lnRef>
            <a:fillRef idx="1">
              <a:schemeClr val="lt1"/>
            </a:fillRef>
            <a:effectRef idx="0">
              <a:schemeClr val="accent6"/>
            </a:effectRef>
            <a:fontRef idx="minor">
              <a:schemeClr val="dk1"/>
            </a:fontRef>
          </p:style>
          <p:txBody>
            <a:bodyPr wrap="none" lIns="90000" tIns="46800" rIns="90000" bIns="46800" anchor="ctr">
              <a:spAutoFit/>
            </a:bodyPr>
            <a:lstStyle/>
            <a:p>
              <a:endParaRPr lang="zh-CN" altLang="en-US"/>
            </a:p>
          </p:txBody>
        </p:sp>
        <p:sp>
          <p:nvSpPr>
            <p:cNvPr id="72" name="Line 52"/>
            <p:cNvSpPr>
              <a:spLocks noChangeShapeType="1"/>
            </p:cNvSpPr>
            <p:nvPr/>
          </p:nvSpPr>
          <p:spPr bwMode="auto">
            <a:xfrm>
              <a:off x="3061" y="1606"/>
              <a:ext cx="227" cy="0"/>
            </a:xfrm>
            <a:prstGeom prst="line">
              <a:avLst/>
            </a:prstGeom>
            <a:ln>
              <a:headEnd/>
              <a:tailEnd type="triangle" w="med" len="med"/>
            </a:ln>
          </p:spPr>
          <p:style>
            <a:lnRef idx="2">
              <a:schemeClr val="accent6"/>
            </a:lnRef>
            <a:fillRef idx="1">
              <a:schemeClr val="lt1"/>
            </a:fillRef>
            <a:effectRef idx="0">
              <a:schemeClr val="accent6"/>
            </a:effectRef>
            <a:fontRef idx="minor">
              <a:schemeClr val="dk1"/>
            </a:fontRef>
          </p:style>
          <p:txBody>
            <a:bodyPr wrap="none" lIns="90000" tIns="46800" rIns="90000" bIns="46800" anchor="ctr">
              <a:spAutoFit/>
            </a:bodyPr>
            <a:lstStyle/>
            <a:p>
              <a:endParaRPr lang="zh-CN" altLang="en-US"/>
            </a:p>
          </p:txBody>
        </p:sp>
        <p:sp>
          <p:nvSpPr>
            <p:cNvPr id="73" name="AutoShape 53"/>
            <p:cNvSpPr>
              <a:spLocks noChangeArrowheads="1"/>
            </p:cNvSpPr>
            <p:nvPr/>
          </p:nvSpPr>
          <p:spPr bwMode="auto">
            <a:xfrm>
              <a:off x="2200" y="1434"/>
              <a:ext cx="182" cy="91"/>
            </a:xfrm>
            <a:prstGeom prst="homePlate">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lIns="90000" tIns="46800" rIns="90000" bIns="46800" anchor="ctr">
              <a:spAutoFit/>
            </a:bodyPr>
            <a:lstStyle/>
            <a:p>
              <a:endParaRPr lang="zh-CN" altLang="en-US"/>
            </a:p>
          </p:txBody>
        </p:sp>
        <p:sp>
          <p:nvSpPr>
            <p:cNvPr id="74" name="AutoShape 54"/>
            <p:cNvSpPr>
              <a:spLocks noChangeArrowheads="1"/>
            </p:cNvSpPr>
            <p:nvPr/>
          </p:nvSpPr>
          <p:spPr bwMode="auto">
            <a:xfrm>
              <a:off x="2200" y="1570"/>
              <a:ext cx="182" cy="91"/>
            </a:xfrm>
            <a:prstGeom prst="homePlate">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lIns="90000" tIns="46800" rIns="90000" bIns="46800" anchor="ctr">
              <a:spAutoFit/>
            </a:bodyPr>
            <a:lstStyle/>
            <a:p>
              <a:endParaRPr lang="zh-CN" altLang="en-US"/>
            </a:p>
          </p:txBody>
        </p:sp>
        <p:sp>
          <p:nvSpPr>
            <p:cNvPr id="75" name="AutoShape 55"/>
            <p:cNvSpPr>
              <a:spLocks noChangeArrowheads="1"/>
            </p:cNvSpPr>
            <p:nvPr/>
          </p:nvSpPr>
          <p:spPr bwMode="auto">
            <a:xfrm>
              <a:off x="2200" y="2069"/>
              <a:ext cx="182" cy="91"/>
            </a:xfrm>
            <a:prstGeom prst="homePlate">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lIns="90000" tIns="46800" rIns="90000" bIns="46800" anchor="ctr">
              <a:spAutoFit/>
            </a:bodyPr>
            <a:lstStyle/>
            <a:p>
              <a:endParaRPr lang="zh-CN" altLang="en-US"/>
            </a:p>
          </p:txBody>
        </p:sp>
        <p:sp>
          <p:nvSpPr>
            <p:cNvPr id="76" name="Text Box 56"/>
            <p:cNvSpPr txBox="1">
              <a:spLocks noChangeArrowheads="1"/>
            </p:cNvSpPr>
            <p:nvPr/>
          </p:nvSpPr>
          <p:spPr bwMode="auto">
            <a:xfrm>
              <a:off x="2179" y="1724"/>
              <a:ext cx="248" cy="318"/>
            </a:xfrm>
            <a:prstGeom prst="rect">
              <a:avLst/>
            </a:prstGeom>
            <a:ln/>
          </p:spPr>
          <p:style>
            <a:lnRef idx="2">
              <a:schemeClr val="accent3"/>
            </a:lnRef>
            <a:fillRef idx="1">
              <a:schemeClr val="lt1"/>
            </a:fillRef>
            <a:effectRef idx="0">
              <a:schemeClr val="accent3"/>
            </a:effectRef>
            <a:fontRef idx="minor">
              <a:schemeClr val="dk1"/>
            </a:fontRef>
          </p:style>
          <p:txBody>
            <a:bodyPr vert="eaVert"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pPr>
              <a:r>
                <a:rPr lang="en-US" altLang="zh-CN" sz="1400">
                  <a:ea typeface="宋体" pitchFamily="2" charset="-122"/>
                </a:rPr>
                <a:t>……</a:t>
              </a:r>
            </a:p>
          </p:txBody>
        </p:sp>
        <p:sp>
          <p:nvSpPr>
            <p:cNvPr id="78" name="Line 58"/>
            <p:cNvSpPr>
              <a:spLocks noChangeShapeType="1"/>
            </p:cNvSpPr>
            <p:nvPr/>
          </p:nvSpPr>
          <p:spPr bwMode="auto">
            <a:xfrm>
              <a:off x="2391" y="1626"/>
              <a:ext cx="209" cy="0"/>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lIns="90000" tIns="46800" rIns="90000" bIns="46800" anchor="ctr">
              <a:spAutoFit/>
            </a:bodyPr>
            <a:lstStyle/>
            <a:p>
              <a:endParaRPr lang="zh-CN" altLang="en-US"/>
            </a:p>
          </p:txBody>
        </p:sp>
        <p:sp>
          <p:nvSpPr>
            <p:cNvPr id="79" name="Line 59"/>
            <p:cNvSpPr>
              <a:spLocks noChangeShapeType="1"/>
            </p:cNvSpPr>
            <p:nvPr/>
          </p:nvSpPr>
          <p:spPr bwMode="auto">
            <a:xfrm>
              <a:off x="2381" y="1480"/>
              <a:ext cx="209" cy="0"/>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lIns="90000" tIns="46800" rIns="90000" bIns="46800" anchor="ctr">
              <a:spAutoFit/>
            </a:bodyPr>
            <a:lstStyle/>
            <a:p>
              <a:endParaRPr lang="zh-CN" altLang="en-US"/>
            </a:p>
          </p:txBody>
        </p:sp>
        <p:sp>
          <p:nvSpPr>
            <p:cNvPr id="80" name="Line 60"/>
            <p:cNvSpPr>
              <a:spLocks noChangeShapeType="1"/>
            </p:cNvSpPr>
            <p:nvPr/>
          </p:nvSpPr>
          <p:spPr bwMode="auto">
            <a:xfrm>
              <a:off x="2381" y="2115"/>
              <a:ext cx="209" cy="0"/>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lIns="90000" tIns="46800" rIns="90000" bIns="46800" anchor="ctr">
              <a:spAutoFit/>
            </a:bodyPr>
            <a:lstStyle/>
            <a:p>
              <a:endParaRPr lang="zh-CN" altLang="en-US"/>
            </a:p>
          </p:txBody>
        </p:sp>
        <p:sp>
          <p:nvSpPr>
            <p:cNvPr id="81" name="Line 61"/>
            <p:cNvSpPr>
              <a:spLocks noChangeShapeType="1"/>
            </p:cNvSpPr>
            <p:nvPr/>
          </p:nvSpPr>
          <p:spPr bwMode="auto">
            <a:xfrm>
              <a:off x="3769" y="1616"/>
              <a:ext cx="209" cy="0"/>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lIns="90000" tIns="46800" rIns="90000" bIns="46800" anchor="ctr">
              <a:spAutoFit/>
            </a:bodyPr>
            <a:lstStyle/>
            <a:p>
              <a:endParaRPr lang="zh-CN" altLang="en-US"/>
            </a:p>
          </p:txBody>
        </p:sp>
        <p:sp>
          <p:nvSpPr>
            <p:cNvPr id="82" name="Line 62"/>
            <p:cNvSpPr>
              <a:spLocks noChangeShapeType="1"/>
            </p:cNvSpPr>
            <p:nvPr/>
          </p:nvSpPr>
          <p:spPr bwMode="auto">
            <a:xfrm>
              <a:off x="3768" y="1480"/>
              <a:ext cx="209" cy="0"/>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lIns="90000" tIns="46800" rIns="90000" bIns="46800" anchor="ctr">
              <a:spAutoFit/>
            </a:bodyPr>
            <a:lstStyle/>
            <a:p>
              <a:endParaRPr lang="zh-CN" altLang="en-US"/>
            </a:p>
          </p:txBody>
        </p:sp>
        <p:sp>
          <p:nvSpPr>
            <p:cNvPr id="83" name="Line 63"/>
            <p:cNvSpPr>
              <a:spLocks noChangeShapeType="1"/>
            </p:cNvSpPr>
            <p:nvPr/>
          </p:nvSpPr>
          <p:spPr bwMode="auto">
            <a:xfrm>
              <a:off x="3768" y="2115"/>
              <a:ext cx="209" cy="0"/>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lIns="90000" tIns="46800" rIns="90000" bIns="46800" anchor="ctr">
              <a:spAutoFit/>
            </a:bodyPr>
            <a:lstStyle/>
            <a:p>
              <a:endParaRPr lang="zh-CN" altLang="en-US"/>
            </a:p>
          </p:txBody>
        </p:sp>
        <p:sp>
          <p:nvSpPr>
            <p:cNvPr id="84" name="AutoShape 64"/>
            <p:cNvSpPr>
              <a:spLocks noChangeArrowheads="1"/>
            </p:cNvSpPr>
            <p:nvPr/>
          </p:nvSpPr>
          <p:spPr bwMode="auto">
            <a:xfrm>
              <a:off x="3969" y="1434"/>
              <a:ext cx="182" cy="91"/>
            </a:xfrm>
            <a:prstGeom prst="homePlate">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lIns="90000" tIns="46800" rIns="90000" bIns="46800" anchor="ctr">
              <a:spAutoFit/>
            </a:bodyPr>
            <a:lstStyle/>
            <a:p>
              <a:endParaRPr lang="zh-CN" altLang="en-US"/>
            </a:p>
          </p:txBody>
        </p:sp>
        <p:sp>
          <p:nvSpPr>
            <p:cNvPr id="85" name="AutoShape 65"/>
            <p:cNvSpPr>
              <a:spLocks noChangeArrowheads="1"/>
            </p:cNvSpPr>
            <p:nvPr/>
          </p:nvSpPr>
          <p:spPr bwMode="auto">
            <a:xfrm>
              <a:off x="3969" y="1570"/>
              <a:ext cx="182" cy="91"/>
            </a:xfrm>
            <a:prstGeom prst="homePlate">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lIns="90000" tIns="46800" rIns="90000" bIns="46800" anchor="ctr">
              <a:spAutoFit/>
            </a:bodyPr>
            <a:lstStyle/>
            <a:p>
              <a:endParaRPr lang="zh-CN" altLang="en-US"/>
            </a:p>
          </p:txBody>
        </p:sp>
        <p:sp>
          <p:nvSpPr>
            <p:cNvPr id="86" name="AutoShape 66"/>
            <p:cNvSpPr>
              <a:spLocks noChangeArrowheads="1"/>
            </p:cNvSpPr>
            <p:nvPr/>
          </p:nvSpPr>
          <p:spPr bwMode="auto">
            <a:xfrm>
              <a:off x="3969" y="2069"/>
              <a:ext cx="182" cy="91"/>
            </a:xfrm>
            <a:prstGeom prst="homePlate">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lIns="90000" tIns="46800" rIns="90000" bIns="46800" anchor="ctr">
              <a:spAutoFit/>
            </a:bodyPr>
            <a:lstStyle/>
            <a:p>
              <a:endParaRPr lang="zh-CN" altLang="en-US"/>
            </a:p>
          </p:txBody>
        </p:sp>
        <p:sp>
          <p:nvSpPr>
            <p:cNvPr id="87" name="Text Box 67"/>
            <p:cNvSpPr txBox="1">
              <a:spLocks noChangeArrowheads="1"/>
            </p:cNvSpPr>
            <p:nvPr/>
          </p:nvSpPr>
          <p:spPr bwMode="auto">
            <a:xfrm>
              <a:off x="3948" y="1724"/>
              <a:ext cx="248" cy="318"/>
            </a:xfrm>
            <a:prstGeom prst="rect">
              <a:avLst/>
            </a:prstGeom>
            <a:ln/>
          </p:spPr>
          <p:style>
            <a:lnRef idx="2">
              <a:schemeClr val="accent3"/>
            </a:lnRef>
            <a:fillRef idx="1">
              <a:schemeClr val="lt1"/>
            </a:fillRef>
            <a:effectRef idx="0">
              <a:schemeClr val="accent3"/>
            </a:effectRef>
            <a:fontRef idx="minor">
              <a:schemeClr val="dk1"/>
            </a:fontRef>
          </p:style>
          <p:txBody>
            <a:bodyPr vert="eaVert"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pPr>
              <a:r>
                <a:rPr lang="en-US" altLang="zh-CN" sz="1400">
                  <a:ea typeface="宋体" pitchFamily="2" charset="-122"/>
                </a:rPr>
                <a:t>……</a:t>
              </a:r>
            </a:p>
          </p:txBody>
        </p:sp>
        <p:sp>
          <p:nvSpPr>
            <p:cNvPr id="89" name="Text Box 69"/>
            <p:cNvSpPr txBox="1">
              <a:spLocks noChangeArrowheads="1"/>
            </p:cNvSpPr>
            <p:nvPr/>
          </p:nvSpPr>
          <p:spPr bwMode="auto">
            <a:xfrm>
              <a:off x="4150" y="1570"/>
              <a:ext cx="248" cy="408"/>
            </a:xfrm>
            <a:prstGeom prst="rect">
              <a:avLst/>
            </a:prstGeom>
            <a:ln/>
          </p:spPr>
          <p:style>
            <a:lnRef idx="2">
              <a:schemeClr val="accent3"/>
            </a:lnRef>
            <a:fillRef idx="1">
              <a:schemeClr val="lt1"/>
            </a:fillRef>
            <a:effectRef idx="0">
              <a:schemeClr val="accent3"/>
            </a:effectRef>
            <a:fontRef idx="minor">
              <a:schemeClr val="dk1"/>
            </a:fontRef>
          </p:style>
          <p:txBody>
            <a:bodyPr vert="eaVert"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pPr>
              <a:r>
                <a:rPr lang="zh-CN" altLang="en-US" sz="1400"/>
                <a:t>输    出</a:t>
              </a:r>
            </a:p>
          </p:txBody>
        </p:sp>
      </p:grpSp>
      <p:grpSp>
        <p:nvGrpSpPr>
          <p:cNvPr id="93" name="Group 95"/>
          <p:cNvGrpSpPr>
            <a:grpSpLocks/>
          </p:cNvGrpSpPr>
          <p:nvPr/>
        </p:nvGrpSpPr>
        <p:grpSpPr bwMode="auto">
          <a:xfrm>
            <a:off x="5281104" y="5267817"/>
            <a:ext cx="3849687" cy="1600200"/>
            <a:chOff x="1973" y="1389"/>
            <a:chExt cx="2425" cy="1008"/>
          </a:xfrm>
        </p:grpSpPr>
        <p:sp>
          <p:nvSpPr>
            <p:cNvPr id="116" name="Text Box 118"/>
            <p:cNvSpPr txBox="1">
              <a:spLocks noChangeArrowheads="1"/>
            </p:cNvSpPr>
            <p:nvPr/>
          </p:nvSpPr>
          <p:spPr bwMode="auto">
            <a:xfrm>
              <a:off x="2683" y="2182"/>
              <a:ext cx="952" cy="215"/>
            </a:xfrm>
            <a:prstGeom prst="rect">
              <a:avLst/>
            </a:prstGeom>
            <a:ln/>
          </p:spPr>
          <p:style>
            <a:lnRef idx="2">
              <a:schemeClr val="accent3"/>
            </a:lnRef>
            <a:fillRef idx="1">
              <a:schemeClr val="lt1"/>
            </a:fillRef>
            <a:effectRef idx="0">
              <a:schemeClr val="accent3"/>
            </a:effectRef>
            <a:fontRef idx="minor">
              <a:schemeClr val="dk1"/>
            </a:fontRef>
          </p:style>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pPr>
              <a:r>
                <a:rPr lang="en-US" altLang="zh-CN" sz="1600" dirty="0">
                  <a:ea typeface="宋体" pitchFamily="2" charset="-122"/>
                </a:rPr>
                <a:t>(d) GAL</a:t>
              </a:r>
            </a:p>
          </p:txBody>
        </p:sp>
        <p:sp>
          <p:nvSpPr>
            <p:cNvPr id="114" name="Text Box 116"/>
            <p:cNvSpPr txBox="1">
              <a:spLocks noChangeArrowheads="1"/>
            </p:cNvSpPr>
            <p:nvPr/>
          </p:nvSpPr>
          <p:spPr bwMode="auto">
            <a:xfrm>
              <a:off x="1973" y="1570"/>
              <a:ext cx="248" cy="408"/>
            </a:xfrm>
            <a:prstGeom prst="rect">
              <a:avLst/>
            </a:prstGeom>
            <a:ln/>
          </p:spPr>
          <p:style>
            <a:lnRef idx="2">
              <a:schemeClr val="accent3"/>
            </a:lnRef>
            <a:fillRef idx="1">
              <a:schemeClr val="lt1"/>
            </a:fillRef>
            <a:effectRef idx="0">
              <a:schemeClr val="accent3"/>
            </a:effectRef>
            <a:fontRef idx="minor">
              <a:schemeClr val="dk1"/>
            </a:fontRef>
          </p:style>
          <p:txBody>
            <a:bodyPr vert="eaVert"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pPr>
              <a:r>
                <a:rPr lang="zh-CN" altLang="en-US" sz="1400" dirty="0"/>
                <a:t>输    入</a:t>
              </a:r>
            </a:p>
          </p:txBody>
        </p:sp>
        <p:sp>
          <p:nvSpPr>
            <p:cNvPr id="103" name="Text Box 105"/>
            <p:cNvSpPr txBox="1">
              <a:spLocks noChangeArrowheads="1"/>
            </p:cNvSpPr>
            <p:nvPr/>
          </p:nvSpPr>
          <p:spPr bwMode="auto">
            <a:xfrm>
              <a:off x="3016" y="1706"/>
              <a:ext cx="248" cy="318"/>
            </a:xfrm>
            <a:prstGeom prst="rect">
              <a:avLst/>
            </a:prstGeom>
            <a:ln/>
          </p:spPr>
          <p:style>
            <a:lnRef idx="2">
              <a:schemeClr val="accent3"/>
            </a:lnRef>
            <a:fillRef idx="1">
              <a:schemeClr val="lt1"/>
            </a:fillRef>
            <a:effectRef idx="0">
              <a:schemeClr val="accent3"/>
            </a:effectRef>
            <a:fontRef idx="minor">
              <a:schemeClr val="dk1"/>
            </a:fontRef>
          </p:style>
          <p:txBody>
            <a:bodyPr vert="eaVert"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pPr>
              <a:r>
                <a:rPr lang="en-US" altLang="zh-CN" sz="1400" dirty="0">
                  <a:ea typeface="宋体" pitchFamily="2" charset="-122"/>
                </a:rPr>
                <a:t>……</a:t>
              </a:r>
            </a:p>
          </p:txBody>
        </p:sp>
        <p:sp>
          <p:nvSpPr>
            <p:cNvPr id="115" name="Text Box 117"/>
            <p:cNvSpPr txBox="1">
              <a:spLocks noChangeArrowheads="1"/>
            </p:cNvSpPr>
            <p:nvPr/>
          </p:nvSpPr>
          <p:spPr bwMode="auto">
            <a:xfrm>
              <a:off x="4150" y="1570"/>
              <a:ext cx="248" cy="408"/>
            </a:xfrm>
            <a:prstGeom prst="rect">
              <a:avLst/>
            </a:prstGeom>
            <a:ln/>
          </p:spPr>
          <p:style>
            <a:lnRef idx="2">
              <a:schemeClr val="accent3"/>
            </a:lnRef>
            <a:fillRef idx="1">
              <a:schemeClr val="lt1"/>
            </a:fillRef>
            <a:effectRef idx="0">
              <a:schemeClr val="accent3"/>
            </a:effectRef>
            <a:fontRef idx="minor">
              <a:schemeClr val="dk1"/>
            </a:fontRef>
          </p:style>
          <p:txBody>
            <a:bodyPr vert="eaVert"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pPr>
              <a:r>
                <a:rPr lang="zh-CN" altLang="en-US" sz="1400" dirty="0"/>
                <a:t>输    出</a:t>
              </a:r>
            </a:p>
          </p:txBody>
        </p:sp>
        <p:sp>
          <p:nvSpPr>
            <p:cNvPr id="94" name="Rectangle 96"/>
            <p:cNvSpPr>
              <a:spLocks noChangeArrowheads="1"/>
            </p:cNvSpPr>
            <p:nvPr/>
          </p:nvSpPr>
          <p:spPr bwMode="auto">
            <a:xfrm>
              <a:off x="2590" y="1389"/>
              <a:ext cx="462" cy="807"/>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wrap="none" lIns="90000" tIns="46800" rIns="90000" bIns="46800" anchor="ctr">
              <a:spAutoFit/>
            </a:bodyPr>
            <a:lstStyle/>
            <a:p>
              <a:pPr algn="ctr">
                <a:lnSpc>
                  <a:spcPct val="100000"/>
                </a:lnSpc>
              </a:pPr>
              <a:endParaRPr lang="en-US" altLang="zh-CN" sz="1400" dirty="0"/>
            </a:p>
            <a:p>
              <a:pPr algn="ctr">
                <a:lnSpc>
                  <a:spcPct val="100000"/>
                </a:lnSpc>
              </a:pPr>
              <a:r>
                <a:rPr lang="zh-CN" altLang="en-US" sz="1400" dirty="0"/>
                <a:t>与阵列</a:t>
              </a:r>
            </a:p>
            <a:p>
              <a:pPr algn="ctr">
                <a:lnSpc>
                  <a:spcPct val="100000"/>
                </a:lnSpc>
              </a:pPr>
              <a:r>
                <a:rPr lang="zh-CN" altLang="en-US" sz="1400" dirty="0"/>
                <a:t>可编程</a:t>
              </a:r>
            </a:p>
            <a:p>
              <a:pPr algn="ctr">
                <a:lnSpc>
                  <a:spcPct val="100000"/>
                </a:lnSpc>
              </a:pPr>
              <a:endParaRPr lang="en-US" altLang="zh-CN" sz="1400" dirty="0"/>
            </a:p>
          </p:txBody>
        </p:sp>
        <p:sp>
          <p:nvSpPr>
            <p:cNvPr id="95" name="Rectangle 97"/>
            <p:cNvSpPr>
              <a:spLocks noChangeArrowheads="1"/>
            </p:cNvSpPr>
            <p:nvPr/>
          </p:nvSpPr>
          <p:spPr bwMode="auto">
            <a:xfrm>
              <a:off x="3288" y="1389"/>
              <a:ext cx="470" cy="807"/>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90000" tIns="46800" rIns="90000" bIns="46800" anchor="ctr">
              <a:spAutoFit/>
            </a:bodyPr>
            <a:lstStyle/>
            <a:p>
              <a:pPr algn="ctr">
                <a:lnSpc>
                  <a:spcPct val="100000"/>
                </a:lnSpc>
              </a:pPr>
              <a:endParaRPr lang="en-US" altLang="zh-CN" sz="1400"/>
            </a:p>
            <a:p>
              <a:pPr algn="ctr">
                <a:lnSpc>
                  <a:spcPct val="100000"/>
                </a:lnSpc>
              </a:pPr>
              <a:r>
                <a:rPr lang="zh-CN" altLang="en-US" sz="1400"/>
                <a:t>或阵列</a:t>
              </a:r>
            </a:p>
            <a:p>
              <a:pPr algn="ctr">
                <a:lnSpc>
                  <a:spcPct val="100000"/>
                </a:lnSpc>
              </a:pPr>
              <a:r>
                <a:rPr lang="zh-CN" altLang="en-US" sz="1400"/>
                <a:t>固定</a:t>
              </a:r>
            </a:p>
            <a:p>
              <a:pPr algn="ctr">
                <a:lnSpc>
                  <a:spcPct val="100000"/>
                </a:lnSpc>
              </a:pPr>
              <a:endParaRPr lang="en-US" altLang="zh-CN" sz="1400"/>
            </a:p>
          </p:txBody>
        </p:sp>
        <p:sp>
          <p:nvSpPr>
            <p:cNvPr id="96" name="Line 98"/>
            <p:cNvSpPr>
              <a:spLocks noChangeShapeType="1"/>
            </p:cNvSpPr>
            <p:nvPr/>
          </p:nvSpPr>
          <p:spPr bwMode="auto">
            <a:xfrm>
              <a:off x="3061" y="2069"/>
              <a:ext cx="227" cy="0"/>
            </a:xfrm>
            <a:prstGeom prst="line">
              <a:avLst/>
            </a:prstGeom>
            <a:ln>
              <a:headEnd/>
              <a:tailEnd type="triangle" w="med" len="med"/>
            </a:ln>
          </p:spPr>
          <p:style>
            <a:lnRef idx="2">
              <a:schemeClr val="accent6"/>
            </a:lnRef>
            <a:fillRef idx="1">
              <a:schemeClr val="lt1"/>
            </a:fillRef>
            <a:effectRef idx="0">
              <a:schemeClr val="accent6"/>
            </a:effectRef>
            <a:fontRef idx="minor">
              <a:schemeClr val="dk1"/>
            </a:fontRef>
          </p:style>
          <p:txBody>
            <a:bodyPr wrap="none" lIns="90000" tIns="46800" rIns="90000" bIns="46800" anchor="ctr">
              <a:spAutoFit/>
            </a:bodyPr>
            <a:lstStyle/>
            <a:p>
              <a:endParaRPr lang="zh-CN" altLang="en-US"/>
            </a:p>
          </p:txBody>
        </p:sp>
        <p:sp>
          <p:nvSpPr>
            <p:cNvPr id="97" name="Line 99"/>
            <p:cNvSpPr>
              <a:spLocks noChangeShapeType="1"/>
            </p:cNvSpPr>
            <p:nvPr/>
          </p:nvSpPr>
          <p:spPr bwMode="auto">
            <a:xfrm>
              <a:off x="3061" y="1480"/>
              <a:ext cx="227" cy="0"/>
            </a:xfrm>
            <a:prstGeom prst="line">
              <a:avLst/>
            </a:prstGeom>
            <a:ln>
              <a:headEnd/>
              <a:tailEnd type="triangle" w="med" len="med"/>
            </a:ln>
          </p:spPr>
          <p:style>
            <a:lnRef idx="2">
              <a:schemeClr val="accent6"/>
            </a:lnRef>
            <a:fillRef idx="1">
              <a:schemeClr val="lt1"/>
            </a:fillRef>
            <a:effectRef idx="0">
              <a:schemeClr val="accent6"/>
            </a:effectRef>
            <a:fontRef idx="minor">
              <a:schemeClr val="dk1"/>
            </a:fontRef>
          </p:style>
          <p:txBody>
            <a:bodyPr wrap="none" lIns="90000" tIns="46800" rIns="90000" bIns="46800" anchor="ctr">
              <a:spAutoFit/>
            </a:bodyPr>
            <a:lstStyle/>
            <a:p>
              <a:endParaRPr lang="zh-CN" altLang="en-US"/>
            </a:p>
          </p:txBody>
        </p:sp>
        <p:sp>
          <p:nvSpPr>
            <p:cNvPr id="98" name="Line 100"/>
            <p:cNvSpPr>
              <a:spLocks noChangeShapeType="1"/>
            </p:cNvSpPr>
            <p:nvPr/>
          </p:nvSpPr>
          <p:spPr bwMode="auto">
            <a:xfrm>
              <a:off x="3061" y="1606"/>
              <a:ext cx="227" cy="0"/>
            </a:xfrm>
            <a:prstGeom prst="line">
              <a:avLst/>
            </a:prstGeom>
            <a:ln>
              <a:headEnd/>
              <a:tailEnd type="triangle" w="med" len="med"/>
            </a:ln>
          </p:spPr>
          <p:style>
            <a:lnRef idx="2">
              <a:schemeClr val="accent6"/>
            </a:lnRef>
            <a:fillRef idx="1">
              <a:schemeClr val="lt1"/>
            </a:fillRef>
            <a:effectRef idx="0">
              <a:schemeClr val="accent6"/>
            </a:effectRef>
            <a:fontRef idx="minor">
              <a:schemeClr val="dk1"/>
            </a:fontRef>
          </p:style>
          <p:txBody>
            <a:bodyPr wrap="none" lIns="90000" tIns="46800" rIns="90000" bIns="46800" anchor="ctr">
              <a:spAutoFit/>
            </a:bodyPr>
            <a:lstStyle/>
            <a:p>
              <a:endParaRPr lang="zh-CN" altLang="en-US"/>
            </a:p>
          </p:txBody>
        </p:sp>
        <p:sp>
          <p:nvSpPr>
            <p:cNvPr id="99" name="AutoShape 101"/>
            <p:cNvSpPr>
              <a:spLocks noChangeArrowheads="1"/>
            </p:cNvSpPr>
            <p:nvPr/>
          </p:nvSpPr>
          <p:spPr bwMode="auto">
            <a:xfrm>
              <a:off x="2200" y="1434"/>
              <a:ext cx="182" cy="91"/>
            </a:xfrm>
            <a:prstGeom prst="homePlate">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lIns="90000" tIns="46800" rIns="90000" bIns="46800" anchor="ctr">
              <a:spAutoFit/>
            </a:bodyPr>
            <a:lstStyle/>
            <a:p>
              <a:endParaRPr lang="zh-CN" altLang="en-US"/>
            </a:p>
          </p:txBody>
        </p:sp>
        <p:sp>
          <p:nvSpPr>
            <p:cNvPr id="100" name="AutoShape 102"/>
            <p:cNvSpPr>
              <a:spLocks noChangeArrowheads="1"/>
            </p:cNvSpPr>
            <p:nvPr/>
          </p:nvSpPr>
          <p:spPr bwMode="auto">
            <a:xfrm>
              <a:off x="2200" y="1570"/>
              <a:ext cx="182" cy="91"/>
            </a:xfrm>
            <a:prstGeom prst="homePlate">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lIns="90000" tIns="46800" rIns="90000" bIns="46800" anchor="ctr">
              <a:spAutoFit/>
            </a:bodyPr>
            <a:lstStyle/>
            <a:p>
              <a:endParaRPr lang="zh-CN" altLang="en-US"/>
            </a:p>
          </p:txBody>
        </p:sp>
        <p:sp>
          <p:nvSpPr>
            <p:cNvPr id="101" name="AutoShape 103"/>
            <p:cNvSpPr>
              <a:spLocks noChangeArrowheads="1"/>
            </p:cNvSpPr>
            <p:nvPr/>
          </p:nvSpPr>
          <p:spPr bwMode="auto">
            <a:xfrm>
              <a:off x="2200" y="2069"/>
              <a:ext cx="182" cy="91"/>
            </a:xfrm>
            <a:prstGeom prst="homePlate">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lIns="90000" tIns="46800" rIns="90000" bIns="46800" anchor="ctr">
              <a:spAutoFit/>
            </a:bodyPr>
            <a:lstStyle/>
            <a:p>
              <a:endParaRPr lang="zh-CN" altLang="en-US"/>
            </a:p>
          </p:txBody>
        </p:sp>
        <p:sp>
          <p:nvSpPr>
            <p:cNvPr id="102" name="Text Box 104"/>
            <p:cNvSpPr txBox="1">
              <a:spLocks noChangeArrowheads="1"/>
            </p:cNvSpPr>
            <p:nvPr/>
          </p:nvSpPr>
          <p:spPr bwMode="auto">
            <a:xfrm>
              <a:off x="2179" y="1724"/>
              <a:ext cx="248" cy="318"/>
            </a:xfrm>
            <a:prstGeom prst="rect">
              <a:avLst/>
            </a:prstGeom>
            <a:ln/>
          </p:spPr>
          <p:style>
            <a:lnRef idx="2">
              <a:schemeClr val="accent3"/>
            </a:lnRef>
            <a:fillRef idx="1">
              <a:schemeClr val="lt1"/>
            </a:fillRef>
            <a:effectRef idx="0">
              <a:schemeClr val="accent3"/>
            </a:effectRef>
            <a:fontRef idx="minor">
              <a:schemeClr val="dk1"/>
            </a:fontRef>
          </p:style>
          <p:txBody>
            <a:bodyPr vert="eaVert"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pPr>
              <a:r>
                <a:rPr lang="en-US" altLang="zh-CN" sz="1400" dirty="0">
                  <a:ea typeface="宋体" pitchFamily="2" charset="-122"/>
                </a:rPr>
                <a:t>……</a:t>
              </a:r>
            </a:p>
          </p:txBody>
        </p:sp>
        <p:sp>
          <p:nvSpPr>
            <p:cNvPr id="104" name="Line 106"/>
            <p:cNvSpPr>
              <a:spLocks noChangeShapeType="1"/>
            </p:cNvSpPr>
            <p:nvPr/>
          </p:nvSpPr>
          <p:spPr bwMode="auto">
            <a:xfrm>
              <a:off x="2391" y="1626"/>
              <a:ext cx="209" cy="0"/>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lIns="90000" tIns="46800" rIns="90000" bIns="46800" anchor="ctr">
              <a:spAutoFit/>
            </a:bodyPr>
            <a:lstStyle/>
            <a:p>
              <a:endParaRPr lang="zh-CN" altLang="en-US"/>
            </a:p>
          </p:txBody>
        </p:sp>
        <p:sp>
          <p:nvSpPr>
            <p:cNvPr id="105" name="Line 107"/>
            <p:cNvSpPr>
              <a:spLocks noChangeShapeType="1"/>
            </p:cNvSpPr>
            <p:nvPr/>
          </p:nvSpPr>
          <p:spPr bwMode="auto">
            <a:xfrm>
              <a:off x="2381" y="1480"/>
              <a:ext cx="209" cy="0"/>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lIns="90000" tIns="46800" rIns="90000" bIns="46800" anchor="ctr">
              <a:spAutoFit/>
            </a:bodyPr>
            <a:lstStyle/>
            <a:p>
              <a:endParaRPr lang="zh-CN" altLang="en-US"/>
            </a:p>
          </p:txBody>
        </p:sp>
        <p:sp>
          <p:nvSpPr>
            <p:cNvPr id="106" name="Line 108"/>
            <p:cNvSpPr>
              <a:spLocks noChangeShapeType="1"/>
            </p:cNvSpPr>
            <p:nvPr/>
          </p:nvSpPr>
          <p:spPr bwMode="auto">
            <a:xfrm>
              <a:off x="2381" y="2115"/>
              <a:ext cx="209" cy="0"/>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lIns="90000" tIns="46800" rIns="90000" bIns="46800" anchor="ctr">
              <a:spAutoFit/>
            </a:bodyPr>
            <a:lstStyle/>
            <a:p>
              <a:endParaRPr lang="zh-CN" altLang="en-US"/>
            </a:p>
          </p:txBody>
        </p:sp>
        <p:sp>
          <p:nvSpPr>
            <p:cNvPr id="107" name="Line 109"/>
            <p:cNvSpPr>
              <a:spLocks noChangeShapeType="1"/>
            </p:cNvSpPr>
            <p:nvPr/>
          </p:nvSpPr>
          <p:spPr bwMode="auto">
            <a:xfrm>
              <a:off x="3769" y="1616"/>
              <a:ext cx="209" cy="0"/>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lIns="90000" tIns="46800" rIns="90000" bIns="46800" anchor="ctr">
              <a:spAutoFit/>
            </a:bodyPr>
            <a:lstStyle/>
            <a:p>
              <a:endParaRPr lang="zh-CN" altLang="en-US"/>
            </a:p>
          </p:txBody>
        </p:sp>
        <p:sp>
          <p:nvSpPr>
            <p:cNvPr id="108" name="Line 110"/>
            <p:cNvSpPr>
              <a:spLocks noChangeShapeType="1"/>
            </p:cNvSpPr>
            <p:nvPr/>
          </p:nvSpPr>
          <p:spPr bwMode="auto">
            <a:xfrm>
              <a:off x="3768" y="1480"/>
              <a:ext cx="209" cy="0"/>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lIns="90000" tIns="46800" rIns="90000" bIns="46800" anchor="ctr">
              <a:spAutoFit/>
            </a:bodyPr>
            <a:lstStyle/>
            <a:p>
              <a:endParaRPr lang="zh-CN" altLang="en-US"/>
            </a:p>
          </p:txBody>
        </p:sp>
        <p:sp>
          <p:nvSpPr>
            <p:cNvPr id="109" name="Line 111"/>
            <p:cNvSpPr>
              <a:spLocks noChangeShapeType="1"/>
            </p:cNvSpPr>
            <p:nvPr/>
          </p:nvSpPr>
          <p:spPr bwMode="auto">
            <a:xfrm>
              <a:off x="3768" y="2115"/>
              <a:ext cx="209" cy="0"/>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lIns="90000" tIns="46800" rIns="90000" bIns="46800" anchor="ctr">
              <a:spAutoFit/>
            </a:bodyPr>
            <a:lstStyle/>
            <a:p>
              <a:endParaRPr lang="zh-CN" altLang="en-US"/>
            </a:p>
          </p:txBody>
        </p:sp>
        <p:sp>
          <p:nvSpPr>
            <p:cNvPr id="110" name="AutoShape 112"/>
            <p:cNvSpPr>
              <a:spLocks noChangeArrowheads="1"/>
            </p:cNvSpPr>
            <p:nvPr/>
          </p:nvSpPr>
          <p:spPr bwMode="auto">
            <a:xfrm>
              <a:off x="3969" y="1434"/>
              <a:ext cx="182" cy="91"/>
            </a:xfrm>
            <a:prstGeom prst="homePlate">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lIns="90000" tIns="46800" rIns="90000" bIns="46800" anchor="ctr">
              <a:spAutoFit/>
            </a:bodyPr>
            <a:lstStyle/>
            <a:p>
              <a:endParaRPr lang="zh-CN" altLang="en-US"/>
            </a:p>
          </p:txBody>
        </p:sp>
        <p:sp>
          <p:nvSpPr>
            <p:cNvPr id="111" name="AutoShape 113"/>
            <p:cNvSpPr>
              <a:spLocks noChangeArrowheads="1"/>
            </p:cNvSpPr>
            <p:nvPr/>
          </p:nvSpPr>
          <p:spPr bwMode="auto">
            <a:xfrm>
              <a:off x="3969" y="1570"/>
              <a:ext cx="182" cy="91"/>
            </a:xfrm>
            <a:prstGeom prst="homePlate">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lIns="90000" tIns="46800" rIns="90000" bIns="46800" anchor="ctr">
              <a:spAutoFit/>
            </a:bodyPr>
            <a:lstStyle/>
            <a:p>
              <a:endParaRPr lang="zh-CN" altLang="en-US"/>
            </a:p>
          </p:txBody>
        </p:sp>
        <p:sp>
          <p:nvSpPr>
            <p:cNvPr id="112" name="AutoShape 114"/>
            <p:cNvSpPr>
              <a:spLocks noChangeArrowheads="1"/>
            </p:cNvSpPr>
            <p:nvPr/>
          </p:nvSpPr>
          <p:spPr bwMode="auto">
            <a:xfrm>
              <a:off x="3969" y="2069"/>
              <a:ext cx="182" cy="91"/>
            </a:xfrm>
            <a:prstGeom prst="homePlate">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lIns="90000" tIns="46800" rIns="90000" bIns="46800" anchor="ctr">
              <a:spAutoFit/>
            </a:bodyPr>
            <a:lstStyle/>
            <a:p>
              <a:endParaRPr lang="zh-CN" altLang="en-US"/>
            </a:p>
          </p:txBody>
        </p:sp>
        <p:sp>
          <p:nvSpPr>
            <p:cNvPr id="113" name="Text Box 115"/>
            <p:cNvSpPr txBox="1">
              <a:spLocks noChangeArrowheads="1"/>
            </p:cNvSpPr>
            <p:nvPr/>
          </p:nvSpPr>
          <p:spPr bwMode="auto">
            <a:xfrm>
              <a:off x="3948" y="1724"/>
              <a:ext cx="248" cy="318"/>
            </a:xfrm>
            <a:prstGeom prst="rect">
              <a:avLst/>
            </a:prstGeom>
            <a:ln/>
          </p:spPr>
          <p:style>
            <a:lnRef idx="2">
              <a:schemeClr val="accent3"/>
            </a:lnRef>
            <a:fillRef idx="1">
              <a:schemeClr val="lt1"/>
            </a:fillRef>
            <a:effectRef idx="0">
              <a:schemeClr val="accent3"/>
            </a:effectRef>
            <a:fontRef idx="minor">
              <a:schemeClr val="dk1"/>
            </a:fontRef>
          </p:style>
          <p:txBody>
            <a:bodyPr vert="eaVert"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pPr>
              <a:r>
                <a:rPr lang="en-US" altLang="zh-CN" sz="1400">
                  <a:ea typeface="宋体" pitchFamily="2" charset="-122"/>
                </a:rPr>
                <a:t>……</a:t>
              </a:r>
            </a:p>
          </p:txBody>
        </p:sp>
      </p:grpSp>
    </p:spTree>
    <p:extLst>
      <p:ext uri="{BB962C8B-B14F-4D97-AF65-F5344CB8AC3E}">
        <p14:creationId xmlns:p14="http://schemas.microsoft.com/office/powerpoint/2010/main" val="192846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9687"/>
            <a:ext cx="9027297" cy="417935"/>
          </a:xfrm>
        </p:spPr>
        <p:txBody>
          <a:bodyPr/>
          <a:lstStyle/>
          <a:p>
            <a:r>
              <a:rPr lang="zh-CN" altLang="en-US" sz="2800" dirty="0"/>
              <a:t>第六章  可编程逻辑</a:t>
            </a:r>
            <a:r>
              <a:rPr lang="en-US" altLang="zh-CN" sz="2800" dirty="0"/>
              <a:t>\</a:t>
            </a:r>
            <a:r>
              <a:rPr lang="zh-CN" altLang="en-US" sz="2800" dirty="0"/>
              <a:t>第四节  </a:t>
            </a:r>
            <a:r>
              <a:rPr lang="en-US" altLang="zh-CN" sz="2800" dirty="0"/>
              <a:t>VHDL</a:t>
            </a:r>
            <a:r>
              <a:rPr lang="zh-CN" altLang="en-US" sz="2800" dirty="0"/>
              <a:t>语言编程</a:t>
            </a:r>
            <a:endParaRPr lang="zh-CN" altLang="en-US" dirty="0"/>
          </a:p>
        </p:txBody>
      </p:sp>
      <p:sp>
        <p:nvSpPr>
          <p:cNvPr id="9" name="Text Box 598"/>
          <p:cNvSpPr txBox="1">
            <a:spLocks noChangeArrowheads="1"/>
          </p:cNvSpPr>
          <p:nvPr/>
        </p:nvSpPr>
        <p:spPr bwMode="auto">
          <a:xfrm>
            <a:off x="1412" y="490538"/>
            <a:ext cx="8909050" cy="2962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vert="horz" wrap="square" lIns="90000" tIns="46800" rIns="90000" bIns="46800" numCol="1" anchor="t" anchorCtr="0" compatLnSpc="1">
            <a:prstTxWarp prst="textNoShape">
              <a:avLst/>
            </a:prstTxWarp>
            <a:spAutoFit/>
          </a:bodyPr>
          <a:lstStyle>
            <a:lvl1pPr marL="230188" indent="-230188"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cs typeface="+mn-cs"/>
              </a:defRPr>
            </a:lvl1pPr>
            <a:lvl2pPr marL="742950" indent="-285750" algn="l" rtl="0" eaLnBrk="0" fontAlgn="base" hangingPunct="0">
              <a:lnSpc>
                <a:spcPct val="97000"/>
              </a:lnSpc>
              <a:spcBef>
                <a:spcPct val="20000"/>
              </a:spcBef>
              <a:spcAft>
                <a:spcPct val="20000"/>
              </a:spcAft>
              <a:buClr>
                <a:schemeClr val="folHlink"/>
              </a:buClr>
              <a:buFont typeface="Arial" charset="0"/>
              <a:buChar char="-"/>
              <a:defRPr kumimoji="1" sz="2000" b="1">
                <a:solidFill>
                  <a:schemeClr val="tx1"/>
                </a:solidFill>
                <a:latin typeface="Times New Roman" pitchFamily="18" charset="0"/>
                <a:ea typeface="楷体_GB2312" pitchFamily="49" charset="-122"/>
              </a:defRPr>
            </a:lvl2pPr>
            <a:lvl3pPr marL="1143000" indent="-228600" algn="l" rtl="0" eaLnBrk="0" fontAlgn="base" hangingPunct="0">
              <a:lnSpc>
                <a:spcPct val="97000"/>
              </a:lnSpc>
              <a:spcBef>
                <a:spcPct val="20000"/>
              </a:spcBef>
              <a:spcAft>
                <a:spcPct val="20000"/>
              </a:spcAft>
              <a:buClr>
                <a:schemeClr val="folHlink"/>
              </a:buClr>
              <a:buChar char="•"/>
              <a:defRPr kumimoji="1" sz="2000" b="1">
                <a:solidFill>
                  <a:schemeClr val="tx1"/>
                </a:solidFill>
                <a:latin typeface="Times New Roman" pitchFamily="18" charset="0"/>
                <a:ea typeface="楷体_GB2312" pitchFamily="49" charset="-122"/>
              </a:defRPr>
            </a:lvl3pPr>
            <a:lvl4pPr marL="16002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4pPr>
            <a:lvl5pPr marL="20574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5pPr>
            <a:lvl6pPr marL="25146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6pPr>
            <a:lvl7pPr marL="29718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7pPr>
            <a:lvl8pPr marL="34290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8pPr>
            <a:lvl9pPr marL="38862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9pPr>
          </a:lstStyle>
          <a:p>
            <a:pPr eaLnBrk="1" hangingPunct="1">
              <a:lnSpc>
                <a:spcPct val="100000"/>
              </a:lnSpc>
              <a:spcAft>
                <a:spcPts val="0"/>
              </a:spcAft>
            </a:pPr>
            <a:r>
              <a:rPr lang="en-US" altLang="zh-CN" sz="2800" dirty="0">
                <a:ea typeface="宋体" pitchFamily="2" charset="-122"/>
              </a:rPr>
              <a:t>VHDL</a:t>
            </a:r>
            <a:r>
              <a:rPr lang="zh-CN" altLang="en-US" sz="2800" dirty="0">
                <a:ea typeface="宋体" pitchFamily="2" charset="-122"/>
              </a:rPr>
              <a:t>编程案例</a:t>
            </a:r>
            <a:endParaRPr lang="en-US" altLang="zh-CN"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2" eaLnBrk="1" hangingPunct="1">
              <a:lnSpc>
                <a:spcPct val="100000"/>
              </a:lnSpc>
              <a:spcAft>
                <a:spcPts val="0"/>
              </a:spcAft>
            </a:pPr>
            <a:endParaRPr lang="zh-CN" altLang="en-US"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zh-CN" altLang="en-US" dirty="0">
              <a:ea typeface="宋体" pitchFamily="2" charset="-122"/>
            </a:endParaRPr>
          </a:p>
        </p:txBody>
      </p:sp>
      <p:sp>
        <p:nvSpPr>
          <p:cNvPr id="20" name="Text Box 5"/>
          <p:cNvSpPr txBox="1">
            <a:spLocks noChangeArrowheads="1"/>
          </p:cNvSpPr>
          <p:nvPr/>
        </p:nvSpPr>
        <p:spPr bwMode="auto">
          <a:xfrm>
            <a:off x="3086901" y="459760"/>
            <a:ext cx="4429125" cy="400110"/>
          </a:xfrm>
          <a:prstGeom prst="rect">
            <a:avLst/>
          </a:prstGeom>
          <a:noFill/>
          <a:ln w="9525">
            <a:noFill/>
            <a:miter lim="800000"/>
            <a:headEnd/>
            <a:tailEnd/>
          </a:ln>
          <a:effectLst/>
        </p:spPr>
        <p:txBody>
          <a:bodyPr>
            <a:spAutoFit/>
          </a:bodyPr>
          <a:lstStyle/>
          <a:p>
            <a:pPr>
              <a:lnSpc>
                <a:spcPct val="100000"/>
              </a:lnSpc>
              <a:defRPr/>
            </a:pPr>
            <a:r>
              <a:rPr lang="en-US" altLang="zh-CN" sz="2000" b="0" dirty="0">
                <a:solidFill>
                  <a:schemeClr val="tx1"/>
                </a:solidFill>
                <a:effectLst>
                  <a:outerShdw blurRad="38100" dist="38100" dir="2700000" algn="tl">
                    <a:srgbClr val="C0C0C0"/>
                  </a:outerShdw>
                </a:effectLst>
                <a:ea typeface="宋体" pitchFamily="2" charset="-122"/>
              </a:rPr>
              <a:t>●</a:t>
            </a:r>
            <a:r>
              <a:rPr lang="en-US" altLang="zh-CN" sz="2000" dirty="0">
                <a:solidFill>
                  <a:schemeClr val="tx1"/>
                </a:solidFill>
                <a:ea typeface="宋体" pitchFamily="2" charset="-122"/>
              </a:rPr>
              <a:t> VHDL</a:t>
            </a:r>
            <a:r>
              <a:rPr lang="zh-CN" altLang="en-US" sz="2000" dirty="0">
                <a:solidFill>
                  <a:schemeClr val="tx1"/>
                </a:solidFill>
                <a:ea typeface="宋体" pitchFamily="2" charset="-122"/>
              </a:rPr>
              <a:t>的时序逻辑设计</a:t>
            </a:r>
          </a:p>
        </p:txBody>
      </p:sp>
      <p:sp>
        <p:nvSpPr>
          <p:cNvPr id="57" name="Text Box 4"/>
          <p:cNvSpPr txBox="1">
            <a:spLocks noChangeArrowheads="1"/>
          </p:cNvSpPr>
          <p:nvPr/>
        </p:nvSpPr>
        <p:spPr bwMode="auto">
          <a:xfrm>
            <a:off x="6057099" y="490538"/>
            <a:ext cx="3673475" cy="369332"/>
          </a:xfrm>
          <a:prstGeom prst="rect">
            <a:avLst/>
          </a:prstGeom>
          <a:noFill/>
          <a:ln w="9525">
            <a:noFill/>
            <a:miter lim="800000"/>
            <a:headEnd/>
            <a:tailEnd/>
          </a:ln>
          <a:effectLst/>
        </p:spPr>
        <p:txBody>
          <a:bodyPr>
            <a:spAutoFit/>
          </a:bodyPr>
          <a:lstStyle/>
          <a:p>
            <a:pPr>
              <a:lnSpc>
                <a:spcPct val="100000"/>
              </a:lnSpc>
              <a:defRPr/>
            </a:pPr>
            <a:r>
              <a:rPr lang="en-US" altLang="zh-CN" b="0" dirty="0">
                <a:solidFill>
                  <a:schemeClr val="tx1"/>
                </a:solidFill>
                <a:effectLst>
                  <a:outerShdw blurRad="38100" dist="38100" dir="2700000" algn="tl">
                    <a:srgbClr val="C0C0C0"/>
                  </a:outerShdw>
                </a:effectLst>
                <a:ea typeface="宋体" pitchFamily="2" charset="-122"/>
              </a:rPr>
              <a:t>●</a:t>
            </a:r>
            <a:r>
              <a:rPr lang="en-US" altLang="zh-CN" dirty="0">
                <a:solidFill>
                  <a:schemeClr val="tx1"/>
                </a:solidFill>
                <a:ea typeface="宋体" pitchFamily="2" charset="-122"/>
              </a:rPr>
              <a:t> 2</a:t>
            </a:r>
            <a:r>
              <a:rPr lang="zh-CN" altLang="en-US" dirty="0">
                <a:solidFill>
                  <a:schemeClr val="tx1"/>
                </a:solidFill>
                <a:ea typeface="宋体" pitchFamily="2" charset="-122"/>
              </a:rPr>
              <a:t>、锁存器的描述</a:t>
            </a:r>
          </a:p>
        </p:txBody>
      </p:sp>
      <p:grpSp>
        <p:nvGrpSpPr>
          <p:cNvPr id="59" name="Group 35"/>
          <p:cNvGrpSpPr>
            <a:grpSpLocks/>
          </p:cNvGrpSpPr>
          <p:nvPr/>
        </p:nvGrpSpPr>
        <p:grpSpPr bwMode="auto">
          <a:xfrm>
            <a:off x="5933543" y="715125"/>
            <a:ext cx="3313112" cy="1584325"/>
            <a:chOff x="3515" y="164"/>
            <a:chExt cx="2087" cy="998"/>
          </a:xfrm>
        </p:grpSpPr>
        <p:sp>
          <p:nvSpPr>
            <p:cNvPr id="60" name="Rectangle 8"/>
            <p:cNvSpPr>
              <a:spLocks noChangeArrowheads="1"/>
            </p:cNvSpPr>
            <p:nvPr/>
          </p:nvSpPr>
          <p:spPr bwMode="auto">
            <a:xfrm>
              <a:off x="4150" y="300"/>
              <a:ext cx="862" cy="862"/>
            </a:xfrm>
            <a:prstGeom prst="rect">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endParaRPr lang="zh-CN" altLang="en-US"/>
            </a:p>
          </p:txBody>
        </p:sp>
        <p:sp>
          <p:nvSpPr>
            <p:cNvPr id="61" name="Text Box 9"/>
            <p:cNvSpPr txBox="1">
              <a:spLocks noChangeArrowheads="1"/>
            </p:cNvSpPr>
            <p:nvPr/>
          </p:nvSpPr>
          <p:spPr bwMode="auto">
            <a:xfrm>
              <a:off x="4134" y="352"/>
              <a:ext cx="2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ea typeface="宋体" pitchFamily="2" charset="-122"/>
                </a:rPr>
                <a:t>D</a:t>
              </a:r>
            </a:p>
          </p:txBody>
        </p:sp>
        <p:sp>
          <p:nvSpPr>
            <p:cNvPr id="62" name="Text Box 10"/>
            <p:cNvSpPr txBox="1">
              <a:spLocks noChangeArrowheads="1"/>
            </p:cNvSpPr>
            <p:nvPr/>
          </p:nvSpPr>
          <p:spPr bwMode="auto">
            <a:xfrm>
              <a:off x="4332" y="300"/>
              <a:ext cx="6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800" dirty="0">
                  <a:ea typeface="宋体" pitchFamily="2" charset="-122"/>
                </a:rPr>
                <a:t>74LS373</a:t>
              </a:r>
            </a:p>
          </p:txBody>
        </p:sp>
        <p:sp>
          <p:nvSpPr>
            <p:cNvPr id="63" name="Text Box 12"/>
            <p:cNvSpPr txBox="1">
              <a:spLocks noChangeArrowheads="1"/>
            </p:cNvSpPr>
            <p:nvPr/>
          </p:nvSpPr>
          <p:spPr bwMode="auto">
            <a:xfrm>
              <a:off x="4740" y="572"/>
              <a:ext cx="2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ea typeface="宋体" pitchFamily="2" charset="-122"/>
                </a:rPr>
                <a:t>Q</a:t>
              </a:r>
            </a:p>
          </p:txBody>
        </p:sp>
        <p:sp>
          <p:nvSpPr>
            <p:cNvPr id="64" name="Line 17"/>
            <p:cNvSpPr>
              <a:spLocks noChangeShapeType="1"/>
            </p:cNvSpPr>
            <p:nvPr/>
          </p:nvSpPr>
          <p:spPr bwMode="auto">
            <a:xfrm>
              <a:off x="3878" y="935"/>
              <a:ext cx="27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65" name="Text Box 20"/>
            <p:cNvSpPr txBox="1">
              <a:spLocks noChangeArrowheads="1"/>
            </p:cNvSpPr>
            <p:nvPr/>
          </p:nvSpPr>
          <p:spPr bwMode="auto">
            <a:xfrm>
              <a:off x="3515" y="164"/>
              <a:ext cx="63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i="1">
                  <a:ea typeface="宋体" pitchFamily="2" charset="-122"/>
                </a:rPr>
                <a:t>d(7..0)</a:t>
              </a:r>
            </a:p>
          </p:txBody>
        </p:sp>
        <p:sp>
          <p:nvSpPr>
            <p:cNvPr id="66" name="Text Box 21"/>
            <p:cNvSpPr txBox="1">
              <a:spLocks noChangeArrowheads="1"/>
            </p:cNvSpPr>
            <p:nvPr/>
          </p:nvSpPr>
          <p:spPr bwMode="auto">
            <a:xfrm>
              <a:off x="4082" y="817"/>
              <a:ext cx="4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i="1">
                  <a:ea typeface="宋体" pitchFamily="2" charset="-122"/>
                </a:rPr>
                <a:t>OE</a:t>
              </a:r>
            </a:p>
          </p:txBody>
        </p:sp>
        <p:sp>
          <p:nvSpPr>
            <p:cNvPr id="67" name="AutoShape 25"/>
            <p:cNvSpPr>
              <a:spLocks noChangeArrowheads="1"/>
            </p:cNvSpPr>
            <p:nvPr/>
          </p:nvSpPr>
          <p:spPr bwMode="auto">
            <a:xfrm>
              <a:off x="5012" y="618"/>
              <a:ext cx="544" cy="182"/>
            </a:xfrm>
            <a:prstGeom prst="rightArrow">
              <a:avLst>
                <a:gd name="adj1" fmla="val 50000"/>
                <a:gd name="adj2" fmla="val 74725"/>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endParaRPr lang="zh-CN" altLang="en-US"/>
            </a:p>
          </p:txBody>
        </p:sp>
        <p:sp>
          <p:nvSpPr>
            <p:cNvPr id="68" name="AutoShape 26"/>
            <p:cNvSpPr>
              <a:spLocks noChangeArrowheads="1"/>
            </p:cNvSpPr>
            <p:nvPr/>
          </p:nvSpPr>
          <p:spPr bwMode="auto">
            <a:xfrm>
              <a:off x="3606" y="391"/>
              <a:ext cx="544" cy="182"/>
            </a:xfrm>
            <a:prstGeom prst="rightArrow">
              <a:avLst>
                <a:gd name="adj1" fmla="val 50000"/>
                <a:gd name="adj2" fmla="val 74725"/>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endParaRPr lang="zh-CN" altLang="en-US"/>
            </a:p>
          </p:txBody>
        </p:sp>
        <p:sp>
          <p:nvSpPr>
            <p:cNvPr id="69" name="Text Box 27"/>
            <p:cNvSpPr txBox="1">
              <a:spLocks noChangeArrowheads="1"/>
            </p:cNvSpPr>
            <p:nvPr/>
          </p:nvSpPr>
          <p:spPr bwMode="auto">
            <a:xfrm>
              <a:off x="4967" y="391"/>
              <a:ext cx="63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i="1" dirty="0">
                  <a:ea typeface="宋体" pitchFamily="2" charset="-122"/>
                </a:rPr>
                <a:t>q(7..0)</a:t>
              </a:r>
            </a:p>
          </p:txBody>
        </p:sp>
        <p:sp>
          <p:nvSpPr>
            <p:cNvPr id="70" name="Line 28"/>
            <p:cNvSpPr>
              <a:spLocks noChangeShapeType="1"/>
            </p:cNvSpPr>
            <p:nvPr/>
          </p:nvSpPr>
          <p:spPr bwMode="auto">
            <a:xfrm flipH="1">
              <a:off x="3742" y="391"/>
              <a:ext cx="136"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71" name="Line 29"/>
            <p:cNvSpPr>
              <a:spLocks noChangeShapeType="1"/>
            </p:cNvSpPr>
            <p:nvPr/>
          </p:nvSpPr>
          <p:spPr bwMode="auto">
            <a:xfrm flipH="1">
              <a:off x="5148" y="618"/>
              <a:ext cx="136"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72" name="Line 30"/>
            <p:cNvSpPr>
              <a:spLocks noChangeShapeType="1"/>
            </p:cNvSpPr>
            <p:nvPr/>
          </p:nvSpPr>
          <p:spPr bwMode="auto">
            <a:xfrm>
              <a:off x="3878" y="754"/>
              <a:ext cx="27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73" name="Text Box 31"/>
            <p:cNvSpPr txBox="1">
              <a:spLocks noChangeArrowheads="1"/>
            </p:cNvSpPr>
            <p:nvPr/>
          </p:nvSpPr>
          <p:spPr bwMode="auto">
            <a:xfrm>
              <a:off x="3606" y="572"/>
              <a:ext cx="4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i="1">
                  <a:ea typeface="宋体" pitchFamily="2" charset="-122"/>
                </a:rPr>
                <a:t>g</a:t>
              </a:r>
            </a:p>
          </p:txBody>
        </p:sp>
        <p:sp>
          <p:nvSpPr>
            <p:cNvPr id="74" name="Text Box 32"/>
            <p:cNvSpPr txBox="1">
              <a:spLocks noChangeArrowheads="1"/>
            </p:cNvSpPr>
            <p:nvPr/>
          </p:nvSpPr>
          <p:spPr bwMode="auto">
            <a:xfrm>
              <a:off x="4059" y="618"/>
              <a:ext cx="4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i="1">
                  <a:ea typeface="宋体" pitchFamily="2" charset="-122"/>
                </a:rPr>
                <a:t>G</a:t>
              </a:r>
            </a:p>
          </p:txBody>
        </p:sp>
        <p:sp>
          <p:nvSpPr>
            <p:cNvPr id="75" name="Oval 33"/>
            <p:cNvSpPr>
              <a:spLocks noChangeArrowheads="1"/>
            </p:cNvSpPr>
            <p:nvPr/>
          </p:nvSpPr>
          <p:spPr bwMode="auto">
            <a:xfrm>
              <a:off x="4051" y="898"/>
              <a:ext cx="83" cy="79"/>
            </a:xfrm>
            <a:prstGeom prst="ellipse">
              <a:avLst/>
            </a:prstGeom>
            <a:solidFill>
              <a:srgbClr val="DBDBDB"/>
            </a:solidFill>
            <a:ln w="19050" algn="ctr">
              <a:solidFill>
                <a:schemeClr val="tx1"/>
              </a:solidFill>
              <a:round/>
              <a:headEnd/>
              <a:tailEnd/>
            </a:ln>
          </p:spPr>
          <p:txBody>
            <a:bodyPr lIns="90000" tIns="46800" rIns="90000" bIns="46800" anchor="ctr">
              <a:spAutoFit/>
            </a:bodyPr>
            <a:lstStyle/>
            <a:p>
              <a:endParaRPr lang="zh-CN" altLang="en-US"/>
            </a:p>
          </p:txBody>
        </p:sp>
        <p:sp>
          <p:nvSpPr>
            <p:cNvPr id="76" name="Text Box 34"/>
            <p:cNvSpPr txBox="1">
              <a:spLocks noChangeArrowheads="1"/>
            </p:cNvSpPr>
            <p:nvPr/>
          </p:nvSpPr>
          <p:spPr bwMode="auto">
            <a:xfrm>
              <a:off x="3609" y="799"/>
              <a:ext cx="4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i="1" dirty="0" err="1">
                  <a:ea typeface="宋体" pitchFamily="2" charset="-122"/>
                </a:rPr>
                <a:t>oe</a:t>
              </a:r>
              <a:endParaRPr lang="en-US" altLang="zh-CN" i="1" dirty="0">
                <a:ea typeface="宋体" pitchFamily="2" charset="-122"/>
              </a:endParaRPr>
            </a:p>
          </p:txBody>
        </p:sp>
      </p:gr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31" y="1370551"/>
            <a:ext cx="6235699" cy="5010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3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8482" y="2531800"/>
            <a:ext cx="2094670" cy="385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2762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a:off x="23534" y="963575"/>
            <a:ext cx="8132486" cy="5795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标题 3"/>
          <p:cNvSpPr>
            <a:spLocks noGrp="1"/>
          </p:cNvSpPr>
          <p:nvPr>
            <p:ph type="title"/>
          </p:nvPr>
        </p:nvSpPr>
        <p:spPr>
          <a:xfrm>
            <a:off x="0" y="19687"/>
            <a:ext cx="9027297" cy="417935"/>
          </a:xfrm>
        </p:spPr>
        <p:txBody>
          <a:bodyPr/>
          <a:lstStyle/>
          <a:p>
            <a:r>
              <a:rPr lang="zh-CN" altLang="en-US" sz="2800" dirty="0"/>
              <a:t>第六章  可编程逻辑</a:t>
            </a:r>
            <a:r>
              <a:rPr lang="en-US" altLang="zh-CN" sz="2800" dirty="0"/>
              <a:t>\</a:t>
            </a:r>
            <a:r>
              <a:rPr lang="zh-CN" altLang="en-US" sz="2800" dirty="0"/>
              <a:t>第四节  </a:t>
            </a:r>
            <a:r>
              <a:rPr lang="en-US" altLang="zh-CN" sz="2800" dirty="0"/>
              <a:t>VHDL</a:t>
            </a:r>
            <a:r>
              <a:rPr lang="zh-CN" altLang="en-US" sz="2800" dirty="0"/>
              <a:t>语言编程</a:t>
            </a:r>
            <a:endParaRPr lang="zh-CN" altLang="en-US" dirty="0"/>
          </a:p>
        </p:txBody>
      </p:sp>
      <p:sp>
        <p:nvSpPr>
          <p:cNvPr id="9" name="Text Box 598"/>
          <p:cNvSpPr txBox="1">
            <a:spLocks noChangeArrowheads="1"/>
          </p:cNvSpPr>
          <p:nvPr/>
        </p:nvSpPr>
        <p:spPr bwMode="auto">
          <a:xfrm>
            <a:off x="1412" y="490538"/>
            <a:ext cx="8909050" cy="2962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vert="horz" wrap="square" lIns="90000" tIns="46800" rIns="90000" bIns="46800" numCol="1" anchor="t" anchorCtr="0" compatLnSpc="1">
            <a:prstTxWarp prst="textNoShape">
              <a:avLst/>
            </a:prstTxWarp>
            <a:spAutoFit/>
          </a:bodyPr>
          <a:lstStyle>
            <a:lvl1pPr marL="230188" indent="-230188"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cs typeface="+mn-cs"/>
              </a:defRPr>
            </a:lvl1pPr>
            <a:lvl2pPr marL="742950" indent="-285750" algn="l" rtl="0" eaLnBrk="0" fontAlgn="base" hangingPunct="0">
              <a:lnSpc>
                <a:spcPct val="97000"/>
              </a:lnSpc>
              <a:spcBef>
                <a:spcPct val="20000"/>
              </a:spcBef>
              <a:spcAft>
                <a:spcPct val="20000"/>
              </a:spcAft>
              <a:buClr>
                <a:schemeClr val="folHlink"/>
              </a:buClr>
              <a:buFont typeface="Arial" charset="0"/>
              <a:buChar char="-"/>
              <a:defRPr kumimoji="1" sz="2000" b="1">
                <a:solidFill>
                  <a:schemeClr val="tx1"/>
                </a:solidFill>
                <a:latin typeface="Times New Roman" pitchFamily="18" charset="0"/>
                <a:ea typeface="楷体_GB2312" pitchFamily="49" charset="-122"/>
              </a:defRPr>
            </a:lvl2pPr>
            <a:lvl3pPr marL="1143000" indent="-228600" algn="l" rtl="0" eaLnBrk="0" fontAlgn="base" hangingPunct="0">
              <a:lnSpc>
                <a:spcPct val="97000"/>
              </a:lnSpc>
              <a:spcBef>
                <a:spcPct val="20000"/>
              </a:spcBef>
              <a:spcAft>
                <a:spcPct val="20000"/>
              </a:spcAft>
              <a:buClr>
                <a:schemeClr val="folHlink"/>
              </a:buClr>
              <a:buChar char="•"/>
              <a:defRPr kumimoji="1" sz="2000" b="1">
                <a:solidFill>
                  <a:schemeClr val="tx1"/>
                </a:solidFill>
                <a:latin typeface="Times New Roman" pitchFamily="18" charset="0"/>
                <a:ea typeface="楷体_GB2312" pitchFamily="49" charset="-122"/>
              </a:defRPr>
            </a:lvl3pPr>
            <a:lvl4pPr marL="16002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4pPr>
            <a:lvl5pPr marL="20574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5pPr>
            <a:lvl6pPr marL="25146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6pPr>
            <a:lvl7pPr marL="29718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7pPr>
            <a:lvl8pPr marL="34290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8pPr>
            <a:lvl9pPr marL="38862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9pPr>
          </a:lstStyle>
          <a:p>
            <a:pPr eaLnBrk="1" hangingPunct="1">
              <a:lnSpc>
                <a:spcPct val="100000"/>
              </a:lnSpc>
              <a:spcAft>
                <a:spcPts val="0"/>
              </a:spcAft>
            </a:pPr>
            <a:r>
              <a:rPr lang="en-US" altLang="zh-CN" sz="2800" dirty="0">
                <a:ea typeface="宋体" pitchFamily="2" charset="-122"/>
              </a:rPr>
              <a:t>VHDL</a:t>
            </a:r>
            <a:r>
              <a:rPr lang="zh-CN" altLang="en-US" sz="2800" dirty="0">
                <a:ea typeface="宋体" pitchFamily="2" charset="-122"/>
              </a:rPr>
              <a:t>编程案例</a:t>
            </a:r>
            <a:endParaRPr lang="en-US" altLang="zh-CN"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2" eaLnBrk="1" hangingPunct="1">
              <a:lnSpc>
                <a:spcPct val="100000"/>
              </a:lnSpc>
              <a:spcAft>
                <a:spcPts val="0"/>
              </a:spcAft>
            </a:pPr>
            <a:endParaRPr lang="zh-CN" altLang="en-US"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zh-CN" altLang="en-US" dirty="0">
              <a:ea typeface="宋体" pitchFamily="2" charset="-122"/>
            </a:endParaRPr>
          </a:p>
        </p:txBody>
      </p:sp>
      <p:sp>
        <p:nvSpPr>
          <p:cNvPr id="20" name="Text Box 5"/>
          <p:cNvSpPr txBox="1">
            <a:spLocks noChangeArrowheads="1"/>
          </p:cNvSpPr>
          <p:nvPr/>
        </p:nvSpPr>
        <p:spPr bwMode="auto">
          <a:xfrm>
            <a:off x="3086901" y="459760"/>
            <a:ext cx="4429125" cy="400110"/>
          </a:xfrm>
          <a:prstGeom prst="rect">
            <a:avLst/>
          </a:prstGeom>
          <a:noFill/>
          <a:ln w="9525">
            <a:noFill/>
            <a:miter lim="800000"/>
            <a:headEnd/>
            <a:tailEnd/>
          </a:ln>
          <a:effectLst/>
        </p:spPr>
        <p:txBody>
          <a:bodyPr>
            <a:spAutoFit/>
          </a:bodyPr>
          <a:lstStyle/>
          <a:p>
            <a:pPr>
              <a:lnSpc>
                <a:spcPct val="100000"/>
              </a:lnSpc>
              <a:defRPr/>
            </a:pPr>
            <a:r>
              <a:rPr lang="en-US" altLang="zh-CN" sz="2000" b="0" dirty="0">
                <a:solidFill>
                  <a:schemeClr val="tx1"/>
                </a:solidFill>
                <a:effectLst>
                  <a:outerShdw blurRad="38100" dist="38100" dir="2700000" algn="tl">
                    <a:srgbClr val="C0C0C0"/>
                  </a:outerShdw>
                </a:effectLst>
                <a:ea typeface="宋体" pitchFamily="2" charset="-122"/>
              </a:rPr>
              <a:t>●</a:t>
            </a:r>
            <a:r>
              <a:rPr lang="en-US" altLang="zh-CN" sz="2000" dirty="0">
                <a:solidFill>
                  <a:schemeClr val="tx1"/>
                </a:solidFill>
                <a:ea typeface="宋体" pitchFamily="2" charset="-122"/>
              </a:rPr>
              <a:t> VHDL</a:t>
            </a:r>
            <a:r>
              <a:rPr lang="zh-CN" altLang="en-US" sz="2000" dirty="0">
                <a:solidFill>
                  <a:schemeClr val="tx1"/>
                </a:solidFill>
                <a:ea typeface="宋体" pitchFamily="2" charset="-122"/>
              </a:rPr>
              <a:t>的时序逻辑设计</a:t>
            </a:r>
          </a:p>
        </p:txBody>
      </p:sp>
      <p:sp>
        <p:nvSpPr>
          <p:cNvPr id="25" name="Text Box 5"/>
          <p:cNvSpPr txBox="1">
            <a:spLocks noChangeArrowheads="1"/>
          </p:cNvSpPr>
          <p:nvPr/>
        </p:nvSpPr>
        <p:spPr bwMode="auto">
          <a:xfrm>
            <a:off x="6147105" y="480459"/>
            <a:ext cx="3673475" cy="369332"/>
          </a:xfrm>
          <a:prstGeom prst="rect">
            <a:avLst/>
          </a:prstGeom>
          <a:noFill/>
          <a:ln w="9525">
            <a:noFill/>
            <a:miter lim="800000"/>
            <a:headEnd/>
            <a:tailEnd/>
          </a:ln>
          <a:effectLst/>
        </p:spPr>
        <p:txBody>
          <a:bodyPr>
            <a:spAutoFit/>
          </a:bodyPr>
          <a:lstStyle/>
          <a:p>
            <a:pPr>
              <a:lnSpc>
                <a:spcPct val="100000"/>
              </a:lnSpc>
              <a:defRPr/>
            </a:pPr>
            <a:r>
              <a:rPr lang="en-US" altLang="zh-CN" b="0" dirty="0">
                <a:solidFill>
                  <a:schemeClr val="tx1"/>
                </a:solidFill>
                <a:effectLst>
                  <a:outerShdw blurRad="38100" dist="38100" dir="2700000" algn="tl">
                    <a:srgbClr val="C0C0C0"/>
                  </a:outerShdw>
                </a:effectLst>
                <a:ea typeface="宋体" pitchFamily="2" charset="-122"/>
              </a:rPr>
              <a:t>●</a:t>
            </a:r>
            <a:r>
              <a:rPr lang="en-US" altLang="zh-CN" dirty="0">
                <a:solidFill>
                  <a:schemeClr val="tx1"/>
                </a:solidFill>
                <a:ea typeface="宋体" pitchFamily="2" charset="-122"/>
              </a:rPr>
              <a:t> 3</a:t>
            </a:r>
            <a:r>
              <a:rPr lang="zh-CN" altLang="en-US" dirty="0">
                <a:solidFill>
                  <a:schemeClr val="tx1"/>
                </a:solidFill>
                <a:ea typeface="宋体" pitchFamily="2" charset="-122"/>
              </a:rPr>
              <a:t>、寄存器的描述</a:t>
            </a:r>
          </a:p>
        </p:txBody>
      </p:sp>
      <p:grpSp>
        <p:nvGrpSpPr>
          <p:cNvPr id="26" name="Group 31"/>
          <p:cNvGrpSpPr>
            <a:grpSpLocks/>
          </p:cNvGrpSpPr>
          <p:nvPr/>
        </p:nvGrpSpPr>
        <p:grpSpPr bwMode="auto">
          <a:xfrm>
            <a:off x="5805827" y="665125"/>
            <a:ext cx="3313112" cy="1584325"/>
            <a:chOff x="3543" y="45"/>
            <a:chExt cx="2087" cy="998"/>
          </a:xfrm>
        </p:grpSpPr>
        <p:sp>
          <p:nvSpPr>
            <p:cNvPr id="27" name="Rectangle 8"/>
            <p:cNvSpPr>
              <a:spLocks noChangeArrowheads="1"/>
            </p:cNvSpPr>
            <p:nvPr/>
          </p:nvSpPr>
          <p:spPr bwMode="auto">
            <a:xfrm>
              <a:off x="4178" y="181"/>
              <a:ext cx="862" cy="862"/>
            </a:xfrm>
            <a:prstGeom prst="rect">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endParaRPr lang="zh-CN" altLang="en-US"/>
            </a:p>
          </p:txBody>
        </p:sp>
        <p:sp>
          <p:nvSpPr>
            <p:cNvPr id="28" name="Text Box 9"/>
            <p:cNvSpPr txBox="1">
              <a:spLocks noChangeArrowheads="1"/>
            </p:cNvSpPr>
            <p:nvPr/>
          </p:nvSpPr>
          <p:spPr bwMode="auto">
            <a:xfrm>
              <a:off x="4162" y="233"/>
              <a:ext cx="2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ea typeface="宋体" pitchFamily="2" charset="-122"/>
                </a:rPr>
                <a:t>D</a:t>
              </a:r>
            </a:p>
          </p:txBody>
        </p:sp>
        <p:sp>
          <p:nvSpPr>
            <p:cNvPr id="29" name="Text Box 10"/>
            <p:cNvSpPr txBox="1">
              <a:spLocks noChangeArrowheads="1"/>
            </p:cNvSpPr>
            <p:nvPr/>
          </p:nvSpPr>
          <p:spPr bwMode="auto">
            <a:xfrm>
              <a:off x="4360" y="181"/>
              <a:ext cx="6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zh-CN" altLang="en-US" sz="1800"/>
                <a:t>寄存器</a:t>
              </a:r>
            </a:p>
          </p:txBody>
        </p:sp>
        <p:sp>
          <p:nvSpPr>
            <p:cNvPr id="30" name="Text Box 11"/>
            <p:cNvSpPr txBox="1">
              <a:spLocks noChangeArrowheads="1"/>
            </p:cNvSpPr>
            <p:nvPr/>
          </p:nvSpPr>
          <p:spPr bwMode="auto">
            <a:xfrm>
              <a:off x="4768" y="453"/>
              <a:ext cx="2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ea typeface="宋体" pitchFamily="2" charset="-122"/>
                </a:rPr>
                <a:t>Q</a:t>
              </a:r>
            </a:p>
          </p:txBody>
        </p:sp>
        <p:sp>
          <p:nvSpPr>
            <p:cNvPr id="31" name="Line 12"/>
            <p:cNvSpPr>
              <a:spLocks noChangeShapeType="1"/>
            </p:cNvSpPr>
            <p:nvPr/>
          </p:nvSpPr>
          <p:spPr bwMode="auto">
            <a:xfrm>
              <a:off x="3906" y="816"/>
              <a:ext cx="27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32" name="Text Box 13"/>
            <p:cNvSpPr txBox="1">
              <a:spLocks noChangeArrowheads="1"/>
            </p:cNvSpPr>
            <p:nvPr/>
          </p:nvSpPr>
          <p:spPr bwMode="auto">
            <a:xfrm>
              <a:off x="3543" y="45"/>
              <a:ext cx="63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i="1">
                  <a:ea typeface="宋体" pitchFamily="2" charset="-122"/>
                </a:rPr>
                <a:t>d(7..0)</a:t>
              </a:r>
            </a:p>
          </p:txBody>
        </p:sp>
        <p:sp>
          <p:nvSpPr>
            <p:cNvPr id="33" name="Text Box 14"/>
            <p:cNvSpPr txBox="1">
              <a:spLocks noChangeArrowheads="1"/>
            </p:cNvSpPr>
            <p:nvPr/>
          </p:nvSpPr>
          <p:spPr bwMode="auto">
            <a:xfrm>
              <a:off x="4110" y="698"/>
              <a:ext cx="4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i="1">
                  <a:ea typeface="宋体" pitchFamily="2" charset="-122"/>
                </a:rPr>
                <a:t>EN</a:t>
              </a:r>
            </a:p>
          </p:txBody>
        </p:sp>
        <p:sp>
          <p:nvSpPr>
            <p:cNvPr id="34" name="AutoShape 15"/>
            <p:cNvSpPr>
              <a:spLocks noChangeArrowheads="1"/>
            </p:cNvSpPr>
            <p:nvPr/>
          </p:nvSpPr>
          <p:spPr bwMode="auto">
            <a:xfrm>
              <a:off x="5040" y="499"/>
              <a:ext cx="544" cy="182"/>
            </a:xfrm>
            <a:prstGeom prst="rightArrow">
              <a:avLst>
                <a:gd name="adj1" fmla="val 50000"/>
                <a:gd name="adj2" fmla="val 74725"/>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endParaRPr lang="zh-CN" altLang="en-US"/>
            </a:p>
          </p:txBody>
        </p:sp>
        <p:sp>
          <p:nvSpPr>
            <p:cNvPr id="35" name="AutoShape 16"/>
            <p:cNvSpPr>
              <a:spLocks noChangeArrowheads="1"/>
            </p:cNvSpPr>
            <p:nvPr/>
          </p:nvSpPr>
          <p:spPr bwMode="auto">
            <a:xfrm>
              <a:off x="3634" y="272"/>
              <a:ext cx="544" cy="182"/>
            </a:xfrm>
            <a:prstGeom prst="rightArrow">
              <a:avLst>
                <a:gd name="adj1" fmla="val 50000"/>
                <a:gd name="adj2" fmla="val 74725"/>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endParaRPr lang="zh-CN" altLang="en-US"/>
            </a:p>
          </p:txBody>
        </p:sp>
        <p:sp>
          <p:nvSpPr>
            <p:cNvPr id="36" name="Text Box 17"/>
            <p:cNvSpPr txBox="1">
              <a:spLocks noChangeArrowheads="1"/>
            </p:cNvSpPr>
            <p:nvPr/>
          </p:nvSpPr>
          <p:spPr bwMode="auto">
            <a:xfrm>
              <a:off x="4995" y="272"/>
              <a:ext cx="63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i="1">
                  <a:ea typeface="宋体" pitchFamily="2" charset="-122"/>
                </a:rPr>
                <a:t>q(7..0)</a:t>
              </a:r>
            </a:p>
          </p:txBody>
        </p:sp>
        <p:sp>
          <p:nvSpPr>
            <p:cNvPr id="37" name="Line 18"/>
            <p:cNvSpPr>
              <a:spLocks noChangeShapeType="1"/>
            </p:cNvSpPr>
            <p:nvPr/>
          </p:nvSpPr>
          <p:spPr bwMode="auto">
            <a:xfrm flipH="1">
              <a:off x="3770" y="272"/>
              <a:ext cx="136"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38" name="Line 19"/>
            <p:cNvSpPr>
              <a:spLocks noChangeShapeType="1"/>
            </p:cNvSpPr>
            <p:nvPr/>
          </p:nvSpPr>
          <p:spPr bwMode="auto">
            <a:xfrm flipH="1">
              <a:off x="5176" y="499"/>
              <a:ext cx="136"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39" name="Line 20"/>
            <p:cNvSpPr>
              <a:spLocks noChangeShapeType="1"/>
            </p:cNvSpPr>
            <p:nvPr/>
          </p:nvSpPr>
          <p:spPr bwMode="auto">
            <a:xfrm>
              <a:off x="3906" y="635"/>
              <a:ext cx="27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40" name="Text Box 21"/>
            <p:cNvSpPr txBox="1">
              <a:spLocks noChangeArrowheads="1"/>
            </p:cNvSpPr>
            <p:nvPr/>
          </p:nvSpPr>
          <p:spPr bwMode="auto">
            <a:xfrm>
              <a:off x="3634" y="453"/>
              <a:ext cx="4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i="1">
                  <a:ea typeface="宋体" pitchFamily="2" charset="-122"/>
                </a:rPr>
                <a:t>clk</a:t>
              </a:r>
            </a:p>
          </p:txBody>
        </p:sp>
        <p:sp>
          <p:nvSpPr>
            <p:cNvPr id="41" name="Text Box 22"/>
            <p:cNvSpPr txBox="1">
              <a:spLocks noChangeArrowheads="1"/>
            </p:cNvSpPr>
            <p:nvPr/>
          </p:nvSpPr>
          <p:spPr bwMode="auto">
            <a:xfrm>
              <a:off x="4241" y="482"/>
              <a:ext cx="4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i="1">
                  <a:ea typeface="宋体" pitchFamily="2" charset="-122"/>
                </a:rPr>
                <a:t>CP</a:t>
              </a:r>
            </a:p>
          </p:txBody>
        </p:sp>
        <p:sp>
          <p:nvSpPr>
            <p:cNvPr id="42" name="Text Box 24"/>
            <p:cNvSpPr txBox="1">
              <a:spLocks noChangeArrowheads="1"/>
            </p:cNvSpPr>
            <p:nvPr/>
          </p:nvSpPr>
          <p:spPr bwMode="auto">
            <a:xfrm>
              <a:off x="3588" y="680"/>
              <a:ext cx="4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i="1">
                  <a:ea typeface="宋体" pitchFamily="2" charset="-122"/>
                </a:rPr>
                <a:t>en</a:t>
              </a:r>
            </a:p>
          </p:txBody>
        </p:sp>
        <p:sp>
          <p:nvSpPr>
            <p:cNvPr id="43" name="AutoShape 25"/>
            <p:cNvSpPr>
              <a:spLocks noChangeArrowheads="1"/>
            </p:cNvSpPr>
            <p:nvPr/>
          </p:nvSpPr>
          <p:spPr bwMode="auto">
            <a:xfrm rot="5400000">
              <a:off x="4151" y="580"/>
              <a:ext cx="136" cy="91"/>
            </a:xfrm>
            <a:prstGeom prst="triangle">
              <a:avLst>
                <a:gd name="adj" fmla="val 50000"/>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82800" rIns="90000" bIns="46800" anchor="ctr">
              <a:spAutoFit/>
            </a:bodyPr>
            <a:lstStyle/>
            <a:p>
              <a:endParaRPr lang="zh-CN" altLang="en-US"/>
            </a:p>
          </p:txBody>
        </p:sp>
      </p:grpSp>
    </p:spTree>
    <p:extLst>
      <p:ext uri="{BB962C8B-B14F-4D97-AF65-F5344CB8AC3E}">
        <p14:creationId xmlns:p14="http://schemas.microsoft.com/office/powerpoint/2010/main" val="1686870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9687"/>
            <a:ext cx="9027297" cy="303461"/>
          </a:xfrm>
        </p:spPr>
        <p:txBody>
          <a:bodyPr/>
          <a:lstStyle/>
          <a:p>
            <a:r>
              <a:rPr lang="zh-CN" altLang="en-US" sz="2800" dirty="0"/>
              <a:t>第六章  可编程逻辑</a:t>
            </a:r>
            <a:r>
              <a:rPr lang="en-US" altLang="zh-CN" sz="2800" dirty="0"/>
              <a:t>\</a:t>
            </a:r>
            <a:r>
              <a:rPr lang="zh-CN" altLang="en-US" sz="2800" dirty="0"/>
              <a:t>第四节  </a:t>
            </a:r>
            <a:r>
              <a:rPr lang="en-US" altLang="zh-CN" sz="2800" dirty="0"/>
              <a:t>VHDL</a:t>
            </a:r>
            <a:r>
              <a:rPr lang="zh-CN" altLang="en-US" sz="2800" dirty="0"/>
              <a:t>语言编程</a:t>
            </a:r>
            <a:endParaRPr lang="zh-CN" altLang="en-US" dirty="0"/>
          </a:p>
        </p:txBody>
      </p:sp>
      <p:sp>
        <p:nvSpPr>
          <p:cNvPr id="9" name="Text Box 598"/>
          <p:cNvSpPr txBox="1">
            <a:spLocks noChangeArrowheads="1"/>
          </p:cNvSpPr>
          <p:nvPr/>
        </p:nvSpPr>
        <p:spPr bwMode="auto">
          <a:xfrm>
            <a:off x="9825" y="470596"/>
            <a:ext cx="8909050" cy="6286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vert="horz" wrap="square" lIns="90000" tIns="46800" rIns="90000" bIns="46800" numCol="1" anchor="t" anchorCtr="0" compatLnSpc="1">
            <a:prstTxWarp prst="textNoShape">
              <a:avLst/>
            </a:prstTxWarp>
            <a:spAutoFit/>
          </a:bodyPr>
          <a:lstStyle>
            <a:lvl1pPr marL="230188" indent="-230188"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cs typeface="+mn-cs"/>
              </a:defRPr>
            </a:lvl1pPr>
            <a:lvl2pPr marL="742950" indent="-285750" algn="l" rtl="0" eaLnBrk="0" fontAlgn="base" hangingPunct="0">
              <a:lnSpc>
                <a:spcPct val="97000"/>
              </a:lnSpc>
              <a:spcBef>
                <a:spcPct val="20000"/>
              </a:spcBef>
              <a:spcAft>
                <a:spcPct val="20000"/>
              </a:spcAft>
              <a:buClr>
                <a:schemeClr val="folHlink"/>
              </a:buClr>
              <a:buFont typeface="Arial" charset="0"/>
              <a:buChar char="-"/>
              <a:defRPr kumimoji="1" sz="2000" b="1">
                <a:solidFill>
                  <a:schemeClr val="tx1"/>
                </a:solidFill>
                <a:latin typeface="Times New Roman" pitchFamily="18" charset="0"/>
                <a:ea typeface="楷体_GB2312" pitchFamily="49" charset="-122"/>
              </a:defRPr>
            </a:lvl2pPr>
            <a:lvl3pPr marL="1143000" indent="-228600" algn="l" rtl="0" eaLnBrk="0" fontAlgn="base" hangingPunct="0">
              <a:lnSpc>
                <a:spcPct val="97000"/>
              </a:lnSpc>
              <a:spcBef>
                <a:spcPct val="20000"/>
              </a:spcBef>
              <a:spcAft>
                <a:spcPct val="20000"/>
              </a:spcAft>
              <a:buClr>
                <a:schemeClr val="folHlink"/>
              </a:buClr>
              <a:buChar char="•"/>
              <a:defRPr kumimoji="1" sz="2000" b="1">
                <a:solidFill>
                  <a:schemeClr val="tx1"/>
                </a:solidFill>
                <a:latin typeface="Times New Roman" pitchFamily="18" charset="0"/>
                <a:ea typeface="楷体_GB2312" pitchFamily="49" charset="-122"/>
              </a:defRPr>
            </a:lvl3pPr>
            <a:lvl4pPr marL="16002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4pPr>
            <a:lvl5pPr marL="20574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5pPr>
            <a:lvl6pPr marL="25146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6pPr>
            <a:lvl7pPr marL="29718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7pPr>
            <a:lvl8pPr marL="34290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8pPr>
            <a:lvl9pPr marL="38862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9pPr>
          </a:lstStyle>
          <a:p>
            <a:pPr eaLnBrk="1" hangingPunct="1">
              <a:lnSpc>
                <a:spcPct val="100000"/>
              </a:lnSpc>
              <a:spcAft>
                <a:spcPts val="0"/>
              </a:spcAft>
            </a:pPr>
            <a:r>
              <a:rPr lang="en-US" altLang="zh-CN" sz="2800" dirty="0">
                <a:ea typeface="宋体" pitchFamily="2" charset="-122"/>
              </a:rPr>
              <a:t>VHDL</a:t>
            </a:r>
            <a:r>
              <a:rPr lang="zh-CN" altLang="en-US" sz="2800" dirty="0">
                <a:ea typeface="宋体" pitchFamily="2" charset="-122"/>
              </a:rPr>
              <a:t>编程案例</a:t>
            </a:r>
            <a:endParaRPr lang="en-US" altLang="zh-CN" sz="2800" dirty="0">
              <a:ea typeface="宋体" pitchFamily="2" charset="-122"/>
            </a:endParaRPr>
          </a:p>
          <a:p>
            <a:pPr lvl="1" eaLnBrk="1" hangingPunct="1">
              <a:lnSpc>
                <a:spcPct val="100000"/>
              </a:lnSpc>
              <a:spcAft>
                <a:spcPts val="0"/>
              </a:spcAft>
            </a:pPr>
            <a:r>
              <a:rPr lang="en-US" altLang="zh-CN" sz="2800" dirty="0">
                <a:ea typeface="宋体" pitchFamily="2" charset="-122"/>
              </a:rPr>
              <a:t>INOUT   </a:t>
            </a:r>
            <a:r>
              <a:rPr lang="zh-CN" altLang="en-US" sz="2800" dirty="0">
                <a:ea typeface="宋体" pitchFamily="2" charset="-122"/>
              </a:rPr>
              <a:t>为输入输出双向端口，</a:t>
            </a:r>
            <a:endParaRPr lang="en-US" altLang="zh-CN" sz="2800" dirty="0">
              <a:ea typeface="宋体" pitchFamily="2" charset="-122"/>
            </a:endParaRPr>
          </a:p>
          <a:p>
            <a:pPr lvl="2" eaLnBrk="1" hangingPunct="1">
              <a:lnSpc>
                <a:spcPct val="100000"/>
              </a:lnSpc>
              <a:spcAft>
                <a:spcPts val="0"/>
              </a:spcAft>
            </a:pPr>
            <a:r>
              <a:rPr lang="zh-CN" altLang="en-US" sz="2400" dirty="0">
                <a:ea typeface="宋体" pitchFamily="2" charset="-122"/>
              </a:rPr>
              <a:t>即从端口内部看，可以对端口进行赋值，即输出数据。也可以从此端口读入数据，即输入。</a:t>
            </a:r>
            <a:endParaRPr lang="en-US" altLang="zh-CN" sz="2400" dirty="0">
              <a:ea typeface="宋体" pitchFamily="2" charset="-122"/>
            </a:endParaRPr>
          </a:p>
          <a:p>
            <a:pPr lvl="1" eaLnBrk="1" hangingPunct="1">
              <a:lnSpc>
                <a:spcPct val="100000"/>
              </a:lnSpc>
              <a:spcAft>
                <a:spcPts val="0"/>
              </a:spcAft>
            </a:pPr>
            <a:r>
              <a:rPr lang="en-US" altLang="zh-CN" sz="2800" dirty="0">
                <a:ea typeface="宋体" pitchFamily="2" charset="-122"/>
              </a:rPr>
              <a:t>BUFFER</a:t>
            </a:r>
            <a:r>
              <a:rPr lang="zh-CN" altLang="en-US" sz="2800" dirty="0">
                <a:ea typeface="宋体" pitchFamily="2" charset="-122"/>
              </a:rPr>
              <a:t>为缓冲端口，</a:t>
            </a:r>
            <a:endParaRPr lang="en-US" altLang="zh-CN" sz="2800" dirty="0">
              <a:ea typeface="宋体" pitchFamily="2" charset="-122"/>
            </a:endParaRPr>
          </a:p>
          <a:p>
            <a:pPr lvl="2" eaLnBrk="1" hangingPunct="1">
              <a:lnSpc>
                <a:spcPct val="100000"/>
              </a:lnSpc>
              <a:spcAft>
                <a:spcPts val="0"/>
              </a:spcAft>
            </a:pPr>
            <a:r>
              <a:rPr lang="zh-CN" altLang="en-US" sz="2400" dirty="0">
                <a:ea typeface="宋体" pitchFamily="2" charset="-122"/>
              </a:rPr>
              <a:t>功能与</a:t>
            </a:r>
            <a:r>
              <a:rPr lang="en-US" altLang="zh-CN" sz="2400" dirty="0">
                <a:ea typeface="宋体" pitchFamily="2" charset="-122"/>
              </a:rPr>
              <a:t>INOUT</a:t>
            </a:r>
            <a:r>
              <a:rPr lang="zh-CN" altLang="en-US" sz="2400" dirty="0">
                <a:ea typeface="宋体" pitchFamily="2" charset="-122"/>
              </a:rPr>
              <a:t>类似，区别在于当需要读入数据时，只允许内部回读内部产生的输出信号，即反馈。</a:t>
            </a:r>
            <a:endParaRPr lang="en-US" altLang="zh-CN" sz="2400" dirty="0">
              <a:ea typeface="宋体" pitchFamily="2" charset="-122"/>
            </a:endParaRPr>
          </a:p>
          <a:p>
            <a:pPr lvl="2" eaLnBrk="1" hangingPunct="1">
              <a:lnSpc>
                <a:spcPct val="100000"/>
              </a:lnSpc>
              <a:spcAft>
                <a:spcPts val="0"/>
              </a:spcAft>
            </a:pPr>
            <a:r>
              <a:rPr lang="zh-CN" altLang="en-US" sz="2400" dirty="0">
                <a:ea typeface="宋体" pitchFamily="2" charset="-122"/>
              </a:rPr>
              <a:t>举个例子，设计一个计数器的时候可以将输出的计数信号定义为</a:t>
            </a:r>
            <a:r>
              <a:rPr lang="en-US" altLang="zh-CN" sz="2400" dirty="0">
                <a:ea typeface="宋体" pitchFamily="2" charset="-122"/>
              </a:rPr>
              <a:t>BUFFER</a:t>
            </a:r>
            <a:r>
              <a:rPr lang="zh-CN" altLang="en-US" sz="2400" dirty="0">
                <a:ea typeface="宋体" pitchFamily="2" charset="-122"/>
              </a:rPr>
              <a:t>，这样回读输出信号可以做下一计数值的初始值，要是定义为</a:t>
            </a:r>
            <a:r>
              <a:rPr lang="en-US" altLang="zh-CN" sz="2400" dirty="0" err="1">
                <a:ea typeface="宋体" pitchFamily="2" charset="-122"/>
              </a:rPr>
              <a:t>inout</a:t>
            </a:r>
            <a:r>
              <a:rPr lang="zh-CN" altLang="en-US" sz="2400" dirty="0">
                <a:ea typeface="宋体" pitchFamily="2" charset="-122"/>
              </a:rPr>
              <a:t>先前的值就有可能被覆盖了！</a:t>
            </a:r>
            <a:endParaRPr lang="en-US" altLang="zh-CN" sz="2400" dirty="0">
              <a:ea typeface="宋体" pitchFamily="2" charset="-122"/>
            </a:endParaRPr>
          </a:p>
          <a:p>
            <a:pPr lvl="2" eaLnBrk="1" hangingPunct="1">
              <a:lnSpc>
                <a:spcPct val="100000"/>
              </a:lnSpc>
              <a:spcAft>
                <a:spcPts val="0"/>
              </a:spcAft>
            </a:pPr>
            <a:r>
              <a:rPr lang="en-US" altLang="zh-CN" sz="2400" dirty="0"/>
              <a:t>buffer</a:t>
            </a:r>
            <a:r>
              <a:rPr lang="zh-CN" altLang="en-US" sz="2400" dirty="0"/>
              <a:t>属于双向端口，既允许读数据，也允许写数据。但规定该端口只有一个源，不允许多重驱动。</a:t>
            </a:r>
            <a:r>
              <a:rPr lang="en-US" altLang="zh-CN" sz="2400" dirty="0"/>
              <a:t>buffer </a:t>
            </a:r>
            <a:r>
              <a:rPr lang="zh-CN" altLang="en-US" sz="2400" dirty="0"/>
              <a:t>仅仅是一个数据缓存器，不能用于</a:t>
            </a:r>
            <a:r>
              <a:rPr lang="en-US" altLang="zh-CN" sz="2400" dirty="0"/>
              <a:t>IO</a:t>
            </a:r>
            <a:r>
              <a:rPr lang="zh-CN" altLang="en-US" sz="2400" dirty="0"/>
              <a:t>输出。</a:t>
            </a:r>
            <a:endParaRPr lang="en-US" altLang="zh-CN" sz="2400" dirty="0">
              <a:ea typeface="宋体" pitchFamily="2" charset="-122"/>
            </a:endParaRPr>
          </a:p>
          <a:p>
            <a:pPr lvl="1" eaLnBrk="1" hangingPunct="1">
              <a:lnSpc>
                <a:spcPct val="100000"/>
              </a:lnSpc>
              <a:spcAft>
                <a:spcPts val="0"/>
              </a:spcAft>
            </a:pPr>
            <a:endParaRPr lang="zh-CN" altLang="en-US" dirty="0">
              <a:ea typeface="宋体" pitchFamily="2" charset="-122"/>
            </a:endParaRPr>
          </a:p>
        </p:txBody>
      </p:sp>
      <p:sp>
        <p:nvSpPr>
          <p:cNvPr id="20" name="Text Box 5"/>
          <p:cNvSpPr txBox="1">
            <a:spLocks noChangeArrowheads="1"/>
          </p:cNvSpPr>
          <p:nvPr/>
        </p:nvSpPr>
        <p:spPr bwMode="auto">
          <a:xfrm>
            <a:off x="2816346" y="423272"/>
            <a:ext cx="4429125" cy="400110"/>
          </a:xfrm>
          <a:prstGeom prst="rect">
            <a:avLst/>
          </a:prstGeom>
          <a:noFill/>
          <a:ln w="9525">
            <a:noFill/>
            <a:miter lim="800000"/>
            <a:headEnd/>
            <a:tailEnd/>
          </a:ln>
          <a:effectLst/>
        </p:spPr>
        <p:txBody>
          <a:bodyPr>
            <a:spAutoFit/>
          </a:bodyPr>
          <a:lstStyle/>
          <a:p>
            <a:pPr>
              <a:lnSpc>
                <a:spcPct val="100000"/>
              </a:lnSpc>
              <a:defRPr/>
            </a:pPr>
            <a:r>
              <a:rPr lang="en-US" altLang="zh-CN" sz="2000" b="0" dirty="0">
                <a:solidFill>
                  <a:schemeClr val="tx1"/>
                </a:solidFill>
                <a:effectLst>
                  <a:outerShdw blurRad="38100" dist="38100" dir="2700000" algn="tl">
                    <a:srgbClr val="C0C0C0"/>
                  </a:outerShdw>
                </a:effectLst>
                <a:ea typeface="宋体" pitchFamily="2" charset="-122"/>
              </a:rPr>
              <a:t>●</a:t>
            </a:r>
            <a:r>
              <a:rPr lang="en-US" altLang="zh-CN" sz="2000" dirty="0">
                <a:solidFill>
                  <a:schemeClr val="tx1"/>
                </a:solidFill>
                <a:ea typeface="宋体" pitchFamily="2" charset="-122"/>
              </a:rPr>
              <a:t> VHDL</a:t>
            </a:r>
            <a:r>
              <a:rPr lang="zh-CN" altLang="en-US" sz="2000" dirty="0">
                <a:solidFill>
                  <a:schemeClr val="tx1"/>
                </a:solidFill>
                <a:ea typeface="宋体" pitchFamily="2" charset="-122"/>
              </a:rPr>
              <a:t>的时序逻辑设计</a:t>
            </a:r>
          </a:p>
        </p:txBody>
      </p:sp>
    </p:spTree>
    <p:extLst>
      <p:ext uri="{BB962C8B-B14F-4D97-AF65-F5344CB8AC3E}">
        <p14:creationId xmlns:p14="http://schemas.microsoft.com/office/powerpoint/2010/main" val="5545177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556799" y="429847"/>
            <a:ext cx="2970197" cy="1313565"/>
          </a:xfrm>
        </p:spPr>
        <p:txBody>
          <a:bodyPr/>
          <a:lstStyle/>
          <a:p>
            <a:r>
              <a:rPr lang="zh-CN" altLang="en-US" sz="8800" dirty="0"/>
              <a:t>作业</a:t>
            </a:r>
          </a:p>
        </p:txBody>
      </p:sp>
      <p:sp>
        <p:nvSpPr>
          <p:cNvPr id="7" name="内容占位符 6"/>
          <p:cNvSpPr>
            <a:spLocks noGrp="1"/>
          </p:cNvSpPr>
          <p:nvPr>
            <p:ph sz="half" idx="1"/>
          </p:nvPr>
        </p:nvSpPr>
        <p:spPr>
          <a:xfrm>
            <a:off x="386721" y="2573943"/>
            <a:ext cx="4635309" cy="3750657"/>
          </a:xfrm>
        </p:spPr>
        <p:txBody>
          <a:bodyPr/>
          <a:lstStyle/>
          <a:p>
            <a:r>
              <a:rPr lang="zh-CN" altLang="en-US" dirty="0"/>
              <a:t>习题</a:t>
            </a:r>
            <a:r>
              <a:rPr lang="en-US" altLang="zh-CN" dirty="0"/>
              <a:t>P156</a:t>
            </a:r>
            <a:r>
              <a:rPr lang="zh-CN" altLang="en-US" dirty="0"/>
              <a:t>，第</a:t>
            </a:r>
            <a:r>
              <a:rPr lang="en-US" altLang="zh-CN" dirty="0"/>
              <a:t>13,14,15,16 </a:t>
            </a:r>
            <a:r>
              <a:rPr lang="zh-CN" altLang="en-US" dirty="0"/>
              <a:t>题，交电子版（包括整个</a:t>
            </a:r>
            <a:r>
              <a:rPr lang="en-US" altLang="zh-CN" dirty="0" err="1"/>
              <a:t>QuarterII</a:t>
            </a:r>
            <a:r>
              <a:rPr lang="zh-CN" altLang="en-US" dirty="0"/>
              <a:t>工程）</a:t>
            </a:r>
          </a:p>
        </p:txBody>
      </p:sp>
      <p:sp>
        <p:nvSpPr>
          <p:cNvPr id="8" name="内容占位符 7"/>
          <p:cNvSpPr>
            <a:spLocks noGrp="1"/>
          </p:cNvSpPr>
          <p:nvPr>
            <p:ph sz="half" idx="2"/>
          </p:nvPr>
        </p:nvSpPr>
        <p:spPr>
          <a:xfrm>
            <a:off x="5067033" y="548808"/>
            <a:ext cx="3740417" cy="5775792"/>
          </a:xfrm>
        </p:spPr>
        <p:style>
          <a:lnRef idx="1">
            <a:schemeClr val="accent4"/>
          </a:lnRef>
          <a:fillRef idx="2">
            <a:schemeClr val="accent4"/>
          </a:fillRef>
          <a:effectRef idx="1">
            <a:schemeClr val="accent4"/>
          </a:effectRef>
          <a:fontRef idx="minor">
            <a:schemeClr val="dk1"/>
          </a:fontRef>
        </p:style>
        <p:txBody>
          <a:bodyPr/>
          <a:lstStyle/>
          <a:p>
            <a:r>
              <a:rPr lang="zh-CN" altLang="en-US" dirty="0"/>
              <a:t>无</a:t>
            </a:r>
          </a:p>
        </p:txBody>
      </p:sp>
      <p:pic>
        <p:nvPicPr>
          <p:cNvPr id="5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1" y="1"/>
            <a:ext cx="1548038" cy="2327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747566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9687"/>
            <a:ext cx="9027297" cy="417935"/>
          </a:xfrm>
        </p:spPr>
        <p:txBody>
          <a:bodyPr/>
          <a:lstStyle/>
          <a:p>
            <a:r>
              <a:rPr lang="zh-CN" altLang="en-US" sz="2800" dirty="0"/>
              <a:t>第六章  可编程逻辑</a:t>
            </a:r>
            <a:r>
              <a:rPr lang="en-US" altLang="zh-CN" sz="2800" dirty="0"/>
              <a:t>\</a:t>
            </a:r>
            <a:r>
              <a:rPr lang="zh-CN" altLang="en-US" sz="2800" dirty="0"/>
              <a:t>第四节  </a:t>
            </a:r>
            <a:r>
              <a:rPr lang="en-US" altLang="zh-CN" sz="2800" dirty="0"/>
              <a:t>VHDL</a:t>
            </a:r>
            <a:r>
              <a:rPr lang="zh-CN" altLang="en-US" sz="2800" dirty="0"/>
              <a:t>语言编程</a:t>
            </a:r>
            <a:endParaRPr lang="zh-CN" altLang="en-US" dirty="0"/>
          </a:p>
        </p:txBody>
      </p:sp>
      <p:sp>
        <p:nvSpPr>
          <p:cNvPr id="9" name="Text Box 598"/>
          <p:cNvSpPr txBox="1">
            <a:spLocks noChangeArrowheads="1"/>
          </p:cNvSpPr>
          <p:nvPr/>
        </p:nvSpPr>
        <p:spPr bwMode="auto">
          <a:xfrm>
            <a:off x="1412" y="490538"/>
            <a:ext cx="8909050" cy="2962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vert="horz" wrap="square" lIns="90000" tIns="46800" rIns="90000" bIns="46800" numCol="1" anchor="t" anchorCtr="0" compatLnSpc="1">
            <a:prstTxWarp prst="textNoShape">
              <a:avLst/>
            </a:prstTxWarp>
            <a:spAutoFit/>
          </a:bodyPr>
          <a:lstStyle>
            <a:lvl1pPr marL="230188" indent="-230188"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cs typeface="+mn-cs"/>
              </a:defRPr>
            </a:lvl1pPr>
            <a:lvl2pPr marL="742950" indent="-285750" algn="l" rtl="0" eaLnBrk="0" fontAlgn="base" hangingPunct="0">
              <a:lnSpc>
                <a:spcPct val="97000"/>
              </a:lnSpc>
              <a:spcBef>
                <a:spcPct val="20000"/>
              </a:spcBef>
              <a:spcAft>
                <a:spcPct val="20000"/>
              </a:spcAft>
              <a:buClr>
                <a:schemeClr val="folHlink"/>
              </a:buClr>
              <a:buFont typeface="Arial" charset="0"/>
              <a:buChar char="-"/>
              <a:defRPr kumimoji="1" sz="2000" b="1">
                <a:solidFill>
                  <a:schemeClr val="tx1"/>
                </a:solidFill>
                <a:latin typeface="Times New Roman" pitchFamily="18" charset="0"/>
                <a:ea typeface="楷体_GB2312" pitchFamily="49" charset="-122"/>
              </a:defRPr>
            </a:lvl2pPr>
            <a:lvl3pPr marL="1143000" indent="-228600" algn="l" rtl="0" eaLnBrk="0" fontAlgn="base" hangingPunct="0">
              <a:lnSpc>
                <a:spcPct val="97000"/>
              </a:lnSpc>
              <a:spcBef>
                <a:spcPct val="20000"/>
              </a:spcBef>
              <a:spcAft>
                <a:spcPct val="20000"/>
              </a:spcAft>
              <a:buClr>
                <a:schemeClr val="folHlink"/>
              </a:buClr>
              <a:buChar char="•"/>
              <a:defRPr kumimoji="1" sz="2000" b="1">
                <a:solidFill>
                  <a:schemeClr val="tx1"/>
                </a:solidFill>
                <a:latin typeface="Times New Roman" pitchFamily="18" charset="0"/>
                <a:ea typeface="楷体_GB2312" pitchFamily="49" charset="-122"/>
              </a:defRPr>
            </a:lvl3pPr>
            <a:lvl4pPr marL="16002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4pPr>
            <a:lvl5pPr marL="20574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5pPr>
            <a:lvl6pPr marL="25146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6pPr>
            <a:lvl7pPr marL="29718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7pPr>
            <a:lvl8pPr marL="34290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8pPr>
            <a:lvl9pPr marL="38862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9pPr>
          </a:lstStyle>
          <a:p>
            <a:pPr eaLnBrk="1" hangingPunct="1">
              <a:lnSpc>
                <a:spcPct val="100000"/>
              </a:lnSpc>
              <a:spcAft>
                <a:spcPts val="0"/>
              </a:spcAft>
            </a:pPr>
            <a:r>
              <a:rPr lang="en-US" altLang="zh-CN" sz="2800" dirty="0">
                <a:ea typeface="宋体" pitchFamily="2" charset="-122"/>
              </a:rPr>
              <a:t>VHDL</a:t>
            </a:r>
            <a:r>
              <a:rPr lang="zh-CN" altLang="en-US" sz="2800" dirty="0">
                <a:ea typeface="宋体" pitchFamily="2" charset="-122"/>
              </a:rPr>
              <a:t>编程案例</a:t>
            </a:r>
            <a:endParaRPr lang="en-US" altLang="zh-CN"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2" eaLnBrk="1" hangingPunct="1">
              <a:lnSpc>
                <a:spcPct val="100000"/>
              </a:lnSpc>
              <a:spcAft>
                <a:spcPts val="0"/>
              </a:spcAft>
            </a:pPr>
            <a:endParaRPr lang="zh-CN" altLang="en-US"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zh-CN" altLang="en-US" dirty="0">
              <a:ea typeface="宋体" pitchFamily="2" charset="-122"/>
            </a:endParaRPr>
          </a:p>
        </p:txBody>
      </p:sp>
      <p:sp>
        <p:nvSpPr>
          <p:cNvPr id="20" name="Text Box 5"/>
          <p:cNvSpPr txBox="1">
            <a:spLocks noChangeArrowheads="1"/>
          </p:cNvSpPr>
          <p:nvPr/>
        </p:nvSpPr>
        <p:spPr bwMode="auto">
          <a:xfrm>
            <a:off x="3086901" y="459760"/>
            <a:ext cx="4429125" cy="400110"/>
          </a:xfrm>
          <a:prstGeom prst="rect">
            <a:avLst/>
          </a:prstGeom>
          <a:noFill/>
          <a:ln w="9525">
            <a:noFill/>
            <a:miter lim="800000"/>
            <a:headEnd/>
            <a:tailEnd/>
          </a:ln>
          <a:effectLst/>
        </p:spPr>
        <p:txBody>
          <a:bodyPr>
            <a:spAutoFit/>
          </a:bodyPr>
          <a:lstStyle/>
          <a:p>
            <a:pPr>
              <a:lnSpc>
                <a:spcPct val="100000"/>
              </a:lnSpc>
              <a:defRPr/>
            </a:pPr>
            <a:r>
              <a:rPr lang="en-US" altLang="zh-CN" sz="2000" b="0" dirty="0">
                <a:solidFill>
                  <a:schemeClr val="tx1"/>
                </a:solidFill>
                <a:effectLst>
                  <a:outerShdw blurRad="38100" dist="38100" dir="2700000" algn="tl">
                    <a:srgbClr val="C0C0C0"/>
                  </a:outerShdw>
                </a:effectLst>
                <a:ea typeface="宋体" pitchFamily="2" charset="-122"/>
              </a:rPr>
              <a:t>●</a:t>
            </a:r>
            <a:r>
              <a:rPr lang="en-US" altLang="zh-CN" sz="2000" dirty="0">
                <a:solidFill>
                  <a:schemeClr val="tx1"/>
                </a:solidFill>
                <a:ea typeface="宋体" pitchFamily="2" charset="-122"/>
              </a:rPr>
              <a:t> VHDL</a:t>
            </a:r>
            <a:r>
              <a:rPr lang="zh-CN" altLang="en-US" sz="2000" dirty="0">
                <a:solidFill>
                  <a:schemeClr val="tx1"/>
                </a:solidFill>
                <a:ea typeface="宋体" pitchFamily="2" charset="-122"/>
              </a:rPr>
              <a:t>的时序逻辑设计</a:t>
            </a:r>
          </a:p>
        </p:txBody>
      </p:sp>
      <p:sp>
        <p:nvSpPr>
          <p:cNvPr id="44" name="Text Box 4"/>
          <p:cNvSpPr txBox="1">
            <a:spLocks noChangeArrowheads="1"/>
          </p:cNvSpPr>
          <p:nvPr/>
        </p:nvSpPr>
        <p:spPr bwMode="auto">
          <a:xfrm>
            <a:off x="161706" y="953835"/>
            <a:ext cx="2663825" cy="422275"/>
          </a:xfrm>
          <a:prstGeom prst="rect">
            <a:avLst/>
          </a:prstGeom>
          <a:gradFill rotWithShape="1">
            <a:gsLst>
              <a:gs pos="0">
                <a:srgbClr val="5E1847"/>
              </a:gs>
              <a:gs pos="50000">
                <a:srgbClr val="CC3399"/>
              </a:gs>
              <a:gs pos="100000">
                <a:srgbClr val="5E1847"/>
              </a:gs>
            </a:gsLst>
            <a:lin ang="5400000" scaled="1"/>
          </a:gradFill>
          <a:ln w="19050" algn="ctr">
            <a:solidFill>
              <a:srgbClr val="0099CC"/>
            </a:solidFill>
            <a:miter lim="800000"/>
            <a:headEnd/>
            <a:tailEnd/>
          </a:ln>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90000"/>
              </a:lnSpc>
            </a:pPr>
            <a:r>
              <a:rPr lang="zh-CN" altLang="en-US" dirty="0">
                <a:solidFill>
                  <a:schemeClr val="bg1"/>
                </a:solidFill>
                <a:ea typeface="宋体" pitchFamily="2" charset="-122"/>
              </a:rPr>
              <a:t>串入</a:t>
            </a:r>
            <a:r>
              <a:rPr lang="en-US" altLang="zh-CN" dirty="0">
                <a:solidFill>
                  <a:schemeClr val="bg1"/>
                </a:solidFill>
                <a:ea typeface="宋体" pitchFamily="2" charset="-122"/>
              </a:rPr>
              <a:t>/</a:t>
            </a:r>
            <a:r>
              <a:rPr lang="zh-CN" altLang="en-US" dirty="0">
                <a:solidFill>
                  <a:schemeClr val="bg1"/>
                </a:solidFill>
                <a:ea typeface="宋体" pitchFamily="2" charset="-122"/>
              </a:rPr>
              <a:t>串出移位寄存器</a:t>
            </a:r>
          </a:p>
        </p:txBody>
      </p:sp>
      <p:sp>
        <p:nvSpPr>
          <p:cNvPr id="45" name="Text Box 57"/>
          <p:cNvSpPr txBox="1">
            <a:spLocks noChangeArrowheads="1"/>
          </p:cNvSpPr>
          <p:nvPr/>
        </p:nvSpPr>
        <p:spPr bwMode="auto">
          <a:xfrm>
            <a:off x="2906889" y="823382"/>
            <a:ext cx="1142031" cy="684863"/>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19050" algn="ctr">
            <a:solidFill>
              <a:schemeClr val="bg2"/>
            </a:solidFill>
            <a:miter lim="800000"/>
            <a:headEnd/>
            <a:tailEnd/>
          </a:ln>
          <a:effectLst/>
        </p:spPr>
        <p:txBody>
          <a:bodyPr wrap="square" lIns="90000" tIns="82800" rIns="90000" bIns="46800">
            <a:spAutoFit/>
          </a:bodyPr>
          <a:lstStyle/>
          <a:p>
            <a:pPr algn="ctr">
              <a:defRPr/>
            </a:pPr>
            <a:r>
              <a:rPr lang="zh-CN" altLang="en-US" dirty="0">
                <a:solidFill>
                  <a:schemeClr val="tx1"/>
                </a:solidFill>
              </a:rPr>
              <a:t>结构描述方式</a:t>
            </a:r>
          </a:p>
        </p:txBody>
      </p:sp>
      <p:grpSp>
        <p:nvGrpSpPr>
          <p:cNvPr id="46" name="Group 52"/>
          <p:cNvGrpSpPr>
            <a:grpSpLocks/>
          </p:cNvGrpSpPr>
          <p:nvPr/>
        </p:nvGrpSpPr>
        <p:grpSpPr bwMode="auto">
          <a:xfrm>
            <a:off x="250826" y="1552740"/>
            <a:ext cx="4086225" cy="963612"/>
            <a:chOff x="89" y="3060"/>
            <a:chExt cx="2574" cy="607"/>
          </a:xfrm>
        </p:grpSpPr>
        <p:sp>
          <p:nvSpPr>
            <p:cNvPr id="47" name="Rectangle 10"/>
            <p:cNvSpPr>
              <a:spLocks noChangeArrowheads="1"/>
            </p:cNvSpPr>
            <p:nvPr/>
          </p:nvSpPr>
          <p:spPr bwMode="auto">
            <a:xfrm>
              <a:off x="478" y="3113"/>
              <a:ext cx="273" cy="394"/>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48" name="Text Box 11"/>
            <p:cNvSpPr txBox="1">
              <a:spLocks noChangeArrowheads="1"/>
            </p:cNvSpPr>
            <p:nvPr/>
          </p:nvSpPr>
          <p:spPr bwMode="auto">
            <a:xfrm>
              <a:off x="612" y="3113"/>
              <a:ext cx="1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000">
                  <a:ea typeface="宋体" pitchFamily="2" charset="-122"/>
                </a:rPr>
                <a:t>Q</a:t>
              </a:r>
            </a:p>
          </p:txBody>
        </p:sp>
        <p:graphicFrame>
          <p:nvGraphicFramePr>
            <p:cNvPr id="49" name="Object 12"/>
            <p:cNvGraphicFramePr>
              <a:graphicFrameLocks noChangeAspect="1"/>
            </p:cNvGraphicFramePr>
            <p:nvPr/>
          </p:nvGraphicFramePr>
          <p:xfrm>
            <a:off x="624" y="3355"/>
            <a:ext cx="90" cy="144"/>
          </p:xfrm>
          <a:graphic>
            <a:graphicData uri="http://schemas.openxmlformats.org/presentationml/2006/ole">
              <mc:AlternateContent xmlns:mc="http://schemas.openxmlformats.org/markup-compatibility/2006">
                <mc:Choice xmlns:v="urn:schemas-microsoft-com:vml" Requires="v">
                  <p:oleObj spid="_x0000_s54630" name="Equation" r:id="rId3" imgW="177480" imgH="228600" progId="Equation.3">
                    <p:embed/>
                  </p:oleObj>
                </mc:Choice>
                <mc:Fallback>
                  <p:oleObj name="Equation" r:id="rId3" imgW="17748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 y="3355"/>
                          <a:ext cx="90"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 name="Line 13"/>
            <p:cNvSpPr>
              <a:spLocks noChangeShapeType="1"/>
            </p:cNvSpPr>
            <p:nvPr/>
          </p:nvSpPr>
          <p:spPr bwMode="auto">
            <a:xfrm>
              <a:off x="911" y="3386"/>
              <a:ext cx="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1" name="Line 14"/>
            <p:cNvSpPr>
              <a:spLocks noChangeShapeType="1"/>
            </p:cNvSpPr>
            <p:nvPr/>
          </p:nvSpPr>
          <p:spPr bwMode="auto">
            <a:xfrm>
              <a:off x="749" y="3407"/>
              <a:ext cx="9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2" name="Line 15"/>
            <p:cNvSpPr>
              <a:spLocks noChangeShapeType="1"/>
            </p:cNvSpPr>
            <p:nvPr/>
          </p:nvSpPr>
          <p:spPr bwMode="auto">
            <a:xfrm flipH="1" flipV="1">
              <a:off x="360" y="3657"/>
              <a:ext cx="161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3" name="Text Box 16"/>
            <p:cNvSpPr txBox="1">
              <a:spLocks noChangeArrowheads="1"/>
            </p:cNvSpPr>
            <p:nvPr/>
          </p:nvSpPr>
          <p:spPr bwMode="auto">
            <a:xfrm>
              <a:off x="444" y="3116"/>
              <a:ext cx="15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000">
                  <a:ea typeface="宋体" pitchFamily="2" charset="-122"/>
                </a:rPr>
                <a:t>D</a:t>
              </a:r>
            </a:p>
          </p:txBody>
        </p:sp>
        <p:sp>
          <p:nvSpPr>
            <p:cNvPr id="54" name="AutoShape 17"/>
            <p:cNvSpPr>
              <a:spLocks noChangeArrowheads="1"/>
            </p:cNvSpPr>
            <p:nvPr/>
          </p:nvSpPr>
          <p:spPr bwMode="auto">
            <a:xfrm rot="5400000">
              <a:off x="472" y="3361"/>
              <a:ext cx="61" cy="49"/>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55" name="Line 18"/>
            <p:cNvSpPr>
              <a:spLocks noChangeShapeType="1"/>
            </p:cNvSpPr>
            <p:nvPr/>
          </p:nvSpPr>
          <p:spPr bwMode="auto">
            <a:xfrm flipV="1">
              <a:off x="283" y="3391"/>
              <a:ext cx="20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6" name="Text Box 19"/>
            <p:cNvSpPr txBox="1">
              <a:spLocks noChangeArrowheads="1"/>
            </p:cNvSpPr>
            <p:nvPr/>
          </p:nvSpPr>
          <p:spPr bwMode="auto">
            <a:xfrm>
              <a:off x="155" y="3268"/>
              <a:ext cx="22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000">
                  <a:ea typeface="宋体" pitchFamily="2" charset="-122"/>
                </a:rPr>
                <a:t>CP</a:t>
              </a:r>
            </a:p>
          </p:txBody>
        </p:sp>
        <p:sp>
          <p:nvSpPr>
            <p:cNvPr id="57" name="Rectangle 20"/>
            <p:cNvSpPr>
              <a:spLocks noChangeArrowheads="1"/>
            </p:cNvSpPr>
            <p:nvPr/>
          </p:nvSpPr>
          <p:spPr bwMode="auto">
            <a:xfrm>
              <a:off x="990" y="3113"/>
              <a:ext cx="289" cy="394"/>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58" name="Text Box 21"/>
            <p:cNvSpPr txBox="1">
              <a:spLocks noChangeArrowheads="1"/>
            </p:cNvSpPr>
            <p:nvPr/>
          </p:nvSpPr>
          <p:spPr bwMode="auto">
            <a:xfrm>
              <a:off x="1146" y="3113"/>
              <a:ext cx="15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000">
                  <a:ea typeface="宋体" pitchFamily="2" charset="-122"/>
                </a:rPr>
                <a:t>Q</a:t>
              </a:r>
            </a:p>
          </p:txBody>
        </p:sp>
        <p:graphicFrame>
          <p:nvGraphicFramePr>
            <p:cNvPr id="59" name="Object 22"/>
            <p:cNvGraphicFramePr>
              <a:graphicFrameLocks noChangeAspect="1"/>
            </p:cNvGraphicFramePr>
            <p:nvPr/>
          </p:nvGraphicFramePr>
          <p:xfrm>
            <a:off x="1166" y="3355"/>
            <a:ext cx="89" cy="144"/>
          </p:xfrm>
          <a:graphic>
            <a:graphicData uri="http://schemas.openxmlformats.org/presentationml/2006/ole">
              <mc:AlternateContent xmlns:mc="http://schemas.openxmlformats.org/markup-compatibility/2006">
                <mc:Choice xmlns:v="urn:schemas-microsoft-com:vml" Requires="v">
                  <p:oleObj spid="_x0000_s54631" name="Equation" r:id="rId5" imgW="177480" imgH="228600" progId="Equation.3">
                    <p:embed/>
                  </p:oleObj>
                </mc:Choice>
                <mc:Fallback>
                  <p:oleObj name="Equation" r:id="rId5" imgW="17748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6" y="3355"/>
                          <a:ext cx="89"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 name="Line 23"/>
            <p:cNvSpPr>
              <a:spLocks noChangeShapeType="1"/>
            </p:cNvSpPr>
            <p:nvPr/>
          </p:nvSpPr>
          <p:spPr bwMode="auto">
            <a:xfrm>
              <a:off x="1287" y="3204"/>
              <a:ext cx="223"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1" name="Line 24"/>
            <p:cNvSpPr>
              <a:spLocks noChangeShapeType="1"/>
            </p:cNvSpPr>
            <p:nvPr/>
          </p:nvSpPr>
          <p:spPr bwMode="auto">
            <a:xfrm>
              <a:off x="1272" y="3416"/>
              <a:ext cx="9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2" name="Text Box 25"/>
            <p:cNvSpPr txBox="1">
              <a:spLocks noChangeArrowheads="1"/>
            </p:cNvSpPr>
            <p:nvPr/>
          </p:nvSpPr>
          <p:spPr bwMode="auto">
            <a:xfrm>
              <a:off x="957" y="3125"/>
              <a:ext cx="16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000">
                  <a:ea typeface="宋体" pitchFamily="2" charset="-122"/>
                </a:rPr>
                <a:t>D</a:t>
              </a:r>
            </a:p>
          </p:txBody>
        </p:sp>
        <p:sp>
          <p:nvSpPr>
            <p:cNvPr id="63" name="AutoShape 26"/>
            <p:cNvSpPr>
              <a:spLocks noChangeArrowheads="1"/>
            </p:cNvSpPr>
            <p:nvPr/>
          </p:nvSpPr>
          <p:spPr bwMode="auto">
            <a:xfrm rot="5400000">
              <a:off x="983" y="3362"/>
              <a:ext cx="61" cy="48"/>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64" name="Rectangle 27"/>
            <p:cNvSpPr>
              <a:spLocks noChangeArrowheads="1"/>
            </p:cNvSpPr>
            <p:nvPr/>
          </p:nvSpPr>
          <p:spPr bwMode="auto">
            <a:xfrm>
              <a:off x="1504" y="3113"/>
              <a:ext cx="308" cy="394"/>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65" name="Text Box 28"/>
            <p:cNvSpPr txBox="1">
              <a:spLocks noChangeArrowheads="1"/>
            </p:cNvSpPr>
            <p:nvPr/>
          </p:nvSpPr>
          <p:spPr bwMode="auto">
            <a:xfrm>
              <a:off x="1656" y="3131"/>
              <a:ext cx="18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000">
                  <a:ea typeface="宋体" pitchFamily="2" charset="-122"/>
                </a:rPr>
                <a:t>Q</a:t>
              </a:r>
            </a:p>
          </p:txBody>
        </p:sp>
        <p:graphicFrame>
          <p:nvGraphicFramePr>
            <p:cNvPr id="66" name="Object 29"/>
            <p:cNvGraphicFramePr>
              <a:graphicFrameLocks noChangeAspect="1"/>
            </p:cNvGraphicFramePr>
            <p:nvPr/>
          </p:nvGraphicFramePr>
          <p:xfrm>
            <a:off x="1696" y="3355"/>
            <a:ext cx="89" cy="144"/>
          </p:xfrm>
          <a:graphic>
            <a:graphicData uri="http://schemas.openxmlformats.org/presentationml/2006/ole">
              <mc:AlternateContent xmlns:mc="http://schemas.openxmlformats.org/markup-compatibility/2006">
                <mc:Choice xmlns:v="urn:schemas-microsoft-com:vml" Requires="v">
                  <p:oleObj spid="_x0000_s54632" name="Equation" r:id="rId7" imgW="177480" imgH="228600" progId="Equation.3">
                    <p:embed/>
                  </p:oleObj>
                </mc:Choice>
                <mc:Fallback>
                  <p:oleObj name="Equation" r:id="rId7" imgW="17748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96" y="3355"/>
                          <a:ext cx="89"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 name="Line 30"/>
            <p:cNvSpPr>
              <a:spLocks noChangeShapeType="1"/>
            </p:cNvSpPr>
            <p:nvPr/>
          </p:nvSpPr>
          <p:spPr bwMode="auto">
            <a:xfrm flipV="1">
              <a:off x="1808" y="3204"/>
              <a:ext cx="20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8" name="Line 31"/>
            <p:cNvSpPr>
              <a:spLocks noChangeShapeType="1"/>
            </p:cNvSpPr>
            <p:nvPr/>
          </p:nvSpPr>
          <p:spPr bwMode="auto">
            <a:xfrm>
              <a:off x="1805" y="3410"/>
              <a:ext cx="9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9" name="Text Box 32"/>
            <p:cNvSpPr txBox="1">
              <a:spLocks noChangeArrowheads="1"/>
            </p:cNvSpPr>
            <p:nvPr/>
          </p:nvSpPr>
          <p:spPr bwMode="auto">
            <a:xfrm>
              <a:off x="1489" y="3131"/>
              <a:ext cx="17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000">
                  <a:ea typeface="宋体" pitchFamily="2" charset="-122"/>
                </a:rPr>
                <a:t>D</a:t>
              </a:r>
            </a:p>
          </p:txBody>
        </p:sp>
        <p:sp>
          <p:nvSpPr>
            <p:cNvPr id="70" name="AutoShape 33"/>
            <p:cNvSpPr>
              <a:spLocks noChangeArrowheads="1"/>
            </p:cNvSpPr>
            <p:nvPr/>
          </p:nvSpPr>
          <p:spPr bwMode="auto">
            <a:xfrm rot="5400000">
              <a:off x="1498" y="3364"/>
              <a:ext cx="61" cy="49"/>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71" name="Rectangle 34"/>
            <p:cNvSpPr>
              <a:spLocks noChangeArrowheads="1"/>
            </p:cNvSpPr>
            <p:nvPr/>
          </p:nvSpPr>
          <p:spPr bwMode="auto">
            <a:xfrm>
              <a:off x="2015" y="3113"/>
              <a:ext cx="314" cy="394"/>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72" name="Text Box 35"/>
            <p:cNvSpPr txBox="1">
              <a:spLocks noChangeArrowheads="1"/>
            </p:cNvSpPr>
            <p:nvPr/>
          </p:nvSpPr>
          <p:spPr bwMode="auto">
            <a:xfrm>
              <a:off x="2181" y="3119"/>
              <a:ext cx="15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000">
                  <a:ea typeface="宋体" pitchFamily="2" charset="-122"/>
                </a:rPr>
                <a:t>Q</a:t>
              </a:r>
            </a:p>
          </p:txBody>
        </p:sp>
        <p:graphicFrame>
          <p:nvGraphicFramePr>
            <p:cNvPr id="73" name="Object 36"/>
            <p:cNvGraphicFramePr>
              <a:graphicFrameLocks noChangeAspect="1"/>
            </p:cNvGraphicFramePr>
            <p:nvPr/>
          </p:nvGraphicFramePr>
          <p:xfrm>
            <a:off x="2231" y="3355"/>
            <a:ext cx="90" cy="144"/>
          </p:xfrm>
          <a:graphic>
            <a:graphicData uri="http://schemas.openxmlformats.org/presentationml/2006/ole">
              <mc:AlternateContent xmlns:mc="http://schemas.openxmlformats.org/markup-compatibility/2006">
                <mc:Choice xmlns:v="urn:schemas-microsoft-com:vml" Requires="v">
                  <p:oleObj spid="_x0000_s54633" name="Equation" r:id="rId9" imgW="177480" imgH="228600" progId="Equation.3">
                    <p:embed/>
                  </p:oleObj>
                </mc:Choice>
                <mc:Fallback>
                  <p:oleObj name="Equation" r:id="rId9" imgW="17748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31" y="3355"/>
                          <a:ext cx="90"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4" name="Line 37"/>
            <p:cNvSpPr>
              <a:spLocks noChangeShapeType="1"/>
            </p:cNvSpPr>
            <p:nvPr/>
          </p:nvSpPr>
          <p:spPr bwMode="auto">
            <a:xfrm>
              <a:off x="2329" y="3204"/>
              <a:ext cx="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5" name="Line 38"/>
            <p:cNvSpPr>
              <a:spLocks noChangeShapeType="1"/>
            </p:cNvSpPr>
            <p:nvPr/>
          </p:nvSpPr>
          <p:spPr bwMode="auto">
            <a:xfrm>
              <a:off x="2329" y="3416"/>
              <a:ext cx="9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6" name="Text Box 39"/>
            <p:cNvSpPr txBox="1">
              <a:spLocks noChangeArrowheads="1"/>
            </p:cNvSpPr>
            <p:nvPr/>
          </p:nvSpPr>
          <p:spPr bwMode="auto">
            <a:xfrm>
              <a:off x="1992" y="3125"/>
              <a:ext cx="14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000">
                  <a:ea typeface="宋体" pitchFamily="2" charset="-122"/>
                </a:rPr>
                <a:t>D</a:t>
              </a:r>
            </a:p>
          </p:txBody>
        </p:sp>
        <p:sp>
          <p:nvSpPr>
            <p:cNvPr id="77" name="AutoShape 40"/>
            <p:cNvSpPr>
              <a:spLocks noChangeArrowheads="1"/>
            </p:cNvSpPr>
            <p:nvPr/>
          </p:nvSpPr>
          <p:spPr bwMode="auto">
            <a:xfrm rot="5400000">
              <a:off x="2010" y="3364"/>
              <a:ext cx="61" cy="49"/>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78" name="Line 41"/>
            <p:cNvSpPr>
              <a:spLocks noChangeShapeType="1"/>
            </p:cNvSpPr>
            <p:nvPr/>
          </p:nvSpPr>
          <p:spPr bwMode="auto">
            <a:xfrm>
              <a:off x="1428" y="3386"/>
              <a:ext cx="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9" name="Line 42"/>
            <p:cNvSpPr>
              <a:spLocks noChangeShapeType="1"/>
            </p:cNvSpPr>
            <p:nvPr/>
          </p:nvSpPr>
          <p:spPr bwMode="auto">
            <a:xfrm>
              <a:off x="1958" y="3395"/>
              <a:ext cx="5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0" name="Line 43"/>
            <p:cNvSpPr>
              <a:spLocks noChangeShapeType="1"/>
            </p:cNvSpPr>
            <p:nvPr/>
          </p:nvSpPr>
          <p:spPr bwMode="auto">
            <a:xfrm>
              <a:off x="916" y="3386"/>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1" name="Line 44"/>
            <p:cNvSpPr>
              <a:spLocks noChangeShapeType="1"/>
            </p:cNvSpPr>
            <p:nvPr/>
          </p:nvSpPr>
          <p:spPr bwMode="auto">
            <a:xfrm>
              <a:off x="356" y="3386"/>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2" name="Line 45"/>
            <p:cNvSpPr>
              <a:spLocks noChangeShapeType="1"/>
            </p:cNvSpPr>
            <p:nvPr/>
          </p:nvSpPr>
          <p:spPr bwMode="auto">
            <a:xfrm>
              <a:off x="1431" y="3389"/>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3" name="Line 46"/>
            <p:cNvSpPr>
              <a:spLocks noChangeShapeType="1"/>
            </p:cNvSpPr>
            <p:nvPr/>
          </p:nvSpPr>
          <p:spPr bwMode="auto">
            <a:xfrm>
              <a:off x="1967" y="3395"/>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4" name="Line 47"/>
            <p:cNvSpPr>
              <a:spLocks noChangeShapeType="1"/>
            </p:cNvSpPr>
            <p:nvPr/>
          </p:nvSpPr>
          <p:spPr bwMode="auto">
            <a:xfrm flipV="1">
              <a:off x="756" y="3196"/>
              <a:ext cx="231"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5" name="Line 48"/>
            <p:cNvSpPr>
              <a:spLocks noChangeShapeType="1"/>
            </p:cNvSpPr>
            <p:nvPr/>
          </p:nvSpPr>
          <p:spPr bwMode="auto">
            <a:xfrm>
              <a:off x="337" y="3194"/>
              <a:ext cx="1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90000" tIns="82800" rIns="90000" bIns="46800">
              <a:spAutoFit/>
            </a:bodyPr>
            <a:lstStyle/>
            <a:p>
              <a:endParaRPr lang="zh-CN" altLang="en-US"/>
            </a:p>
          </p:txBody>
        </p:sp>
        <p:sp>
          <p:nvSpPr>
            <p:cNvPr id="86" name="Text Box 50"/>
            <p:cNvSpPr txBox="1">
              <a:spLocks noChangeArrowheads="1"/>
            </p:cNvSpPr>
            <p:nvPr/>
          </p:nvSpPr>
          <p:spPr bwMode="auto">
            <a:xfrm>
              <a:off x="89" y="3061"/>
              <a:ext cx="36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zh-CN" altLang="en-US" sz="1000">
                  <a:ea typeface="宋体" pitchFamily="2" charset="-122"/>
                </a:rPr>
                <a:t>数据入</a:t>
              </a:r>
            </a:p>
          </p:txBody>
        </p:sp>
        <p:sp>
          <p:nvSpPr>
            <p:cNvPr id="87" name="Text Box 51"/>
            <p:cNvSpPr txBox="1">
              <a:spLocks noChangeArrowheads="1"/>
            </p:cNvSpPr>
            <p:nvPr/>
          </p:nvSpPr>
          <p:spPr bwMode="auto">
            <a:xfrm>
              <a:off x="2300" y="3060"/>
              <a:ext cx="36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zh-CN" altLang="en-US" sz="1000">
                  <a:ea typeface="宋体" pitchFamily="2" charset="-122"/>
                </a:rPr>
                <a:t>数据出</a:t>
              </a:r>
            </a:p>
          </p:txBody>
        </p:sp>
      </p:grpSp>
      <p:pic>
        <p:nvPicPr>
          <p:cNvPr id="39942"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424" y="2540147"/>
            <a:ext cx="2779107" cy="3900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956" name="Picture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37051" y="808571"/>
            <a:ext cx="4330221" cy="5669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8118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9687"/>
            <a:ext cx="9027297" cy="417935"/>
          </a:xfrm>
        </p:spPr>
        <p:txBody>
          <a:bodyPr/>
          <a:lstStyle/>
          <a:p>
            <a:r>
              <a:rPr lang="zh-CN" altLang="en-US" sz="2800" dirty="0"/>
              <a:t>第六章  可编程逻辑</a:t>
            </a:r>
            <a:r>
              <a:rPr lang="en-US" altLang="zh-CN" sz="2800" dirty="0"/>
              <a:t>\</a:t>
            </a:r>
            <a:r>
              <a:rPr lang="zh-CN" altLang="en-US" sz="2800" dirty="0"/>
              <a:t>第四节  </a:t>
            </a:r>
            <a:r>
              <a:rPr lang="en-US" altLang="zh-CN" sz="2800" dirty="0"/>
              <a:t>VHDL</a:t>
            </a:r>
            <a:r>
              <a:rPr lang="zh-CN" altLang="en-US" sz="2800" dirty="0"/>
              <a:t>语言编程</a:t>
            </a:r>
            <a:endParaRPr lang="zh-CN" altLang="en-US" dirty="0"/>
          </a:p>
        </p:txBody>
      </p:sp>
      <p:sp>
        <p:nvSpPr>
          <p:cNvPr id="9" name="Text Box 598"/>
          <p:cNvSpPr txBox="1">
            <a:spLocks noChangeArrowheads="1"/>
          </p:cNvSpPr>
          <p:nvPr/>
        </p:nvSpPr>
        <p:spPr bwMode="auto">
          <a:xfrm>
            <a:off x="1412" y="490538"/>
            <a:ext cx="8909050" cy="2962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vert="horz" wrap="square" lIns="90000" tIns="46800" rIns="90000" bIns="46800" numCol="1" anchor="t" anchorCtr="0" compatLnSpc="1">
            <a:prstTxWarp prst="textNoShape">
              <a:avLst/>
            </a:prstTxWarp>
            <a:spAutoFit/>
          </a:bodyPr>
          <a:lstStyle>
            <a:lvl1pPr marL="230188" indent="-230188"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cs typeface="+mn-cs"/>
              </a:defRPr>
            </a:lvl1pPr>
            <a:lvl2pPr marL="742950" indent="-285750" algn="l" rtl="0" eaLnBrk="0" fontAlgn="base" hangingPunct="0">
              <a:lnSpc>
                <a:spcPct val="97000"/>
              </a:lnSpc>
              <a:spcBef>
                <a:spcPct val="20000"/>
              </a:spcBef>
              <a:spcAft>
                <a:spcPct val="20000"/>
              </a:spcAft>
              <a:buClr>
                <a:schemeClr val="folHlink"/>
              </a:buClr>
              <a:buFont typeface="Arial" charset="0"/>
              <a:buChar char="-"/>
              <a:defRPr kumimoji="1" sz="2000" b="1">
                <a:solidFill>
                  <a:schemeClr val="tx1"/>
                </a:solidFill>
                <a:latin typeface="Times New Roman" pitchFamily="18" charset="0"/>
                <a:ea typeface="楷体_GB2312" pitchFamily="49" charset="-122"/>
              </a:defRPr>
            </a:lvl2pPr>
            <a:lvl3pPr marL="1143000" indent="-228600" algn="l" rtl="0" eaLnBrk="0" fontAlgn="base" hangingPunct="0">
              <a:lnSpc>
                <a:spcPct val="97000"/>
              </a:lnSpc>
              <a:spcBef>
                <a:spcPct val="20000"/>
              </a:spcBef>
              <a:spcAft>
                <a:spcPct val="20000"/>
              </a:spcAft>
              <a:buClr>
                <a:schemeClr val="folHlink"/>
              </a:buClr>
              <a:buChar char="•"/>
              <a:defRPr kumimoji="1" sz="2000" b="1">
                <a:solidFill>
                  <a:schemeClr val="tx1"/>
                </a:solidFill>
                <a:latin typeface="Times New Roman" pitchFamily="18" charset="0"/>
                <a:ea typeface="楷体_GB2312" pitchFamily="49" charset="-122"/>
              </a:defRPr>
            </a:lvl3pPr>
            <a:lvl4pPr marL="16002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4pPr>
            <a:lvl5pPr marL="20574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5pPr>
            <a:lvl6pPr marL="25146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6pPr>
            <a:lvl7pPr marL="29718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7pPr>
            <a:lvl8pPr marL="34290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8pPr>
            <a:lvl9pPr marL="38862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9pPr>
          </a:lstStyle>
          <a:p>
            <a:pPr eaLnBrk="1" hangingPunct="1">
              <a:lnSpc>
                <a:spcPct val="100000"/>
              </a:lnSpc>
              <a:spcAft>
                <a:spcPts val="0"/>
              </a:spcAft>
            </a:pPr>
            <a:r>
              <a:rPr lang="en-US" altLang="zh-CN" sz="2800" dirty="0">
                <a:ea typeface="宋体" pitchFamily="2" charset="-122"/>
              </a:rPr>
              <a:t>VHDL</a:t>
            </a:r>
            <a:r>
              <a:rPr lang="zh-CN" altLang="en-US" sz="2800" dirty="0">
                <a:ea typeface="宋体" pitchFamily="2" charset="-122"/>
              </a:rPr>
              <a:t>编程案例</a:t>
            </a:r>
            <a:endParaRPr lang="en-US" altLang="zh-CN"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2" eaLnBrk="1" hangingPunct="1">
              <a:lnSpc>
                <a:spcPct val="100000"/>
              </a:lnSpc>
              <a:spcAft>
                <a:spcPts val="0"/>
              </a:spcAft>
            </a:pPr>
            <a:endParaRPr lang="zh-CN" altLang="en-US"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zh-CN" altLang="en-US" dirty="0">
              <a:ea typeface="宋体" pitchFamily="2" charset="-122"/>
            </a:endParaRPr>
          </a:p>
        </p:txBody>
      </p:sp>
      <p:sp>
        <p:nvSpPr>
          <p:cNvPr id="20" name="Text Box 5"/>
          <p:cNvSpPr txBox="1">
            <a:spLocks noChangeArrowheads="1"/>
          </p:cNvSpPr>
          <p:nvPr/>
        </p:nvSpPr>
        <p:spPr bwMode="auto">
          <a:xfrm>
            <a:off x="3086901" y="459760"/>
            <a:ext cx="4429125" cy="400110"/>
          </a:xfrm>
          <a:prstGeom prst="rect">
            <a:avLst/>
          </a:prstGeom>
          <a:noFill/>
          <a:ln w="9525">
            <a:noFill/>
            <a:miter lim="800000"/>
            <a:headEnd/>
            <a:tailEnd/>
          </a:ln>
          <a:effectLst/>
        </p:spPr>
        <p:txBody>
          <a:bodyPr>
            <a:spAutoFit/>
          </a:bodyPr>
          <a:lstStyle/>
          <a:p>
            <a:pPr>
              <a:lnSpc>
                <a:spcPct val="100000"/>
              </a:lnSpc>
              <a:defRPr/>
            </a:pPr>
            <a:r>
              <a:rPr lang="en-US" altLang="zh-CN" sz="2000" b="0" dirty="0">
                <a:solidFill>
                  <a:schemeClr val="tx1"/>
                </a:solidFill>
                <a:effectLst>
                  <a:outerShdw blurRad="38100" dist="38100" dir="2700000" algn="tl">
                    <a:srgbClr val="C0C0C0"/>
                  </a:outerShdw>
                </a:effectLst>
                <a:ea typeface="宋体" pitchFamily="2" charset="-122"/>
              </a:rPr>
              <a:t>●</a:t>
            </a:r>
            <a:r>
              <a:rPr lang="en-US" altLang="zh-CN" sz="2000" dirty="0">
                <a:solidFill>
                  <a:schemeClr val="tx1"/>
                </a:solidFill>
                <a:ea typeface="宋体" pitchFamily="2" charset="-122"/>
              </a:rPr>
              <a:t> VHDL</a:t>
            </a:r>
            <a:r>
              <a:rPr lang="zh-CN" altLang="en-US" sz="2000" dirty="0">
                <a:solidFill>
                  <a:schemeClr val="tx1"/>
                </a:solidFill>
                <a:ea typeface="宋体" pitchFamily="2" charset="-122"/>
              </a:rPr>
              <a:t>的时序逻辑设计</a:t>
            </a:r>
          </a:p>
        </p:txBody>
      </p:sp>
      <p:sp>
        <p:nvSpPr>
          <p:cNvPr id="44" name="Text Box 4"/>
          <p:cNvSpPr txBox="1">
            <a:spLocks noChangeArrowheads="1"/>
          </p:cNvSpPr>
          <p:nvPr/>
        </p:nvSpPr>
        <p:spPr bwMode="auto">
          <a:xfrm>
            <a:off x="161706" y="953835"/>
            <a:ext cx="2663825" cy="422275"/>
          </a:xfrm>
          <a:prstGeom prst="rect">
            <a:avLst/>
          </a:prstGeom>
          <a:gradFill rotWithShape="1">
            <a:gsLst>
              <a:gs pos="0">
                <a:srgbClr val="5E1847"/>
              </a:gs>
              <a:gs pos="50000">
                <a:srgbClr val="CC3399"/>
              </a:gs>
              <a:gs pos="100000">
                <a:srgbClr val="5E1847"/>
              </a:gs>
            </a:gsLst>
            <a:lin ang="5400000" scaled="1"/>
          </a:gradFill>
          <a:ln w="19050" algn="ctr">
            <a:solidFill>
              <a:srgbClr val="0099CC"/>
            </a:solidFill>
            <a:miter lim="800000"/>
            <a:headEnd/>
            <a:tailEnd/>
          </a:ln>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90000"/>
              </a:lnSpc>
            </a:pPr>
            <a:r>
              <a:rPr lang="zh-CN" altLang="en-US" dirty="0">
                <a:solidFill>
                  <a:schemeClr val="bg1"/>
                </a:solidFill>
                <a:ea typeface="宋体" pitchFamily="2" charset="-122"/>
              </a:rPr>
              <a:t>串入</a:t>
            </a:r>
            <a:r>
              <a:rPr lang="en-US" altLang="zh-CN" dirty="0">
                <a:solidFill>
                  <a:schemeClr val="bg1"/>
                </a:solidFill>
                <a:ea typeface="宋体" pitchFamily="2" charset="-122"/>
              </a:rPr>
              <a:t>/</a:t>
            </a:r>
            <a:r>
              <a:rPr lang="zh-CN" altLang="en-US" dirty="0">
                <a:solidFill>
                  <a:schemeClr val="bg1"/>
                </a:solidFill>
                <a:ea typeface="宋体" pitchFamily="2" charset="-122"/>
              </a:rPr>
              <a:t>串出移位寄存器</a:t>
            </a:r>
          </a:p>
        </p:txBody>
      </p:sp>
      <p:sp>
        <p:nvSpPr>
          <p:cNvPr id="45" name="Text Box 57"/>
          <p:cNvSpPr txBox="1">
            <a:spLocks noChangeArrowheads="1"/>
          </p:cNvSpPr>
          <p:nvPr/>
        </p:nvSpPr>
        <p:spPr bwMode="auto">
          <a:xfrm>
            <a:off x="2906889" y="823382"/>
            <a:ext cx="1142031" cy="684863"/>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19050" algn="ctr">
            <a:solidFill>
              <a:schemeClr val="bg2"/>
            </a:solidFill>
            <a:miter lim="800000"/>
            <a:headEnd/>
            <a:tailEnd/>
          </a:ln>
          <a:effectLst/>
        </p:spPr>
        <p:txBody>
          <a:bodyPr wrap="square" lIns="90000" tIns="82800" rIns="90000" bIns="46800">
            <a:spAutoFit/>
          </a:bodyPr>
          <a:lstStyle/>
          <a:p>
            <a:pPr algn="ctr">
              <a:defRPr/>
            </a:pPr>
            <a:r>
              <a:rPr lang="zh-CN" altLang="en-US" dirty="0">
                <a:solidFill>
                  <a:schemeClr val="tx1"/>
                </a:solidFill>
              </a:rPr>
              <a:t>结构描述方式</a:t>
            </a:r>
          </a:p>
        </p:txBody>
      </p:sp>
      <p:grpSp>
        <p:nvGrpSpPr>
          <p:cNvPr id="46" name="Group 52"/>
          <p:cNvGrpSpPr>
            <a:grpSpLocks/>
          </p:cNvGrpSpPr>
          <p:nvPr/>
        </p:nvGrpSpPr>
        <p:grpSpPr bwMode="auto">
          <a:xfrm>
            <a:off x="250826" y="1552740"/>
            <a:ext cx="4086225" cy="963612"/>
            <a:chOff x="89" y="3060"/>
            <a:chExt cx="2574" cy="607"/>
          </a:xfrm>
        </p:grpSpPr>
        <p:sp>
          <p:nvSpPr>
            <p:cNvPr id="47" name="Rectangle 10"/>
            <p:cNvSpPr>
              <a:spLocks noChangeArrowheads="1"/>
            </p:cNvSpPr>
            <p:nvPr/>
          </p:nvSpPr>
          <p:spPr bwMode="auto">
            <a:xfrm>
              <a:off x="478" y="3113"/>
              <a:ext cx="273" cy="394"/>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48" name="Text Box 11"/>
            <p:cNvSpPr txBox="1">
              <a:spLocks noChangeArrowheads="1"/>
            </p:cNvSpPr>
            <p:nvPr/>
          </p:nvSpPr>
          <p:spPr bwMode="auto">
            <a:xfrm>
              <a:off x="612" y="3113"/>
              <a:ext cx="1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000">
                  <a:ea typeface="宋体" pitchFamily="2" charset="-122"/>
                </a:rPr>
                <a:t>Q</a:t>
              </a:r>
            </a:p>
          </p:txBody>
        </p:sp>
        <p:graphicFrame>
          <p:nvGraphicFramePr>
            <p:cNvPr id="49" name="Object 12"/>
            <p:cNvGraphicFramePr>
              <a:graphicFrameLocks noChangeAspect="1"/>
            </p:cNvGraphicFramePr>
            <p:nvPr/>
          </p:nvGraphicFramePr>
          <p:xfrm>
            <a:off x="624" y="3355"/>
            <a:ext cx="90" cy="144"/>
          </p:xfrm>
          <a:graphic>
            <a:graphicData uri="http://schemas.openxmlformats.org/presentationml/2006/ole">
              <mc:AlternateContent xmlns:mc="http://schemas.openxmlformats.org/markup-compatibility/2006">
                <mc:Choice xmlns:v="urn:schemas-microsoft-com:vml" Requires="v">
                  <p:oleObj spid="_x0000_s55511" name="Equation" r:id="rId3" imgW="177480" imgH="228600" progId="Equation.3">
                    <p:embed/>
                  </p:oleObj>
                </mc:Choice>
                <mc:Fallback>
                  <p:oleObj name="Equation" r:id="rId3" imgW="17748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 y="3355"/>
                          <a:ext cx="90"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 name="Line 13"/>
            <p:cNvSpPr>
              <a:spLocks noChangeShapeType="1"/>
            </p:cNvSpPr>
            <p:nvPr/>
          </p:nvSpPr>
          <p:spPr bwMode="auto">
            <a:xfrm>
              <a:off x="911" y="3386"/>
              <a:ext cx="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1" name="Line 14"/>
            <p:cNvSpPr>
              <a:spLocks noChangeShapeType="1"/>
            </p:cNvSpPr>
            <p:nvPr/>
          </p:nvSpPr>
          <p:spPr bwMode="auto">
            <a:xfrm>
              <a:off x="749" y="3407"/>
              <a:ext cx="9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2" name="Line 15"/>
            <p:cNvSpPr>
              <a:spLocks noChangeShapeType="1"/>
            </p:cNvSpPr>
            <p:nvPr/>
          </p:nvSpPr>
          <p:spPr bwMode="auto">
            <a:xfrm flipH="1" flipV="1">
              <a:off x="360" y="3657"/>
              <a:ext cx="161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3" name="Text Box 16"/>
            <p:cNvSpPr txBox="1">
              <a:spLocks noChangeArrowheads="1"/>
            </p:cNvSpPr>
            <p:nvPr/>
          </p:nvSpPr>
          <p:spPr bwMode="auto">
            <a:xfrm>
              <a:off x="444" y="3116"/>
              <a:ext cx="15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000">
                  <a:ea typeface="宋体" pitchFamily="2" charset="-122"/>
                </a:rPr>
                <a:t>D</a:t>
              </a:r>
            </a:p>
          </p:txBody>
        </p:sp>
        <p:sp>
          <p:nvSpPr>
            <p:cNvPr id="54" name="AutoShape 17"/>
            <p:cNvSpPr>
              <a:spLocks noChangeArrowheads="1"/>
            </p:cNvSpPr>
            <p:nvPr/>
          </p:nvSpPr>
          <p:spPr bwMode="auto">
            <a:xfrm rot="5400000">
              <a:off x="472" y="3361"/>
              <a:ext cx="61" cy="49"/>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55" name="Line 18"/>
            <p:cNvSpPr>
              <a:spLocks noChangeShapeType="1"/>
            </p:cNvSpPr>
            <p:nvPr/>
          </p:nvSpPr>
          <p:spPr bwMode="auto">
            <a:xfrm flipV="1">
              <a:off x="283" y="3391"/>
              <a:ext cx="20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6" name="Text Box 19"/>
            <p:cNvSpPr txBox="1">
              <a:spLocks noChangeArrowheads="1"/>
            </p:cNvSpPr>
            <p:nvPr/>
          </p:nvSpPr>
          <p:spPr bwMode="auto">
            <a:xfrm>
              <a:off x="155" y="3268"/>
              <a:ext cx="22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000">
                  <a:ea typeface="宋体" pitchFamily="2" charset="-122"/>
                </a:rPr>
                <a:t>CP</a:t>
              </a:r>
            </a:p>
          </p:txBody>
        </p:sp>
        <p:sp>
          <p:nvSpPr>
            <p:cNvPr id="57" name="Rectangle 20"/>
            <p:cNvSpPr>
              <a:spLocks noChangeArrowheads="1"/>
            </p:cNvSpPr>
            <p:nvPr/>
          </p:nvSpPr>
          <p:spPr bwMode="auto">
            <a:xfrm>
              <a:off x="990" y="3113"/>
              <a:ext cx="289" cy="394"/>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58" name="Text Box 21"/>
            <p:cNvSpPr txBox="1">
              <a:spLocks noChangeArrowheads="1"/>
            </p:cNvSpPr>
            <p:nvPr/>
          </p:nvSpPr>
          <p:spPr bwMode="auto">
            <a:xfrm>
              <a:off x="1146" y="3113"/>
              <a:ext cx="15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000">
                  <a:ea typeface="宋体" pitchFamily="2" charset="-122"/>
                </a:rPr>
                <a:t>Q</a:t>
              </a:r>
            </a:p>
          </p:txBody>
        </p:sp>
        <p:graphicFrame>
          <p:nvGraphicFramePr>
            <p:cNvPr id="59" name="Object 22"/>
            <p:cNvGraphicFramePr>
              <a:graphicFrameLocks noChangeAspect="1"/>
            </p:cNvGraphicFramePr>
            <p:nvPr/>
          </p:nvGraphicFramePr>
          <p:xfrm>
            <a:off x="1166" y="3355"/>
            <a:ext cx="89" cy="144"/>
          </p:xfrm>
          <a:graphic>
            <a:graphicData uri="http://schemas.openxmlformats.org/presentationml/2006/ole">
              <mc:AlternateContent xmlns:mc="http://schemas.openxmlformats.org/markup-compatibility/2006">
                <mc:Choice xmlns:v="urn:schemas-microsoft-com:vml" Requires="v">
                  <p:oleObj spid="_x0000_s55512" name="Equation" r:id="rId5" imgW="177480" imgH="228600" progId="Equation.3">
                    <p:embed/>
                  </p:oleObj>
                </mc:Choice>
                <mc:Fallback>
                  <p:oleObj name="Equation" r:id="rId5" imgW="17748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6" y="3355"/>
                          <a:ext cx="89"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 name="Line 23"/>
            <p:cNvSpPr>
              <a:spLocks noChangeShapeType="1"/>
            </p:cNvSpPr>
            <p:nvPr/>
          </p:nvSpPr>
          <p:spPr bwMode="auto">
            <a:xfrm>
              <a:off x="1287" y="3204"/>
              <a:ext cx="223"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1" name="Line 24"/>
            <p:cNvSpPr>
              <a:spLocks noChangeShapeType="1"/>
            </p:cNvSpPr>
            <p:nvPr/>
          </p:nvSpPr>
          <p:spPr bwMode="auto">
            <a:xfrm>
              <a:off x="1272" y="3416"/>
              <a:ext cx="9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2" name="Text Box 25"/>
            <p:cNvSpPr txBox="1">
              <a:spLocks noChangeArrowheads="1"/>
            </p:cNvSpPr>
            <p:nvPr/>
          </p:nvSpPr>
          <p:spPr bwMode="auto">
            <a:xfrm>
              <a:off x="957" y="3125"/>
              <a:ext cx="16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000">
                  <a:ea typeface="宋体" pitchFamily="2" charset="-122"/>
                </a:rPr>
                <a:t>D</a:t>
              </a:r>
            </a:p>
          </p:txBody>
        </p:sp>
        <p:sp>
          <p:nvSpPr>
            <p:cNvPr id="63" name="AutoShape 26"/>
            <p:cNvSpPr>
              <a:spLocks noChangeArrowheads="1"/>
            </p:cNvSpPr>
            <p:nvPr/>
          </p:nvSpPr>
          <p:spPr bwMode="auto">
            <a:xfrm rot="5400000">
              <a:off x="983" y="3362"/>
              <a:ext cx="61" cy="48"/>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64" name="Rectangle 27"/>
            <p:cNvSpPr>
              <a:spLocks noChangeArrowheads="1"/>
            </p:cNvSpPr>
            <p:nvPr/>
          </p:nvSpPr>
          <p:spPr bwMode="auto">
            <a:xfrm>
              <a:off x="1504" y="3113"/>
              <a:ext cx="308" cy="394"/>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65" name="Text Box 28"/>
            <p:cNvSpPr txBox="1">
              <a:spLocks noChangeArrowheads="1"/>
            </p:cNvSpPr>
            <p:nvPr/>
          </p:nvSpPr>
          <p:spPr bwMode="auto">
            <a:xfrm>
              <a:off x="1656" y="3131"/>
              <a:ext cx="18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000">
                  <a:ea typeface="宋体" pitchFamily="2" charset="-122"/>
                </a:rPr>
                <a:t>Q</a:t>
              </a:r>
            </a:p>
          </p:txBody>
        </p:sp>
        <p:graphicFrame>
          <p:nvGraphicFramePr>
            <p:cNvPr id="66" name="Object 29"/>
            <p:cNvGraphicFramePr>
              <a:graphicFrameLocks noChangeAspect="1"/>
            </p:cNvGraphicFramePr>
            <p:nvPr/>
          </p:nvGraphicFramePr>
          <p:xfrm>
            <a:off x="1696" y="3355"/>
            <a:ext cx="89" cy="144"/>
          </p:xfrm>
          <a:graphic>
            <a:graphicData uri="http://schemas.openxmlformats.org/presentationml/2006/ole">
              <mc:AlternateContent xmlns:mc="http://schemas.openxmlformats.org/markup-compatibility/2006">
                <mc:Choice xmlns:v="urn:schemas-microsoft-com:vml" Requires="v">
                  <p:oleObj spid="_x0000_s55513" name="Equation" r:id="rId7" imgW="177480" imgH="228600" progId="Equation.3">
                    <p:embed/>
                  </p:oleObj>
                </mc:Choice>
                <mc:Fallback>
                  <p:oleObj name="Equation" r:id="rId7" imgW="17748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96" y="3355"/>
                          <a:ext cx="89"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 name="Line 30"/>
            <p:cNvSpPr>
              <a:spLocks noChangeShapeType="1"/>
            </p:cNvSpPr>
            <p:nvPr/>
          </p:nvSpPr>
          <p:spPr bwMode="auto">
            <a:xfrm flipV="1">
              <a:off x="1808" y="3204"/>
              <a:ext cx="20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8" name="Line 31"/>
            <p:cNvSpPr>
              <a:spLocks noChangeShapeType="1"/>
            </p:cNvSpPr>
            <p:nvPr/>
          </p:nvSpPr>
          <p:spPr bwMode="auto">
            <a:xfrm>
              <a:off x="1805" y="3410"/>
              <a:ext cx="9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9" name="Text Box 32"/>
            <p:cNvSpPr txBox="1">
              <a:spLocks noChangeArrowheads="1"/>
            </p:cNvSpPr>
            <p:nvPr/>
          </p:nvSpPr>
          <p:spPr bwMode="auto">
            <a:xfrm>
              <a:off x="1489" y="3131"/>
              <a:ext cx="17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000">
                  <a:ea typeface="宋体" pitchFamily="2" charset="-122"/>
                </a:rPr>
                <a:t>D</a:t>
              </a:r>
            </a:p>
          </p:txBody>
        </p:sp>
        <p:sp>
          <p:nvSpPr>
            <p:cNvPr id="70" name="AutoShape 33"/>
            <p:cNvSpPr>
              <a:spLocks noChangeArrowheads="1"/>
            </p:cNvSpPr>
            <p:nvPr/>
          </p:nvSpPr>
          <p:spPr bwMode="auto">
            <a:xfrm rot="5400000">
              <a:off x="1498" y="3364"/>
              <a:ext cx="61" cy="49"/>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71" name="Rectangle 34"/>
            <p:cNvSpPr>
              <a:spLocks noChangeArrowheads="1"/>
            </p:cNvSpPr>
            <p:nvPr/>
          </p:nvSpPr>
          <p:spPr bwMode="auto">
            <a:xfrm>
              <a:off x="2015" y="3113"/>
              <a:ext cx="314" cy="394"/>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72" name="Text Box 35"/>
            <p:cNvSpPr txBox="1">
              <a:spLocks noChangeArrowheads="1"/>
            </p:cNvSpPr>
            <p:nvPr/>
          </p:nvSpPr>
          <p:spPr bwMode="auto">
            <a:xfrm>
              <a:off x="2181" y="3119"/>
              <a:ext cx="15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000">
                  <a:ea typeface="宋体" pitchFamily="2" charset="-122"/>
                </a:rPr>
                <a:t>Q</a:t>
              </a:r>
            </a:p>
          </p:txBody>
        </p:sp>
        <p:graphicFrame>
          <p:nvGraphicFramePr>
            <p:cNvPr id="73" name="Object 36"/>
            <p:cNvGraphicFramePr>
              <a:graphicFrameLocks noChangeAspect="1"/>
            </p:cNvGraphicFramePr>
            <p:nvPr/>
          </p:nvGraphicFramePr>
          <p:xfrm>
            <a:off x="2231" y="3355"/>
            <a:ext cx="90" cy="144"/>
          </p:xfrm>
          <a:graphic>
            <a:graphicData uri="http://schemas.openxmlformats.org/presentationml/2006/ole">
              <mc:AlternateContent xmlns:mc="http://schemas.openxmlformats.org/markup-compatibility/2006">
                <mc:Choice xmlns:v="urn:schemas-microsoft-com:vml" Requires="v">
                  <p:oleObj spid="_x0000_s55514" name="Equation" r:id="rId9" imgW="177480" imgH="228600" progId="Equation.3">
                    <p:embed/>
                  </p:oleObj>
                </mc:Choice>
                <mc:Fallback>
                  <p:oleObj name="Equation" r:id="rId9" imgW="17748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31" y="3355"/>
                          <a:ext cx="90"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4" name="Line 37"/>
            <p:cNvSpPr>
              <a:spLocks noChangeShapeType="1"/>
            </p:cNvSpPr>
            <p:nvPr/>
          </p:nvSpPr>
          <p:spPr bwMode="auto">
            <a:xfrm>
              <a:off x="2329" y="3204"/>
              <a:ext cx="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5" name="Line 38"/>
            <p:cNvSpPr>
              <a:spLocks noChangeShapeType="1"/>
            </p:cNvSpPr>
            <p:nvPr/>
          </p:nvSpPr>
          <p:spPr bwMode="auto">
            <a:xfrm>
              <a:off x="2329" y="3416"/>
              <a:ext cx="9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6" name="Text Box 39"/>
            <p:cNvSpPr txBox="1">
              <a:spLocks noChangeArrowheads="1"/>
            </p:cNvSpPr>
            <p:nvPr/>
          </p:nvSpPr>
          <p:spPr bwMode="auto">
            <a:xfrm>
              <a:off x="1992" y="3125"/>
              <a:ext cx="14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000">
                  <a:ea typeface="宋体" pitchFamily="2" charset="-122"/>
                </a:rPr>
                <a:t>D</a:t>
              </a:r>
            </a:p>
          </p:txBody>
        </p:sp>
        <p:sp>
          <p:nvSpPr>
            <p:cNvPr id="77" name="AutoShape 40"/>
            <p:cNvSpPr>
              <a:spLocks noChangeArrowheads="1"/>
            </p:cNvSpPr>
            <p:nvPr/>
          </p:nvSpPr>
          <p:spPr bwMode="auto">
            <a:xfrm rot="5400000">
              <a:off x="2010" y="3364"/>
              <a:ext cx="61" cy="49"/>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78" name="Line 41"/>
            <p:cNvSpPr>
              <a:spLocks noChangeShapeType="1"/>
            </p:cNvSpPr>
            <p:nvPr/>
          </p:nvSpPr>
          <p:spPr bwMode="auto">
            <a:xfrm>
              <a:off x="1428" y="3386"/>
              <a:ext cx="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9" name="Line 42"/>
            <p:cNvSpPr>
              <a:spLocks noChangeShapeType="1"/>
            </p:cNvSpPr>
            <p:nvPr/>
          </p:nvSpPr>
          <p:spPr bwMode="auto">
            <a:xfrm>
              <a:off x="1958" y="3395"/>
              <a:ext cx="5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0" name="Line 43"/>
            <p:cNvSpPr>
              <a:spLocks noChangeShapeType="1"/>
            </p:cNvSpPr>
            <p:nvPr/>
          </p:nvSpPr>
          <p:spPr bwMode="auto">
            <a:xfrm>
              <a:off x="916" y="3386"/>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1" name="Line 44"/>
            <p:cNvSpPr>
              <a:spLocks noChangeShapeType="1"/>
            </p:cNvSpPr>
            <p:nvPr/>
          </p:nvSpPr>
          <p:spPr bwMode="auto">
            <a:xfrm>
              <a:off x="356" y="3386"/>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2" name="Line 45"/>
            <p:cNvSpPr>
              <a:spLocks noChangeShapeType="1"/>
            </p:cNvSpPr>
            <p:nvPr/>
          </p:nvSpPr>
          <p:spPr bwMode="auto">
            <a:xfrm>
              <a:off x="1431" y="3389"/>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3" name="Line 46"/>
            <p:cNvSpPr>
              <a:spLocks noChangeShapeType="1"/>
            </p:cNvSpPr>
            <p:nvPr/>
          </p:nvSpPr>
          <p:spPr bwMode="auto">
            <a:xfrm>
              <a:off x="1967" y="3395"/>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4" name="Line 47"/>
            <p:cNvSpPr>
              <a:spLocks noChangeShapeType="1"/>
            </p:cNvSpPr>
            <p:nvPr/>
          </p:nvSpPr>
          <p:spPr bwMode="auto">
            <a:xfrm flipV="1">
              <a:off x="756" y="3196"/>
              <a:ext cx="231"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5" name="Line 48"/>
            <p:cNvSpPr>
              <a:spLocks noChangeShapeType="1"/>
            </p:cNvSpPr>
            <p:nvPr/>
          </p:nvSpPr>
          <p:spPr bwMode="auto">
            <a:xfrm>
              <a:off x="337" y="3194"/>
              <a:ext cx="1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90000" tIns="82800" rIns="90000" bIns="46800">
              <a:spAutoFit/>
            </a:bodyPr>
            <a:lstStyle/>
            <a:p>
              <a:endParaRPr lang="zh-CN" altLang="en-US"/>
            </a:p>
          </p:txBody>
        </p:sp>
        <p:sp>
          <p:nvSpPr>
            <p:cNvPr id="86" name="Text Box 50"/>
            <p:cNvSpPr txBox="1">
              <a:spLocks noChangeArrowheads="1"/>
            </p:cNvSpPr>
            <p:nvPr/>
          </p:nvSpPr>
          <p:spPr bwMode="auto">
            <a:xfrm>
              <a:off x="89" y="3061"/>
              <a:ext cx="36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zh-CN" altLang="en-US" sz="1000">
                  <a:ea typeface="宋体" pitchFamily="2" charset="-122"/>
                </a:rPr>
                <a:t>数据入</a:t>
              </a:r>
            </a:p>
          </p:txBody>
        </p:sp>
        <p:sp>
          <p:nvSpPr>
            <p:cNvPr id="87" name="Text Box 51"/>
            <p:cNvSpPr txBox="1">
              <a:spLocks noChangeArrowheads="1"/>
            </p:cNvSpPr>
            <p:nvPr/>
          </p:nvSpPr>
          <p:spPr bwMode="auto">
            <a:xfrm>
              <a:off x="2300" y="3060"/>
              <a:ext cx="36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zh-CN" altLang="en-US" sz="1000">
                  <a:ea typeface="宋体" pitchFamily="2" charset="-122"/>
                </a:rPr>
                <a:t>数据出</a:t>
              </a:r>
            </a:p>
          </p:txBody>
        </p:sp>
      </p:grpSp>
      <p:pic>
        <p:nvPicPr>
          <p:cNvPr id="39942"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424" y="2540147"/>
            <a:ext cx="2779107" cy="3900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66"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81776" y="798459"/>
            <a:ext cx="4311943" cy="5642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8" name="Group 56"/>
          <p:cNvGrpSpPr>
            <a:grpSpLocks/>
          </p:cNvGrpSpPr>
          <p:nvPr/>
        </p:nvGrpSpPr>
        <p:grpSpPr bwMode="auto">
          <a:xfrm>
            <a:off x="2472750" y="3331663"/>
            <a:ext cx="5746380" cy="2133600"/>
            <a:chOff x="1610" y="1979"/>
            <a:chExt cx="3427" cy="1344"/>
          </a:xfrm>
        </p:grpSpPr>
        <p:sp>
          <p:nvSpPr>
            <p:cNvPr id="89" name="Text Box 49"/>
            <p:cNvSpPr txBox="1">
              <a:spLocks noChangeArrowheads="1"/>
            </p:cNvSpPr>
            <p:nvPr/>
          </p:nvSpPr>
          <p:spPr bwMode="auto">
            <a:xfrm>
              <a:off x="1610" y="1979"/>
              <a:ext cx="1497" cy="419"/>
            </a:xfrm>
            <a:prstGeom prst="rect">
              <a:avLst/>
            </a:prstGeom>
            <a:noFill/>
            <a:ln w="19050" algn="ctr">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a:t>生成语句</a:t>
              </a:r>
              <a:r>
                <a:rPr lang="en-US" altLang="zh-CN"/>
                <a:t>FOR_GENERATE</a:t>
              </a:r>
            </a:p>
          </p:txBody>
        </p:sp>
        <p:sp>
          <p:nvSpPr>
            <p:cNvPr id="90" name="Rectangle 50"/>
            <p:cNvSpPr>
              <a:spLocks noChangeArrowheads="1"/>
            </p:cNvSpPr>
            <p:nvPr/>
          </p:nvSpPr>
          <p:spPr bwMode="auto">
            <a:xfrm>
              <a:off x="3243" y="3158"/>
              <a:ext cx="1794" cy="165"/>
            </a:xfrm>
            <a:prstGeom prst="rect">
              <a:avLst/>
            </a:prstGeom>
            <a:noFill/>
            <a:ln w="19050" algn="ctr">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lIns="90000" tIns="82800" rIns="90000" bIns="46800" anchor="ctr">
              <a:spAutoFit/>
            </a:bodyPr>
            <a:lstStyle/>
            <a:p>
              <a:endParaRPr lang="zh-CN" altLang="en-US"/>
            </a:p>
          </p:txBody>
        </p:sp>
        <p:sp>
          <p:nvSpPr>
            <p:cNvPr id="91" name="Line 51"/>
            <p:cNvSpPr>
              <a:spLocks noChangeShapeType="1"/>
            </p:cNvSpPr>
            <p:nvPr/>
          </p:nvSpPr>
          <p:spPr bwMode="auto">
            <a:xfrm flipH="1" flipV="1">
              <a:off x="2699" y="2432"/>
              <a:ext cx="544" cy="726"/>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lIns="90000" tIns="82800" rIns="90000" bIns="46800">
              <a:spAutoFit/>
            </a:bodyPr>
            <a:lstStyle/>
            <a:p>
              <a:endParaRPr lang="zh-CN" altLang="en-US"/>
            </a:p>
          </p:txBody>
        </p:sp>
      </p:grpSp>
    </p:spTree>
    <p:extLst>
      <p:ext uri="{BB962C8B-B14F-4D97-AF65-F5344CB8AC3E}">
        <p14:creationId xmlns:p14="http://schemas.microsoft.com/office/powerpoint/2010/main" val="153400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9687"/>
            <a:ext cx="9027297" cy="417935"/>
          </a:xfrm>
        </p:spPr>
        <p:txBody>
          <a:bodyPr/>
          <a:lstStyle/>
          <a:p>
            <a:r>
              <a:rPr lang="zh-CN" altLang="en-US" sz="2800" dirty="0"/>
              <a:t>第六章  可编程逻辑</a:t>
            </a:r>
            <a:r>
              <a:rPr lang="en-US" altLang="zh-CN" sz="2800" dirty="0"/>
              <a:t>\</a:t>
            </a:r>
            <a:r>
              <a:rPr lang="zh-CN" altLang="en-US" sz="2800" dirty="0"/>
              <a:t>第四节  </a:t>
            </a:r>
            <a:r>
              <a:rPr lang="en-US" altLang="zh-CN" sz="2800" dirty="0"/>
              <a:t>VHDL</a:t>
            </a:r>
            <a:r>
              <a:rPr lang="zh-CN" altLang="en-US" sz="2800" dirty="0"/>
              <a:t>语言编程</a:t>
            </a:r>
            <a:endParaRPr lang="zh-CN" altLang="en-US" dirty="0"/>
          </a:p>
        </p:txBody>
      </p:sp>
      <p:sp>
        <p:nvSpPr>
          <p:cNvPr id="9" name="Text Box 598"/>
          <p:cNvSpPr txBox="1">
            <a:spLocks noChangeArrowheads="1"/>
          </p:cNvSpPr>
          <p:nvPr/>
        </p:nvSpPr>
        <p:spPr bwMode="auto">
          <a:xfrm>
            <a:off x="1412" y="490538"/>
            <a:ext cx="8909050" cy="2962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vert="horz" wrap="square" lIns="90000" tIns="46800" rIns="90000" bIns="46800" numCol="1" anchor="t" anchorCtr="0" compatLnSpc="1">
            <a:prstTxWarp prst="textNoShape">
              <a:avLst/>
            </a:prstTxWarp>
            <a:spAutoFit/>
          </a:bodyPr>
          <a:lstStyle>
            <a:lvl1pPr marL="230188" indent="-230188"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cs typeface="+mn-cs"/>
              </a:defRPr>
            </a:lvl1pPr>
            <a:lvl2pPr marL="742950" indent="-285750" algn="l" rtl="0" eaLnBrk="0" fontAlgn="base" hangingPunct="0">
              <a:lnSpc>
                <a:spcPct val="97000"/>
              </a:lnSpc>
              <a:spcBef>
                <a:spcPct val="20000"/>
              </a:spcBef>
              <a:spcAft>
                <a:spcPct val="20000"/>
              </a:spcAft>
              <a:buClr>
                <a:schemeClr val="folHlink"/>
              </a:buClr>
              <a:buFont typeface="Arial" charset="0"/>
              <a:buChar char="-"/>
              <a:defRPr kumimoji="1" sz="2000" b="1">
                <a:solidFill>
                  <a:schemeClr val="tx1"/>
                </a:solidFill>
                <a:latin typeface="Times New Roman" pitchFamily="18" charset="0"/>
                <a:ea typeface="楷体_GB2312" pitchFamily="49" charset="-122"/>
              </a:defRPr>
            </a:lvl2pPr>
            <a:lvl3pPr marL="1143000" indent="-228600" algn="l" rtl="0" eaLnBrk="0" fontAlgn="base" hangingPunct="0">
              <a:lnSpc>
                <a:spcPct val="97000"/>
              </a:lnSpc>
              <a:spcBef>
                <a:spcPct val="20000"/>
              </a:spcBef>
              <a:spcAft>
                <a:spcPct val="20000"/>
              </a:spcAft>
              <a:buClr>
                <a:schemeClr val="folHlink"/>
              </a:buClr>
              <a:buChar char="•"/>
              <a:defRPr kumimoji="1" sz="2000" b="1">
                <a:solidFill>
                  <a:schemeClr val="tx1"/>
                </a:solidFill>
                <a:latin typeface="Times New Roman" pitchFamily="18" charset="0"/>
                <a:ea typeface="楷体_GB2312" pitchFamily="49" charset="-122"/>
              </a:defRPr>
            </a:lvl3pPr>
            <a:lvl4pPr marL="16002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4pPr>
            <a:lvl5pPr marL="20574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5pPr>
            <a:lvl6pPr marL="25146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6pPr>
            <a:lvl7pPr marL="29718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7pPr>
            <a:lvl8pPr marL="34290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8pPr>
            <a:lvl9pPr marL="38862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9pPr>
          </a:lstStyle>
          <a:p>
            <a:pPr eaLnBrk="1" hangingPunct="1">
              <a:lnSpc>
                <a:spcPct val="100000"/>
              </a:lnSpc>
              <a:spcAft>
                <a:spcPts val="0"/>
              </a:spcAft>
            </a:pPr>
            <a:r>
              <a:rPr lang="en-US" altLang="zh-CN" sz="2800" dirty="0">
                <a:ea typeface="宋体" pitchFamily="2" charset="-122"/>
              </a:rPr>
              <a:t>VHDL</a:t>
            </a:r>
            <a:r>
              <a:rPr lang="zh-CN" altLang="en-US" sz="2800" dirty="0">
                <a:ea typeface="宋体" pitchFamily="2" charset="-122"/>
              </a:rPr>
              <a:t>编程案例</a:t>
            </a:r>
            <a:endParaRPr lang="en-US" altLang="zh-CN"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2" eaLnBrk="1" hangingPunct="1">
              <a:lnSpc>
                <a:spcPct val="100000"/>
              </a:lnSpc>
              <a:spcAft>
                <a:spcPts val="0"/>
              </a:spcAft>
            </a:pPr>
            <a:endParaRPr lang="zh-CN" altLang="en-US"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zh-CN" altLang="en-US" dirty="0">
              <a:ea typeface="宋体" pitchFamily="2" charset="-122"/>
            </a:endParaRPr>
          </a:p>
        </p:txBody>
      </p:sp>
      <p:sp>
        <p:nvSpPr>
          <p:cNvPr id="20" name="Text Box 5"/>
          <p:cNvSpPr txBox="1">
            <a:spLocks noChangeArrowheads="1"/>
          </p:cNvSpPr>
          <p:nvPr/>
        </p:nvSpPr>
        <p:spPr bwMode="auto">
          <a:xfrm>
            <a:off x="3086901" y="459760"/>
            <a:ext cx="4429125" cy="400110"/>
          </a:xfrm>
          <a:prstGeom prst="rect">
            <a:avLst/>
          </a:prstGeom>
          <a:noFill/>
          <a:ln w="9525">
            <a:noFill/>
            <a:miter lim="800000"/>
            <a:headEnd/>
            <a:tailEnd/>
          </a:ln>
          <a:effectLst/>
        </p:spPr>
        <p:txBody>
          <a:bodyPr>
            <a:spAutoFit/>
          </a:bodyPr>
          <a:lstStyle/>
          <a:p>
            <a:pPr>
              <a:lnSpc>
                <a:spcPct val="100000"/>
              </a:lnSpc>
              <a:defRPr/>
            </a:pPr>
            <a:r>
              <a:rPr lang="en-US" altLang="zh-CN" sz="2000" b="0" dirty="0">
                <a:solidFill>
                  <a:schemeClr val="tx1"/>
                </a:solidFill>
                <a:effectLst>
                  <a:outerShdw blurRad="38100" dist="38100" dir="2700000" algn="tl">
                    <a:srgbClr val="C0C0C0"/>
                  </a:outerShdw>
                </a:effectLst>
                <a:ea typeface="宋体" pitchFamily="2" charset="-122"/>
              </a:rPr>
              <a:t>●</a:t>
            </a:r>
            <a:r>
              <a:rPr lang="en-US" altLang="zh-CN" sz="2000" dirty="0">
                <a:solidFill>
                  <a:schemeClr val="tx1"/>
                </a:solidFill>
                <a:ea typeface="宋体" pitchFamily="2" charset="-122"/>
              </a:rPr>
              <a:t> VHDL</a:t>
            </a:r>
            <a:r>
              <a:rPr lang="zh-CN" altLang="en-US" sz="2000" dirty="0">
                <a:solidFill>
                  <a:schemeClr val="tx1"/>
                </a:solidFill>
                <a:ea typeface="宋体" pitchFamily="2" charset="-122"/>
              </a:rPr>
              <a:t>的时序逻辑设计</a:t>
            </a:r>
          </a:p>
        </p:txBody>
      </p:sp>
      <p:pic>
        <p:nvPicPr>
          <p:cNvPr id="57346" name="Picture 2"/>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a:off x="611736" y="1088844"/>
            <a:ext cx="5675751" cy="1170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611734" y="2393931"/>
            <a:ext cx="8298727" cy="923330"/>
          </a:xfrm>
          <a:prstGeom prst="rect">
            <a:avLst/>
          </a:prstGeom>
        </p:spPr>
        <p:txBody>
          <a:bodyPr wrap="square">
            <a:spAutoFit/>
          </a:bodyPr>
          <a:lstStyle/>
          <a:p>
            <a:r>
              <a:rPr lang="en-US" altLang="zh-CN" dirty="0">
                <a:solidFill>
                  <a:schemeClr val="tx1"/>
                </a:solidFill>
              </a:rPr>
              <a:t>Another form of generate is the if ... generate statement. </a:t>
            </a:r>
          </a:p>
          <a:p>
            <a:r>
              <a:rPr lang="en-US" altLang="zh-CN" dirty="0">
                <a:solidFill>
                  <a:schemeClr val="tx1"/>
                </a:solidFill>
              </a:rPr>
              <a:t>This is usually used within a for .. generate statement, to account for irregularity. </a:t>
            </a:r>
            <a:endParaRPr lang="zh-CN" altLang="en-US" dirty="0">
              <a:solidFill>
                <a:schemeClr val="tx1"/>
              </a:solidFill>
            </a:endParaRPr>
          </a:p>
        </p:txBody>
      </p:sp>
    </p:spTree>
    <p:extLst>
      <p:ext uri="{BB962C8B-B14F-4D97-AF65-F5344CB8AC3E}">
        <p14:creationId xmlns:p14="http://schemas.microsoft.com/office/powerpoint/2010/main" val="374092697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9687"/>
            <a:ext cx="9027297" cy="417935"/>
          </a:xfrm>
        </p:spPr>
        <p:txBody>
          <a:bodyPr/>
          <a:lstStyle/>
          <a:p>
            <a:r>
              <a:rPr lang="zh-CN" altLang="en-US" sz="2800" dirty="0"/>
              <a:t>第六章  可编程逻辑</a:t>
            </a:r>
            <a:r>
              <a:rPr lang="en-US" altLang="zh-CN" sz="2800" dirty="0"/>
              <a:t>\</a:t>
            </a:r>
            <a:r>
              <a:rPr lang="zh-CN" altLang="en-US" sz="2800" dirty="0"/>
              <a:t>第四节  </a:t>
            </a:r>
            <a:r>
              <a:rPr lang="en-US" altLang="zh-CN" sz="2800" dirty="0"/>
              <a:t>VHDL</a:t>
            </a:r>
            <a:r>
              <a:rPr lang="zh-CN" altLang="en-US" sz="2800" dirty="0"/>
              <a:t>语言编程</a:t>
            </a:r>
            <a:endParaRPr lang="zh-CN" altLang="en-US" dirty="0"/>
          </a:p>
        </p:txBody>
      </p:sp>
      <p:sp>
        <p:nvSpPr>
          <p:cNvPr id="9" name="Text Box 598"/>
          <p:cNvSpPr txBox="1">
            <a:spLocks noChangeArrowheads="1"/>
          </p:cNvSpPr>
          <p:nvPr/>
        </p:nvSpPr>
        <p:spPr bwMode="auto">
          <a:xfrm>
            <a:off x="1412" y="490538"/>
            <a:ext cx="8909050" cy="2962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vert="horz" wrap="square" lIns="90000" tIns="46800" rIns="90000" bIns="46800" numCol="1" anchor="t" anchorCtr="0" compatLnSpc="1">
            <a:prstTxWarp prst="textNoShape">
              <a:avLst/>
            </a:prstTxWarp>
            <a:spAutoFit/>
          </a:bodyPr>
          <a:lstStyle>
            <a:lvl1pPr marL="230188" indent="-230188"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cs typeface="+mn-cs"/>
              </a:defRPr>
            </a:lvl1pPr>
            <a:lvl2pPr marL="742950" indent="-285750" algn="l" rtl="0" eaLnBrk="0" fontAlgn="base" hangingPunct="0">
              <a:lnSpc>
                <a:spcPct val="97000"/>
              </a:lnSpc>
              <a:spcBef>
                <a:spcPct val="20000"/>
              </a:spcBef>
              <a:spcAft>
                <a:spcPct val="20000"/>
              </a:spcAft>
              <a:buClr>
                <a:schemeClr val="folHlink"/>
              </a:buClr>
              <a:buFont typeface="Arial" charset="0"/>
              <a:buChar char="-"/>
              <a:defRPr kumimoji="1" sz="2000" b="1">
                <a:solidFill>
                  <a:schemeClr val="tx1"/>
                </a:solidFill>
                <a:latin typeface="Times New Roman" pitchFamily="18" charset="0"/>
                <a:ea typeface="楷体_GB2312" pitchFamily="49" charset="-122"/>
              </a:defRPr>
            </a:lvl2pPr>
            <a:lvl3pPr marL="1143000" indent="-228600" algn="l" rtl="0" eaLnBrk="0" fontAlgn="base" hangingPunct="0">
              <a:lnSpc>
                <a:spcPct val="97000"/>
              </a:lnSpc>
              <a:spcBef>
                <a:spcPct val="20000"/>
              </a:spcBef>
              <a:spcAft>
                <a:spcPct val="20000"/>
              </a:spcAft>
              <a:buClr>
                <a:schemeClr val="folHlink"/>
              </a:buClr>
              <a:buChar char="•"/>
              <a:defRPr kumimoji="1" sz="2000" b="1">
                <a:solidFill>
                  <a:schemeClr val="tx1"/>
                </a:solidFill>
                <a:latin typeface="Times New Roman" pitchFamily="18" charset="0"/>
                <a:ea typeface="楷体_GB2312" pitchFamily="49" charset="-122"/>
              </a:defRPr>
            </a:lvl3pPr>
            <a:lvl4pPr marL="16002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4pPr>
            <a:lvl5pPr marL="20574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5pPr>
            <a:lvl6pPr marL="25146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6pPr>
            <a:lvl7pPr marL="29718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7pPr>
            <a:lvl8pPr marL="34290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8pPr>
            <a:lvl9pPr marL="38862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9pPr>
          </a:lstStyle>
          <a:p>
            <a:pPr eaLnBrk="1" hangingPunct="1">
              <a:lnSpc>
                <a:spcPct val="100000"/>
              </a:lnSpc>
              <a:spcAft>
                <a:spcPts val="0"/>
              </a:spcAft>
            </a:pPr>
            <a:r>
              <a:rPr lang="en-US" altLang="zh-CN" sz="2800" dirty="0">
                <a:ea typeface="宋体" pitchFamily="2" charset="-122"/>
              </a:rPr>
              <a:t>VHDL</a:t>
            </a:r>
            <a:r>
              <a:rPr lang="zh-CN" altLang="en-US" sz="2800" dirty="0">
                <a:ea typeface="宋体" pitchFamily="2" charset="-122"/>
              </a:rPr>
              <a:t>编程案例</a:t>
            </a:r>
            <a:endParaRPr lang="en-US" altLang="zh-CN"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2" eaLnBrk="1" hangingPunct="1">
              <a:lnSpc>
                <a:spcPct val="100000"/>
              </a:lnSpc>
              <a:spcAft>
                <a:spcPts val="0"/>
              </a:spcAft>
            </a:pPr>
            <a:endParaRPr lang="zh-CN" altLang="en-US"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zh-CN" altLang="en-US" dirty="0">
              <a:ea typeface="宋体" pitchFamily="2" charset="-122"/>
            </a:endParaRPr>
          </a:p>
        </p:txBody>
      </p:sp>
      <p:sp>
        <p:nvSpPr>
          <p:cNvPr id="20" name="Text Box 5"/>
          <p:cNvSpPr txBox="1">
            <a:spLocks noChangeArrowheads="1"/>
          </p:cNvSpPr>
          <p:nvPr/>
        </p:nvSpPr>
        <p:spPr bwMode="auto">
          <a:xfrm>
            <a:off x="2816346" y="423272"/>
            <a:ext cx="4429125" cy="400110"/>
          </a:xfrm>
          <a:prstGeom prst="rect">
            <a:avLst/>
          </a:prstGeom>
          <a:noFill/>
          <a:ln w="9525">
            <a:noFill/>
            <a:miter lim="800000"/>
            <a:headEnd/>
            <a:tailEnd/>
          </a:ln>
          <a:effectLst/>
        </p:spPr>
        <p:txBody>
          <a:bodyPr>
            <a:spAutoFit/>
          </a:bodyPr>
          <a:lstStyle/>
          <a:p>
            <a:pPr>
              <a:lnSpc>
                <a:spcPct val="100000"/>
              </a:lnSpc>
              <a:defRPr/>
            </a:pPr>
            <a:r>
              <a:rPr lang="en-US" altLang="zh-CN" sz="2000" b="0" dirty="0">
                <a:solidFill>
                  <a:schemeClr val="tx1"/>
                </a:solidFill>
                <a:effectLst>
                  <a:outerShdw blurRad="38100" dist="38100" dir="2700000" algn="tl">
                    <a:srgbClr val="C0C0C0"/>
                  </a:outerShdw>
                </a:effectLst>
                <a:ea typeface="宋体" pitchFamily="2" charset="-122"/>
              </a:rPr>
              <a:t>●</a:t>
            </a:r>
            <a:r>
              <a:rPr lang="en-US" altLang="zh-CN" sz="2000" dirty="0">
                <a:solidFill>
                  <a:schemeClr val="tx1"/>
                </a:solidFill>
                <a:ea typeface="宋体" pitchFamily="2" charset="-122"/>
              </a:rPr>
              <a:t> VHDL</a:t>
            </a:r>
            <a:r>
              <a:rPr lang="zh-CN" altLang="en-US" sz="2000" dirty="0">
                <a:solidFill>
                  <a:schemeClr val="tx1"/>
                </a:solidFill>
                <a:ea typeface="宋体" pitchFamily="2" charset="-122"/>
              </a:rPr>
              <a:t>的时序逻辑设计</a:t>
            </a:r>
          </a:p>
        </p:txBody>
      </p:sp>
      <p:sp>
        <p:nvSpPr>
          <p:cNvPr id="44" name="Text Box 4"/>
          <p:cNvSpPr txBox="1">
            <a:spLocks noChangeArrowheads="1"/>
          </p:cNvSpPr>
          <p:nvPr/>
        </p:nvSpPr>
        <p:spPr bwMode="auto">
          <a:xfrm>
            <a:off x="161706" y="953835"/>
            <a:ext cx="2663825" cy="422275"/>
          </a:xfrm>
          <a:prstGeom prst="rect">
            <a:avLst/>
          </a:prstGeom>
          <a:gradFill rotWithShape="1">
            <a:gsLst>
              <a:gs pos="0">
                <a:srgbClr val="5E1847"/>
              </a:gs>
              <a:gs pos="50000">
                <a:srgbClr val="CC3399"/>
              </a:gs>
              <a:gs pos="100000">
                <a:srgbClr val="5E1847"/>
              </a:gs>
            </a:gsLst>
            <a:lin ang="5400000" scaled="1"/>
          </a:gradFill>
          <a:ln w="19050" algn="ctr">
            <a:solidFill>
              <a:srgbClr val="0099CC"/>
            </a:solidFill>
            <a:miter lim="800000"/>
            <a:headEnd/>
            <a:tailEnd/>
          </a:ln>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90000"/>
              </a:lnSpc>
            </a:pPr>
            <a:r>
              <a:rPr lang="zh-CN" altLang="en-US" dirty="0">
                <a:solidFill>
                  <a:schemeClr val="bg1"/>
                </a:solidFill>
                <a:ea typeface="宋体" pitchFamily="2" charset="-122"/>
              </a:rPr>
              <a:t>串入</a:t>
            </a:r>
            <a:r>
              <a:rPr lang="en-US" altLang="zh-CN" dirty="0">
                <a:solidFill>
                  <a:schemeClr val="bg1"/>
                </a:solidFill>
                <a:ea typeface="宋体" pitchFamily="2" charset="-122"/>
              </a:rPr>
              <a:t>/</a:t>
            </a:r>
            <a:r>
              <a:rPr lang="zh-CN" altLang="en-US" dirty="0">
                <a:solidFill>
                  <a:schemeClr val="bg1"/>
                </a:solidFill>
                <a:ea typeface="宋体" pitchFamily="2" charset="-122"/>
              </a:rPr>
              <a:t>串出移位寄存器</a:t>
            </a:r>
          </a:p>
        </p:txBody>
      </p:sp>
      <p:sp>
        <p:nvSpPr>
          <p:cNvPr id="45" name="Text Box 57"/>
          <p:cNvSpPr txBox="1">
            <a:spLocks noChangeArrowheads="1"/>
          </p:cNvSpPr>
          <p:nvPr/>
        </p:nvSpPr>
        <p:spPr bwMode="auto">
          <a:xfrm>
            <a:off x="2906889" y="823382"/>
            <a:ext cx="1142031" cy="684863"/>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19050" algn="ctr">
            <a:solidFill>
              <a:schemeClr val="bg2"/>
            </a:solidFill>
            <a:miter lim="800000"/>
            <a:headEnd/>
            <a:tailEnd/>
          </a:ln>
          <a:effectLst/>
        </p:spPr>
        <p:txBody>
          <a:bodyPr wrap="square" lIns="90000" tIns="82800" rIns="90000" bIns="46800">
            <a:spAutoFit/>
          </a:bodyPr>
          <a:lstStyle/>
          <a:p>
            <a:pPr algn="ctr">
              <a:defRPr/>
            </a:pPr>
            <a:r>
              <a:rPr lang="zh-CN" altLang="en-US" dirty="0">
                <a:solidFill>
                  <a:schemeClr val="tx1"/>
                </a:solidFill>
              </a:rPr>
              <a:t>结构描述方式</a:t>
            </a:r>
          </a:p>
        </p:txBody>
      </p:sp>
      <p:grpSp>
        <p:nvGrpSpPr>
          <p:cNvPr id="46" name="Group 52"/>
          <p:cNvGrpSpPr>
            <a:grpSpLocks/>
          </p:cNvGrpSpPr>
          <p:nvPr/>
        </p:nvGrpSpPr>
        <p:grpSpPr bwMode="auto">
          <a:xfrm>
            <a:off x="250826" y="1552740"/>
            <a:ext cx="4086225" cy="963612"/>
            <a:chOff x="89" y="3060"/>
            <a:chExt cx="2574" cy="607"/>
          </a:xfrm>
        </p:grpSpPr>
        <p:sp>
          <p:nvSpPr>
            <p:cNvPr id="47" name="Rectangle 10"/>
            <p:cNvSpPr>
              <a:spLocks noChangeArrowheads="1"/>
            </p:cNvSpPr>
            <p:nvPr/>
          </p:nvSpPr>
          <p:spPr bwMode="auto">
            <a:xfrm>
              <a:off x="478" y="3113"/>
              <a:ext cx="273" cy="394"/>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48" name="Text Box 11"/>
            <p:cNvSpPr txBox="1">
              <a:spLocks noChangeArrowheads="1"/>
            </p:cNvSpPr>
            <p:nvPr/>
          </p:nvSpPr>
          <p:spPr bwMode="auto">
            <a:xfrm>
              <a:off x="612" y="3113"/>
              <a:ext cx="1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000">
                  <a:ea typeface="宋体" pitchFamily="2" charset="-122"/>
                </a:rPr>
                <a:t>Q</a:t>
              </a:r>
            </a:p>
          </p:txBody>
        </p:sp>
        <p:graphicFrame>
          <p:nvGraphicFramePr>
            <p:cNvPr id="49" name="Object 12"/>
            <p:cNvGraphicFramePr>
              <a:graphicFrameLocks noChangeAspect="1"/>
            </p:cNvGraphicFramePr>
            <p:nvPr/>
          </p:nvGraphicFramePr>
          <p:xfrm>
            <a:off x="624" y="3355"/>
            <a:ext cx="90" cy="144"/>
          </p:xfrm>
          <a:graphic>
            <a:graphicData uri="http://schemas.openxmlformats.org/presentationml/2006/ole">
              <mc:AlternateContent xmlns:mc="http://schemas.openxmlformats.org/markup-compatibility/2006">
                <mc:Choice xmlns:v="urn:schemas-microsoft-com:vml" Requires="v">
                  <p:oleObj spid="_x0000_s57551" name="Equation" r:id="rId3" imgW="177480" imgH="228600" progId="Equation.3">
                    <p:embed/>
                  </p:oleObj>
                </mc:Choice>
                <mc:Fallback>
                  <p:oleObj name="Equation" r:id="rId3" imgW="17748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 y="3355"/>
                          <a:ext cx="90"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 name="Line 13"/>
            <p:cNvSpPr>
              <a:spLocks noChangeShapeType="1"/>
            </p:cNvSpPr>
            <p:nvPr/>
          </p:nvSpPr>
          <p:spPr bwMode="auto">
            <a:xfrm>
              <a:off x="911" y="3386"/>
              <a:ext cx="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1" name="Line 14"/>
            <p:cNvSpPr>
              <a:spLocks noChangeShapeType="1"/>
            </p:cNvSpPr>
            <p:nvPr/>
          </p:nvSpPr>
          <p:spPr bwMode="auto">
            <a:xfrm>
              <a:off x="749" y="3407"/>
              <a:ext cx="9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2" name="Line 15"/>
            <p:cNvSpPr>
              <a:spLocks noChangeShapeType="1"/>
            </p:cNvSpPr>
            <p:nvPr/>
          </p:nvSpPr>
          <p:spPr bwMode="auto">
            <a:xfrm flipH="1" flipV="1">
              <a:off x="360" y="3657"/>
              <a:ext cx="161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3" name="Text Box 16"/>
            <p:cNvSpPr txBox="1">
              <a:spLocks noChangeArrowheads="1"/>
            </p:cNvSpPr>
            <p:nvPr/>
          </p:nvSpPr>
          <p:spPr bwMode="auto">
            <a:xfrm>
              <a:off x="444" y="3116"/>
              <a:ext cx="15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000">
                  <a:ea typeface="宋体" pitchFamily="2" charset="-122"/>
                </a:rPr>
                <a:t>D</a:t>
              </a:r>
            </a:p>
          </p:txBody>
        </p:sp>
        <p:sp>
          <p:nvSpPr>
            <p:cNvPr id="54" name="AutoShape 17"/>
            <p:cNvSpPr>
              <a:spLocks noChangeArrowheads="1"/>
            </p:cNvSpPr>
            <p:nvPr/>
          </p:nvSpPr>
          <p:spPr bwMode="auto">
            <a:xfrm rot="5400000">
              <a:off x="472" y="3361"/>
              <a:ext cx="61" cy="49"/>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55" name="Line 18"/>
            <p:cNvSpPr>
              <a:spLocks noChangeShapeType="1"/>
            </p:cNvSpPr>
            <p:nvPr/>
          </p:nvSpPr>
          <p:spPr bwMode="auto">
            <a:xfrm flipV="1">
              <a:off x="283" y="3391"/>
              <a:ext cx="20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6" name="Text Box 19"/>
            <p:cNvSpPr txBox="1">
              <a:spLocks noChangeArrowheads="1"/>
            </p:cNvSpPr>
            <p:nvPr/>
          </p:nvSpPr>
          <p:spPr bwMode="auto">
            <a:xfrm>
              <a:off x="155" y="3268"/>
              <a:ext cx="22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000">
                  <a:ea typeface="宋体" pitchFamily="2" charset="-122"/>
                </a:rPr>
                <a:t>CP</a:t>
              </a:r>
            </a:p>
          </p:txBody>
        </p:sp>
        <p:sp>
          <p:nvSpPr>
            <p:cNvPr id="57" name="Rectangle 20"/>
            <p:cNvSpPr>
              <a:spLocks noChangeArrowheads="1"/>
            </p:cNvSpPr>
            <p:nvPr/>
          </p:nvSpPr>
          <p:spPr bwMode="auto">
            <a:xfrm>
              <a:off x="990" y="3113"/>
              <a:ext cx="289" cy="394"/>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58" name="Text Box 21"/>
            <p:cNvSpPr txBox="1">
              <a:spLocks noChangeArrowheads="1"/>
            </p:cNvSpPr>
            <p:nvPr/>
          </p:nvSpPr>
          <p:spPr bwMode="auto">
            <a:xfrm>
              <a:off x="1146" y="3113"/>
              <a:ext cx="15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000">
                  <a:ea typeface="宋体" pitchFamily="2" charset="-122"/>
                </a:rPr>
                <a:t>Q</a:t>
              </a:r>
            </a:p>
          </p:txBody>
        </p:sp>
        <p:graphicFrame>
          <p:nvGraphicFramePr>
            <p:cNvPr id="59" name="Object 22"/>
            <p:cNvGraphicFramePr>
              <a:graphicFrameLocks noChangeAspect="1"/>
            </p:cNvGraphicFramePr>
            <p:nvPr/>
          </p:nvGraphicFramePr>
          <p:xfrm>
            <a:off x="1166" y="3355"/>
            <a:ext cx="89" cy="144"/>
          </p:xfrm>
          <a:graphic>
            <a:graphicData uri="http://schemas.openxmlformats.org/presentationml/2006/ole">
              <mc:AlternateContent xmlns:mc="http://schemas.openxmlformats.org/markup-compatibility/2006">
                <mc:Choice xmlns:v="urn:schemas-microsoft-com:vml" Requires="v">
                  <p:oleObj spid="_x0000_s57552" name="Equation" r:id="rId5" imgW="177480" imgH="228600" progId="Equation.3">
                    <p:embed/>
                  </p:oleObj>
                </mc:Choice>
                <mc:Fallback>
                  <p:oleObj name="Equation" r:id="rId5" imgW="17748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6" y="3355"/>
                          <a:ext cx="89"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 name="Line 23"/>
            <p:cNvSpPr>
              <a:spLocks noChangeShapeType="1"/>
            </p:cNvSpPr>
            <p:nvPr/>
          </p:nvSpPr>
          <p:spPr bwMode="auto">
            <a:xfrm>
              <a:off x="1287" y="3204"/>
              <a:ext cx="223"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1" name="Line 24"/>
            <p:cNvSpPr>
              <a:spLocks noChangeShapeType="1"/>
            </p:cNvSpPr>
            <p:nvPr/>
          </p:nvSpPr>
          <p:spPr bwMode="auto">
            <a:xfrm>
              <a:off x="1272" y="3416"/>
              <a:ext cx="9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2" name="Text Box 25"/>
            <p:cNvSpPr txBox="1">
              <a:spLocks noChangeArrowheads="1"/>
            </p:cNvSpPr>
            <p:nvPr/>
          </p:nvSpPr>
          <p:spPr bwMode="auto">
            <a:xfrm>
              <a:off x="957" y="3125"/>
              <a:ext cx="16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000">
                  <a:ea typeface="宋体" pitchFamily="2" charset="-122"/>
                </a:rPr>
                <a:t>D</a:t>
              </a:r>
            </a:p>
          </p:txBody>
        </p:sp>
        <p:sp>
          <p:nvSpPr>
            <p:cNvPr id="63" name="AutoShape 26"/>
            <p:cNvSpPr>
              <a:spLocks noChangeArrowheads="1"/>
            </p:cNvSpPr>
            <p:nvPr/>
          </p:nvSpPr>
          <p:spPr bwMode="auto">
            <a:xfrm rot="5400000">
              <a:off x="983" y="3362"/>
              <a:ext cx="61" cy="48"/>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64" name="Rectangle 27"/>
            <p:cNvSpPr>
              <a:spLocks noChangeArrowheads="1"/>
            </p:cNvSpPr>
            <p:nvPr/>
          </p:nvSpPr>
          <p:spPr bwMode="auto">
            <a:xfrm>
              <a:off x="1504" y="3113"/>
              <a:ext cx="308" cy="394"/>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65" name="Text Box 28"/>
            <p:cNvSpPr txBox="1">
              <a:spLocks noChangeArrowheads="1"/>
            </p:cNvSpPr>
            <p:nvPr/>
          </p:nvSpPr>
          <p:spPr bwMode="auto">
            <a:xfrm>
              <a:off x="1656" y="3131"/>
              <a:ext cx="18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000">
                  <a:ea typeface="宋体" pitchFamily="2" charset="-122"/>
                </a:rPr>
                <a:t>Q</a:t>
              </a:r>
            </a:p>
          </p:txBody>
        </p:sp>
        <p:graphicFrame>
          <p:nvGraphicFramePr>
            <p:cNvPr id="66" name="Object 29"/>
            <p:cNvGraphicFramePr>
              <a:graphicFrameLocks noChangeAspect="1"/>
            </p:cNvGraphicFramePr>
            <p:nvPr/>
          </p:nvGraphicFramePr>
          <p:xfrm>
            <a:off x="1696" y="3355"/>
            <a:ext cx="89" cy="144"/>
          </p:xfrm>
          <a:graphic>
            <a:graphicData uri="http://schemas.openxmlformats.org/presentationml/2006/ole">
              <mc:AlternateContent xmlns:mc="http://schemas.openxmlformats.org/markup-compatibility/2006">
                <mc:Choice xmlns:v="urn:schemas-microsoft-com:vml" Requires="v">
                  <p:oleObj spid="_x0000_s57553" name="Equation" r:id="rId7" imgW="177480" imgH="228600" progId="Equation.3">
                    <p:embed/>
                  </p:oleObj>
                </mc:Choice>
                <mc:Fallback>
                  <p:oleObj name="Equation" r:id="rId7" imgW="17748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96" y="3355"/>
                          <a:ext cx="89"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 name="Line 30"/>
            <p:cNvSpPr>
              <a:spLocks noChangeShapeType="1"/>
            </p:cNvSpPr>
            <p:nvPr/>
          </p:nvSpPr>
          <p:spPr bwMode="auto">
            <a:xfrm flipV="1">
              <a:off x="1808" y="3204"/>
              <a:ext cx="20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8" name="Line 31"/>
            <p:cNvSpPr>
              <a:spLocks noChangeShapeType="1"/>
            </p:cNvSpPr>
            <p:nvPr/>
          </p:nvSpPr>
          <p:spPr bwMode="auto">
            <a:xfrm>
              <a:off x="1805" y="3410"/>
              <a:ext cx="9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9" name="Text Box 32"/>
            <p:cNvSpPr txBox="1">
              <a:spLocks noChangeArrowheads="1"/>
            </p:cNvSpPr>
            <p:nvPr/>
          </p:nvSpPr>
          <p:spPr bwMode="auto">
            <a:xfrm>
              <a:off x="1489" y="3131"/>
              <a:ext cx="17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000">
                  <a:ea typeface="宋体" pitchFamily="2" charset="-122"/>
                </a:rPr>
                <a:t>D</a:t>
              </a:r>
            </a:p>
          </p:txBody>
        </p:sp>
        <p:sp>
          <p:nvSpPr>
            <p:cNvPr id="70" name="AutoShape 33"/>
            <p:cNvSpPr>
              <a:spLocks noChangeArrowheads="1"/>
            </p:cNvSpPr>
            <p:nvPr/>
          </p:nvSpPr>
          <p:spPr bwMode="auto">
            <a:xfrm rot="5400000">
              <a:off x="1498" y="3364"/>
              <a:ext cx="61" cy="49"/>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71" name="Rectangle 34"/>
            <p:cNvSpPr>
              <a:spLocks noChangeArrowheads="1"/>
            </p:cNvSpPr>
            <p:nvPr/>
          </p:nvSpPr>
          <p:spPr bwMode="auto">
            <a:xfrm>
              <a:off x="2015" y="3113"/>
              <a:ext cx="314" cy="394"/>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72" name="Text Box 35"/>
            <p:cNvSpPr txBox="1">
              <a:spLocks noChangeArrowheads="1"/>
            </p:cNvSpPr>
            <p:nvPr/>
          </p:nvSpPr>
          <p:spPr bwMode="auto">
            <a:xfrm>
              <a:off x="2181" y="3119"/>
              <a:ext cx="15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000">
                  <a:ea typeface="宋体" pitchFamily="2" charset="-122"/>
                </a:rPr>
                <a:t>Q</a:t>
              </a:r>
            </a:p>
          </p:txBody>
        </p:sp>
        <p:graphicFrame>
          <p:nvGraphicFramePr>
            <p:cNvPr id="73" name="Object 36"/>
            <p:cNvGraphicFramePr>
              <a:graphicFrameLocks noChangeAspect="1"/>
            </p:cNvGraphicFramePr>
            <p:nvPr/>
          </p:nvGraphicFramePr>
          <p:xfrm>
            <a:off x="2231" y="3355"/>
            <a:ext cx="90" cy="144"/>
          </p:xfrm>
          <a:graphic>
            <a:graphicData uri="http://schemas.openxmlformats.org/presentationml/2006/ole">
              <mc:AlternateContent xmlns:mc="http://schemas.openxmlformats.org/markup-compatibility/2006">
                <mc:Choice xmlns:v="urn:schemas-microsoft-com:vml" Requires="v">
                  <p:oleObj spid="_x0000_s57554" name="Equation" r:id="rId9" imgW="177480" imgH="228600" progId="Equation.3">
                    <p:embed/>
                  </p:oleObj>
                </mc:Choice>
                <mc:Fallback>
                  <p:oleObj name="Equation" r:id="rId9" imgW="17748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31" y="3355"/>
                          <a:ext cx="90"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4" name="Line 37"/>
            <p:cNvSpPr>
              <a:spLocks noChangeShapeType="1"/>
            </p:cNvSpPr>
            <p:nvPr/>
          </p:nvSpPr>
          <p:spPr bwMode="auto">
            <a:xfrm>
              <a:off x="2329" y="3204"/>
              <a:ext cx="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5" name="Line 38"/>
            <p:cNvSpPr>
              <a:spLocks noChangeShapeType="1"/>
            </p:cNvSpPr>
            <p:nvPr/>
          </p:nvSpPr>
          <p:spPr bwMode="auto">
            <a:xfrm>
              <a:off x="2329" y="3416"/>
              <a:ext cx="9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6" name="Text Box 39"/>
            <p:cNvSpPr txBox="1">
              <a:spLocks noChangeArrowheads="1"/>
            </p:cNvSpPr>
            <p:nvPr/>
          </p:nvSpPr>
          <p:spPr bwMode="auto">
            <a:xfrm>
              <a:off x="1992" y="3125"/>
              <a:ext cx="14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000">
                  <a:ea typeface="宋体" pitchFamily="2" charset="-122"/>
                </a:rPr>
                <a:t>D</a:t>
              </a:r>
            </a:p>
          </p:txBody>
        </p:sp>
        <p:sp>
          <p:nvSpPr>
            <p:cNvPr id="77" name="AutoShape 40"/>
            <p:cNvSpPr>
              <a:spLocks noChangeArrowheads="1"/>
            </p:cNvSpPr>
            <p:nvPr/>
          </p:nvSpPr>
          <p:spPr bwMode="auto">
            <a:xfrm rot="5400000">
              <a:off x="2010" y="3364"/>
              <a:ext cx="61" cy="49"/>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78" name="Line 41"/>
            <p:cNvSpPr>
              <a:spLocks noChangeShapeType="1"/>
            </p:cNvSpPr>
            <p:nvPr/>
          </p:nvSpPr>
          <p:spPr bwMode="auto">
            <a:xfrm>
              <a:off x="1428" y="3386"/>
              <a:ext cx="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9" name="Line 42"/>
            <p:cNvSpPr>
              <a:spLocks noChangeShapeType="1"/>
            </p:cNvSpPr>
            <p:nvPr/>
          </p:nvSpPr>
          <p:spPr bwMode="auto">
            <a:xfrm>
              <a:off x="1958" y="3395"/>
              <a:ext cx="5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0" name="Line 43"/>
            <p:cNvSpPr>
              <a:spLocks noChangeShapeType="1"/>
            </p:cNvSpPr>
            <p:nvPr/>
          </p:nvSpPr>
          <p:spPr bwMode="auto">
            <a:xfrm>
              <a:off x="916" y="3386"/>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1" name="Line 44"/>
            <p:cNvSpPr>
              <a:spLocks noChangeShapeType="1"/>
            </p:cNvSpPr>
            <p:nvPr/>
          </p:nvSpPr>
          <p:spPr bwMode="auto">
            <a:xfrm>
              <a:off x="356" y="3386"/>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2" name="Line 45"/>
            <p:cNvSpPr>
              <a:spLocks noChangeShapeType="1"/>
            </p:cNvSpPr>
            <p:nvPr/>
          </p:nvSpPr>
          <p:spPr bwMode="auto">
            <a:xfrm>
              <a:off x="1431" y="3389"/>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3" name="Line 46"/>
            <p:cNvSpPr>
              <a:spLocks noChangeShapeType="1"/>
            </p:cNvSpPr>
            <p:nvPr/>
          </p:nvSpPr>
          <p:spPr bwMode="auto">
            <a:xfrm>
              <a:off x="1967" y="3395"/>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4" name="Line 47"/>
            <p:cNvSpPr>
              <a:spLocks noChangeShapeType="1"/>
            </p:cNvSpPr>
            <p:nvPr/>
          </p:nvSpPr>
          <p:spPr bwMode="auto">
            <a:xfrm flipV="1">
              <a:off x="756" y="3196"/>
              <a:ext cx="231"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5" name="Line 48"/>
            <p:cNvSpPr>
              <a:spLocks noChangeShapeType="1"/>
            </p:cNvSpPr>
            <p:nvPr/>
          </p:nvSpPr>
          <p:spPr bwMode="auto">
            <a:xfrm>
              <a:off x="337" y="3194"/>
              <a:ext cx="1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90000" tIns="82800" rIns="90000" bIns="46800">
              <a:spAutoFit/>
            </a:bodyPr>
            <a:lstStyle/>
            <a:p>
              <a:endParaRPr lang="zh-CN" altLang="en-US"/>
            </a:p>
          </p:txBody>
        </p:sp>
        <p:sp>
          <p:nvSpPr>
            <p:cNvPr id="86" name="Text Box 50"/>
            <p:cNvSpPr txBox="1">
              <a:spLocks noChangeArrowheads="1"/>
            </p:cNvSpPr>
            <p:nvPr/>
          </p:nvSpPr>
          <p:spPr bwMode="auto">
            <a:xfrm>
              <a:off x="89" y="3061"/>
              <a:ext cx="36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zh-CN" altLang="en-US" sz="1000">
                  <a:ea typeface="宋体" pitchFamily="2" charset="-122"/>
                </a:rPr>
                <a:t>数据入</a:t>
              </a:r>
            </a:p>
          </p:txBody>
        </p:sp>
        <p:sp>
          <p:nvSpPr>
            <p:cNvPr id="87" name="Text Box 51"/>
            <p:cNvSpPr txBox="1">
              <a:spLocks noChangeArrowheads="1"/>
            </p:cNvSpPr>
            <p:nvPr/>
          </p:nvSpPr>
          <p:spPr bwMode="auto">
            <a:xfrm>
              <a:off x="2300" y="3060"/>
              <a:ext cx="36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zh-CN" altLang="en-US" sz="1000">
                  <a:ea typeface="宋体" pitchFamily="2" charset="-122"/>
                </a:rPr>
                <a:t>数据出</a:t>
              </a:r>
            </a:p>
          </p:txBody>
        </p:sp>
      </p:grpSp>
      <p:pic>
        <p:nvPicPr>
          <p:cNvPr id="39942"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424" y="2540147"/>
            <a:ext cx="2779107" cy="3900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86"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24771" y="691139"/>
            <a:ext cx="4172513" cy="576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2" name="Group 48"/>
          <p:cNvGrpSpPr>
            <a:grpSpLocks/>
          </p:cNvGrpSpPr>
          <p:nvPr/>
        </p:nvGrpSpPr>
        <p:grpSpPr bwMode="auto">
          <a:xfrm>
            <a:off x="2401512" y="3825313"/>
            <a:ext cx="5699477" cy="2424112"/>
            <a:chOff x="1423" y="2275"/>
            <a:chExt cx="3459" cy="1527"/>
          </a:xfrm>
        </p:grpSpPr>
        <p:sp>
          <p:nvSpPr>
            <p:cNvPr id="93" name="Text Box 49"/>
            <p:cNvSpPr txBox="1">
              <a:spLocks noChangeArrowheads="1"/>
            </p:cNvSpPr>
            <p:nvPr/>
          </p:nvSpPr>
          <p:spPr bwMode="auto">
            <a:xfrm>
              <a:off x="1423" y="3383"/>
              <a:ext cx="1497" cy="419"/>
            </a:xfrm>
            <a:prstGeom prst="rect">
              <a:avLst/>
            </a:prstGeom>
            <a:noFill/>
            <a:ln w="19050" algn="ctr">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a:t>生成语句</a:t>
              </a:r>
              <a:r>
                <a:rPr lang="en-US" altLang="zh-CN"/>
                <a:t>FOR_GENERATE</a:t>
              </a:r>
            </a:p>
          </p:txBody>
        </p:sp>
        <p:sp>
          <p:nvSpPr>
            <p:cNvPr id="94" name="Rectangle 50"/>
            <p:cNvSpPr>
              <a:spLocks noChangeArrowheads="1"/>
            </p:cNvSpPr>
            <p:nvPr/>
          </p:nvSpPr>
          <p:spPr bwMode="auto">
            <a:xfrm>
              <a:off x="3088" y="2275"/>
              <a:ext cx="1794" cy="165"/>
            </a:xfrm>
            <a:prstGeom prst="rect">
              <a:avLst/>
            </a:prstGeom>
            <a:noFill/>
            <a:ln w="19050" algn="ctr">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lIns="90000" tIns="82800" rIns="90000" bIns="46800" anchor="ctr">
              <a:spAutoFit/>
            </a:bodyPr>
            <a:lstStyle/>
            <a:p>
              <a:endParaRPr lang="zh-CN" altLang="en-US"/>
            </a:p>
          </p:txBody>
        </p:sp>
        <p:sp>
          <p:nvSpPr>
            <p:cNvPr id="95" name="Line 51"/>
            <p:cNvSpPr>
              <a:spLocks noChangeShapeType="1"/>
            </p:cNvSpPr>
            <p:nvPr/>
          </p:nvSpPr>
          <p:spPr bwMode="auto">
            <a:xfrm flipH="1">
              <a:off x="2439" y="2440"/>
              <a:ext cx="650" cy="96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lIns="90000" tIns="82800" rIns="90000" bIns="46800">
              <a:spAutoFit/>
            </a:bodyPr>
            <a:lstStyle/>
            <a:p>
              <a:endParaRPr lang="zh-CN" altLang="en-US"/>
            </a:p>
          </p:txBody>
        </p:sp>
      </p:grpSp>
      <p:sp>
        <p:nvSpPr>
          <p:cNvPr id="96" name="Text Box 54"/>
          <p:cNvSpPr txBox="1">
            <a:spLocks noChangeArrowheads="1"/>
          </p:cNvSpPr>
          <p:nvPr/>
        </p:nvSpPr>
        <p:spPr bwMode="auto">
          <a:xfrm>
            <a:off x="2681460" y="5196913"/>
            <a:ext cx="22320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r>
              <a:rPr lang="zh-CN" altLang="en-US" dirty="0">
                <a:solidFill>
                  <a:srgbClr val="006600"/>
                </a:solidFill>
                <a:ea typeface="楷体" pitchFamily="49" charset="-122"/>
              </a:rPr>
              <a:t>用于建立重复结构</a:t>
            </a:r>
          </a:p>
        </p:txBody>
      </p:sp>
      <p:sp>
        <p:nvSpPr>
          <p:cNvPr id="97" name="Text Box 53"/>
          <p:cNvSpPr txBox="1">
            <a:spLocks noChangeArrowheads="1"/>
          </p:cNvSpPr>
          <p:nvPr/>
        </p:nvSpPr>
        <p:spPr bwMode="auto">
          <a:xfrm>
            <a:off x="1298576" y="6359525"/>
            <a:ext cx="3600450" cy="387350"/>
          </a:xfrm>
          <a:prstGeom prst="rect">
            <a:avLst/>
          </a:prstGeom>
          <a:ln/>
        </p:spPr>
        <p:style>
          <a:lnRef idx="2">
            <a:schemeClr val="accent3"/>
          </a:lnRef>
          <a:fillRef idx="1">
            <a:schemeClr val="lt1"/>
          </a:fillRef>
          <a:effectRef idx="0">
            <a:schemeClr val="accent3"/>
          </a:effectRef>
          <a:fontRef idx="minor">
            <a:schemeClr val="dk1"/>
          </a:fontRef>
        </p:style>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dirty="0"/>
              <a:t>通常用来描述寄存器、存储器</a:t>
            </a:r>
          </a:p>
        </p:txBody>
      </p:sp>
    </p:spTree>
    <p:extLst>
      <p:ext uri="{BB962C8B-B14F-4D97-AF65-F5344CB8AC3E}">
        <p14:creationId xmlns:p14="http://schemas.microsoft.com/office/powerpoint/2010/main" val="258447191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9687"/>
            <a:ext cx="9027297" cy="417935"/>
          </a:xfrm>
        </p:spPr>
        <p:txBody>
          <a:bodyPr/>
          <a:lstStyle/>
          <a:p>
            <a:r>
              <a:rPr lang="zh-CN" altLang="en-US" sz="2800" dirty="0"/>
              <a:t>第六章  可编程逻辑</a:t>
            </a:r>
            <a:r>
              <a:rPr lang="en-US" altLang="zh-CN" sz="2800" dirty="0"/>
              <a:t>\</a:t>
            </a:r>
            <a:r>
              <a:rPr lang="zh-CN" altLang="en-US" sz="2800" dirty="0"/>
              <a:t>第四节  </a:t>
            </a:r>
            <a:r>
              <a:rPr lang="en-US" altLang="zh-CN" sz="2800" dirty="0"/>
              <a:t>VHDL</a:t>
            </a:r>
            <a:r>
              <a:rPr lang="zh-CN" altLang="en-US" sz="2800" dirty="0"/>
              <a:t>语言编程</a:t>
            </a:r>
            <a:endParaRPr lang="zh-CN" altLang="en-US" dirty="0"/>
          </a:p>
        </p:txBody>
      </p:sp>
      <p:sp>
        <p:nvSpPr>
          <p:cNvPr id="9" name="Text Box 598"/>
          <p:cNvSpPr txBox="1">
            <a:spLocks noChangeArrowheads="1"/>
          </p:cNvSpPr>
          <p:nvPr/>
        </p:nvSpPr>
        <p:spPr bwMode="auto">
          <a:xfrm>
            <a:off x="1412" y="490538"/>
            <a:ext cx="8909050" cy="2962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vert="horz" wrap="square" lIns="90000" tIns="46800" rIns="90000" bIns="46800" numCol="1" anchor="t" anchorCtr="0" compatLnSpc="1">
            <a:prstTxWarp prst="textNoShape">
              <a:avLst/>
            </a:prstTxWarp>
            <a:spAutoFit/>
          </a:bodyPr>
          <a:lstStyle>
            <a:lvl1pPr marL="230188" indent="-230188"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cs typeface="+mn-cs"/>
              </a:defRPr>
            </a:lvl1pPr>
            <a:lvl2pPr marL="742950" indent="-285750" algn="l" rtl="0" eaLnBrk="0" fontAlgn="base" hangingPunct="0">
              <a:lnSpc>
                <a:spcPct val="97000"/>
              </a:lnSpc>
              <a:spcBef>
                <a:spcPct val="20000"/>
              </a:spcBef>
              <a:spcAft>
                <a:spcPct val="20000"/>
              </a:spcAft>
              <a:buClr>
                <a:schemeClr val="folHlink"/>
              </a:buClr>
              <a:buFont typeface="Arial" charset="0"/>
              <a:buChar char="-"/>
              <a:defRPr kumimoji="1" sz="2000" b="1">
                <a:solidFill>
                  <a:schemeClr val="tx1"/>
                </a:solidFill>
                <a:latin typeface="Times New Roman" pitchFamily="18" charset="0"/>
                <a:ea typeface="楷体_GB2312" pitchFamily="49" charset="-122"/>
              </a:defRPr>
            </a:lvl2pPr>
            <a:lvl3pPr marL="1143000" indent="-228600" algn="l" rtl="0" eaLnBrk="0" fontAlgn="base" hangingPunct="0">
              <a:lnSpc>
                <a:spcPct val="97000"/>
              </a:lnSpc>
              <a:spcBef>
                <a:spcPct val="20000"/>
              </a:spcBef>
              <a:spcAft>
                <a:spcPct val="20000"/>
              </a:spcAft>
              <a:buClr>
                <a:schemeClr val="folHlink"/>
              </a:buClr>
              <a:buChar char="•"/>
              <a:defRPr kumimoji="1" sz="2000" b="1">
                <a:solidFill>
                  <a:schemeClr val="tx1"/>
                </a:solidFill>
                <a:latin typeface="Times New Roman" pitchFamily="18" charset="0"/>
                <a:ea typeface="楷体_GB2312" pitchFamily="49" charset="-122"/>
              </a:defRPr>
            </a:lvl3pPr>
            <a:lvl4pPr marL="16002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4pPr>
            <a:lvl5pPr marL="20574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5pPr>
            <a:lvl6pPr marL="25146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6pPr>
            <a:lvl7pPr marL="29718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7pPr>
            <a:lvl8pPr marL="34290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8pPr>
            <a:lvl9pPr marL="38862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9pPr>
          </a:lstStyle>
          <a:p>
            <a:pPr eaLnBrk="1" hangingPunct="1">
              <a:lnSpc>
                <a:spcPct val="100000"/>
              </a:lnSpc>
              <a:spcAft>
                <a:spcPts val="0"/>
              </a:spcAft>
            </a:pPr>
            <a:r>
              <a:rPr lang="en-US" altLang="zh-CN" sz="2800" dirty="0">
                <a:ea typeface="宋体" pitchFamily="2" charset="-122"/>
              </a:rPr>
              <a:t>VHDL</a:t>
            </a:r>
            <a:r>
              <a:rPr lang="zh-CN" altLang="en-US" sz="2800" dirty="0">
                <a:ea typeface="宋体" pitchFamily="2" charset="-122"/>
              </a:rPr>
              <a:t>编程案例</a:t>
            </a:r>
            <a:endParaRPr lang="en-US" altLang="zh-CN"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2" eaLnBrk="1" hangingPunct="1">
              <a:lnSpc>
                <a:spcPct val="100000"/>
              </a:lnSpc>
              <a:spcAft>
                <a:spcPts val="0"/>
              </a:spcAft>
            </a:pPr>
            <a:endParaRPr lang="zh-CN" altLang="en-US"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zh-CN" altLang="en-US" dirty="0">
              <a:ea typeface="宋体" pitchFamily="2" charset="-122"/>
            </a:endParaRPr>
          </a:p>
        </p:txBody>
      </p:sp>
      <p:sp>
        <p:nvSpPr>
          <p:cNvPr id="20" name="Text Box 5"/>
          <p:cNvSpPr txBox="1">
            <a:spLocks noChangeArrowheads="1"/>
          </p:cNvSpPr>
          <p:nvPr/>
        </p:nvSpPr>
        <p:spPr bwMode="auto">
          <a:xfrm>
            <a:off x="2816346" y="423272"/>
            <a:ext cx="4429125" cy="400110"/>
          </a:xfrm>
          <a:prstGeom prst="rect">
            <a:avLst/>
          </a:prstGeom>
          <a:noFill/>
          <a:ln w="9525">
            <a:noFill/>
            <a:miter lim="800000"/>
            <a:headEnd/>
            <a:tailEnd/>
          </a:ln>
          <a:effectLst/>
        </p:spPr>
        <p:txBody>
          <a:bodyPr>
            <a:spAutoFit/>
          </a:bodyPr>
          <a:lstStyle/>
          <a:p>
            <a:pPr>
              <a:lnSpc>
                <a:spcPct val="100000"/>
              </a:lnSpc>
              <a:defRPr/>
            </a:pPr>
            <a:r>
              <a:rPr lang="en-US" altLang="zh-CN" sz="2000" b="0" dirty="0">
                <a:solidFill>
                  <a:schemeClr val="tx1"/>
                </a:solidFill>
                <a:effectLst>
                  <a:outerShdw blurRad="38100" dist="38100" dir="2700000" algn="tl">
                    <a:srgbClr val="C0C0C0"/>
                  </a:outerShdw>
                </a:effectLst>
                <a:ea typeface="宋体" pitchFamily="2" charset="-122"/>
              </a:rPr>
              <a:t>●</a:t>
            </a:r>
            <a:r>
              <a:rPr lang="en-US" altLang="zh-CN" sz="2000" dirty="0">
                <a:solidFill>
                  <a:schemeClr val="tx1"/>
                </a:solidFill>
                <a:ea typeface="宋体" pitchFamily="2" charset="-122"/>
              </a:rPr>
              <a:t> VHDL</a:t>
            </a:r>
            <a:r>
              <a:rPr lang="zh-CN" altLang="en-US" sz="2000" dirty="0">
                <a:solidFill>
                  <a:schemeClr val="tx1"/>
                </a:solidFill>
                <a:ea typeface="宋体" pitchFamily="2" charset="-122"/>
              </a:rPr>
              <a:t>的时序逻辑设计</a:t>
            </a:r>
          </a:p>
        </p:txBody>
      </p:sp>
      <p:sp>
        <p:nvSpPr>
          <p:cNvPr id="88" name="Text Box 5"/>
          <p:cNvSpPr txBox="1">
            <a:spLocks noChangeArrowheads="1"/>
          </p:cNvSpPr>
          <p:nvPr/>
        </p:nvSpPr>
        <p:spPr bwMode="auto">
          <a:xfrm>
            <a:off x="152521" y="953835"/>
            <a:ext cx="2663825" cy="422275"/>
          </a:xfrm>
          <a:prstGeom prst="rect">
            <a:avLst/>
          </a:prstGeom>
          <a:gradFill rotWithShape="1">
            <a:gsLst>
              <a:gs pos="0">
                <a:srgbClr val="5E1847"/>
              </a:gs>
              <a:gs pos="50000">
                <a:srgbClr val="CC3399"/>
              </a:gs>
              <a:gs pos="100000">
                <a:srgbClr val="5E1847"/>
              </a:gs>
            </a:gsLst>
            <a:lin ang="5400000" scaled="1"/>
          </a:gradFill>
          <a:ln w="19050" algn="ctr">
            <a:solidFill>
              <a:srgbClr val="0099CC"/>
            </a:solidFill>
            <a:miter lim="800000"/>
            <a:headEnd/>
            <a:tailEnd/>
          </a:ln>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90000"/>
              </a:lnSpc>
            </a:pPr>
            <a:r>
              <a:rPr lang="zh-CN" altLang="en-US">
                <a:solidFill>
                  <a:schemeClr val="bg1"/>
                </a:solidFill>
                <a:ea typeface="宋体" pitchFamily="2" charset="-122"/>
              </a:rPr>
              <a:t>串入</a:t>
            </a:r>
            <a:r>
              <a:rPr lang="en-US" altLang="zh-CN">
                <a:solidFill>
                  <a:schemeClr val="bg1"/>
                </a:solidFill>
                <a:ea typeface="宋体" pitchFamily="2" charset="-122"/>
              </a:rPr>
              <a:t>/</a:t>
            </a:r>
            <a:r>
              <a:rPr lang="zh-CN" altLang="en-US">
                <a:solidFill>
                  <a:schemeClr val="bg1"/>
                </a:solidFill>
                <a:ea typeface="宋体" pitchFamily="2" charset="-122"/>
              </a:rPr>
              <a:t>并出移位寄存器</a:t>
            </a:r>
          </a:p>
        </p:txBody>
      </p:sp>
      <p:pic>
        <p:nvPicPr>
          <p:cNvPr id="43014" name="Picture 6"/>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a:off x="1412" y="1364963"/>
            <a:ext cx="3654427" cy="159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2" y="2969535"/>
            <a:ext cx="3360971" cy="3855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0144" y="823382"/>
            <a:ext cx="4770318" cy="6002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924146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9687"/>
            <a:ext cx="9027297" cy="417935"/>
          </a:xfrm>
        </p:spPr>
        <p:txBody>
          <a:bodyPr/>
          <a:lstStyle/>
          <a:p>
            <a:r>
              <a:rPr lang="zh-CN" altLang="en-US" sz="2800" dirty="0"/>
              <a:t>第六章  可编程逻辑</a:t>
            </a:r>
            <a:r>
              <a:rPr lang="en-US" altLang="zh-CN" sz="2800" dirty="0"/>
              <a:t>\</a:t>
            </a:r>
            <a:r>
              <a:rPr lang="zh-CN" altLang="en-US" sz="2800" dirty="0"/>
              <a:t>第四节  </a:t>
            </a:r>
            <a:r>
              <a:rPr lang="en-US" altLang="zh-CN" sz="2800" dirty="0"/>
              <a:t>VHDL</a:t>
            </a:r>
            <a:r>
              <a:rPr lang="zh-CN" altLang="en-US" sz="2800" dirty="0"/>
              <a:t>语言编程</a:t>
            </a:r>
            <a:endParaRPr lang="zh-CN" altLang="en-US" dirty="0"/>
          </a:p>
        </p:txBody>
      </p:sp>
      <p:sp>
        <p:nvSpPr>
          <p:cNvPr id="9" name="Text Box 598"/>
          <p:cNvSpPr txBox="1">
            <a:spLocks noChangeArrowheads="1"/>
          </p:cNvSpPr>
          <p:nvPr/>
        </p:nvSpPr>
        <p:spPr bwMode="auto">
          <a:xfrm>
            <a:off x="1412" y="490538"/>
            <a:ext cx="8909050" cy="2962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vert="horz" wrap="square" lIns="90000" tIns="46800" rIns="90000" bIns="46800" numCol="1" anchor="t" anchorCtr="0" compatLnSpc="1">
            <a:prstTxWarp prst="textNoShape">
              <a:avLst/>
            </a:prstTxWarp>
            <a:spAutoFit/>
          </a:bodyPr>
          <a:lstStyle>
            <a:lvl1pPr marL="230188" indent="-230188"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cs typeface="+mn-cs"/>
              </a:defRPr>
            </a:lvl1pPr>
            <a:lvl2pPr marL="742950" indent="-285750" algn="l" rtl="0" eaLnBrk="0" fontAlgn="base" hangingPunct="0">
              <a:lnSpc>
                <a:spcPct val="97000"/>
              </a:lnSpc>
              <a:spcBef>
                <a:spcPct val="20000"/>
              </a:spcBef>
              <a:spcAft>
                <a:spcPct val="20000"/>
              </a:spcAft>
              <a:buClr>
                <a:schemeClr val="folHlink"/>
              </a:buClr>
              <a:buFont typeface="Arial" charset="0"/>
              <a:buChar char="-"/>
              <a:defRPr kumimoji="1" sz="2000" b="1">
                <a:solidFill>
                  <a:schemeClr val="tx1"/>
                </a:solidFill>
                <a:latin typeface="Times New Roman" pitchFamily="18" charset="0"/>
                <a:ea typeface="楷体_GB2312" pitchFamily="49" charset="-122"/>
              </a:defRPr>
            </a:lvl2pPr>
            <a:lvl3pPr marL="1143000" indent="-228600" algn="l" rtl="0" eaLnBrk="0" fontAlgn="base" hangingPunct="0">
              <a:lnSpc>
                <a:spcPct val="97000"/>
              </a:lnSpc>
              <a:spcBef>
                <a:spcPct val="20000"/>
              </a:spcBef>
              <a:spcAft>
                <a:spcPct val="20000"/>
              </a:spcAft>
              <a:buClr>
                <a:schemeClr val="folHlink"/>
              </a:buClr>
              <a:buChar char="•"/>
              <a:defRPr kumimoji="1" sz="2000" b="1">
                <a:solidFill>
                  <a:schemeClr val="tx1"/>
                </a:solidFill>
                <a:latin typeface="Times New Roman" pitchFamily="18" charset="0"/>
                <a:ea typeface="楷体_GB2312" pitchFamily="49" charset="-122"/>
              </a:defRPr>
            </a:lvl3pPr>
            <a:lvl4pPr marL="16002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4pPr>
            <a:lvl5pPr marL="20574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5pPr>
            <a:lvl6pPr marL="25146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6pPr>
            <a:lvl7pPr marL="29718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7pPr>
            <a:lvl8pPr marL="34290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8pPr>
            <a:lvl9pPr marL="38862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9pPr>
          </a:lstStyle>
          <a:p>
            <a:pPr eaLnBrk="1" hangingPunct="1">
              <a:lnSpc>
                <a:spcPct val="100000"/>
              </a:lnSpc>
              <a:spcAft>
                <a:spcPts val="0"/>
              </a:spcAft>
            </a:pPr>
            <a:r>
              <a:rPr lang="en-US" altLang="zh-CN" sz="2800" dirty="0">
                <a:ea typeface="宋体" pitchFamily="2" charset="-122"/>
              </a:rPr>
              <a:t>VHDL</a:t>
            </a:r>
            <a:r>
              <a:rPr lang="zh-CN" altLang="en-US" sz="2800" dirty="0">
                <a:ea typeface="宋体" pitchFamily="2" charset="-122"/>
              </a:rPr>
              <a:t>编程案例</a:t>
            </a:r>
            <a:endParaRPr lang="en-US" altLang="zh-CN"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2" eaLnBrk="1" hangingPunct="1">
              <a:lnSpc>
                <a:spcPct val="100000"/>
              </a:lnSpc>
              <a:spcAft>
                <a:spcPts val="0"/>
              </a:spcAft>
            </a:pPr>
            <a:endParaRPr lang="zh-CN" altLang="en-US"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zh-CN" altLang="en-US" dirty="0">
              <a:ea typeface="宋体" pitchFamily="2" charset="-122"/>
            </a:endParaRPr>
          </a:p>
        </p:txBody>
      </p:sp>
      <p:sp>
        <p:nvSpPr>
          <p:cNvPr id="20" name="Text Box 5"/>
          <p:cNvSpPr txBox="1">
            <a:spLocks noChangeArrowheads="1"/>
          </p:cNvSpPr>
          <p:nvPr/>
        </p:nvSpPr>
        <p:spPr bwMode="auto">
          <a:xfrm>
            <a:off x="2816346" y="423272"/>
            <a:ext cx="4429125" cy="400110"/>
          </a:xfrm>
          <a:prstGeom prst="rect">
            <a:avLst/>
          </a:prstGeom>
          <a:noFill/>
          <a:ln w="9525">
            <a:noFill/>
            <a:miter lim="800000"/>
            <a:headEnd/>
            <a:tailEnd/>
          </a:ln>
          <a:effectLst/>
        </p:spPr>
        <p:txBody>
          <a:bodyPr>
            <a:spAutoFit/>
          </a:bodyPr>
          <a:lstStyle/>
          <a:p>
            <a:pPr>
              <a:lnSpc>
                <a:spcPct val="100000"/>
              </a:lnSpc>
              <a:defRPr/>
            </a:pPr>
            <a:r>
              <a:rPr lang="en-US" altLang="zh-CN" sz="2000" b="0" dirty="0">
                <a:solidFill>
                  <a:schemeClr val="tx1"/>
                </a:solidFill>
                <a:effectLst>
                  <a:outerShdw blurRad="38100" dist="38100" dir="2700000" algn="tl">
                    <a:srgbClr val="C0C0C0"/>
                  </a:outerShdw>
                </a:effectLst>
                <a:ea typeface="宋体" pitchFamily="2" charset="-122"/>
              </a:rPr>
              <a:t>●</a:t>
            </a:r>
            <a:r>
              <a:rPr lang="en-US" altLang="zh-CN" sz="2000" dirty="0">
                <a:solidFill>
                  <a:schemeClr val="tx1"/>
                </a:solidFill>
                <a:ea typeface="宋体" pitchFamily="2" charset="-122"/>
              </a:rPr>
              <a:t> VHDL</a:t>
            </a:r>
            <a:r>
              <a:rPr lang="zh-CN" altLang="en-US" sz="2000" dirty="0">
                <a:solidFill>
                  <a:schemeClr val="tx1"/>
                </a:solidFill>
                <a:ea typeface="宋体" pitchFamily="2" charset="-122"/>
              </a:rPr>
              <a:t>的时序逻辑设计</a:t>
            </a:r>
          </a:p>
        </p:txBody>
      </p:sp>
      <p:sp>
        <p:nvSpPr>
          <p:cNvPr id="10" name="Text Box 4"/>
          <p:cNvSpPr txBox="1">
            <a:spLocks noChangeArrowheads="1"/>
          </p:cNvSpPr>
          <p:nvPr/>
        </p:nvSpPr>
        <p:spPr bwMode="auto">
          <a:xfrm>
            <a:off x="5779806" y="490538"/>
            <a:ext cx="3373437" cy="369332"/>
          </a:xfrm>
          <a:prstGeom prst="rect">
            <a:avLst/>
          </a:prstGeom>
          <a:noFill/>
          <a:ln w="9525">
            <a:noFill/>
            <a:miter lim="800000"/>
            <a:headEnd/>
            <a:tailEnd/>
          </a:ln>
          <a:effectLst/>
        </p:spPr>
        <p:txBody>
          <a:bodyPr>
            <a:spAutoFit/>
          </a:bodyPr>
          <a:lstStyle/>
          <a:p>
            <a:pPr>
              <a:lnSpc>
                <a:spcPct val="100000"/>
              </a:lnSpc>
              <a:defRPr/>
            </a:pPr>
            <a:r>
              <a:rPr lang="en-US" altLang="zh-CN" b="0" dirty="0">
                <a:solidFill>
                  <a:schemeClr val="tx1"/>
                </a:solidFill>
                <a:effectLst>
                  <a:outerShdw blurRad="38100" dist="38100" dir="2700000" algn="tl">
                    <a:srgbClr val="C0C0C0"/>
                  </a:outerShdw>
                </a:effectLst>
                <a:ea typeface="宋体" pitchFamily="2" charset="-122"/>
              </a:rPr>
              <a:t>●</a:t>
            </a:r>
            <a:r>
              <a:rPr lang="en-US" altLang="zh-CN" dirty="0">
                <a:solidFill>
                  <a:schemeClr val="tx1"/>
                </a:solidFill>
                <a:ea typeface="宋体" pitchFamily="2" charset="-122"/>
              </a:rPr>
              <a:t> 3</a:t>
            </a:r>
            <a:r>
              <a:rPr lang="zh-CN" altLang="en-US" dirty="0">
                <a:solidFill>
                  <a:schemeClr val="tx1"/>
                </a:solidFill>
                <a:ea typeface="宋体" pitchFamily="2" charset="-122"/>
              </a:rPr>
              <a:t>、计数器的描述</a:t>
            </a:r>
          </a:p>
        </p:txBody>
      </p:sp>
      <p:sp>
        <p:nvSpPr>
          <p:cNvPr id="11" name="AutoShape 35"/>
          <p:cNvSpPr>
            <a:spLocks noChangeArrowheads="1"/>
          </p:cNvSpPr>
          <p:nvPr/>
        </p:nvSpPr>
        <p:spPr bwMode="auto">
          <a:xfrm>
            <a:off x="161706" y="946150"/>
            <a:ext cx="2973388" cy="381000"/>
          </a:xfrm>
          <a:prstGeom prst="roundRect">
            <a:avLst>
              <a:gd name="adj" fmla="val 50000"/>
            </a:avLst>
          </a:prstGeom>
          <a:gradFill rotWithShape="1">
            <a:gsLst>
              <a:gs pos="0">
                <a:srgbClr val="5E1847"/>
              </a:gs>
              <a:gs pos="100000">
                <a:srgbClr val="CC3399"/>
              </a:gs>
            </a:gsLst>
            <a:lin ang="0" scaled="1"/>
          </a:gradFill>
          <a:ln w="9525">
            <a:solidFill>
              <a:srgbClr val="00CCFF"/>
            </a:solidFill>
            <a:round/>
            <a:headEnd/>
            <a:tailEnd/>
          </a:ln>
        </p:spPr>
        <p:txBody>
          <a:bodyPr wrap="none" lIns="0" tIns="0" rIns="0" bIns="0" anchor="ctr"/>
          <a:lstStyle/>
          <a:p>
            <a:pPr algn="ctr">
              <a:lnSpc>
                <a:spcPct val="100000"/>
              </a:lnSpc>
            </a:pPr>
            <a:r>
              <a:rPr lang="zh-CN" altLang="en-US" dirty="0">
                <a:solidFill>
                  <a:schemeClr val="bg1"/>
                </a:solidFill>
                <a:ea typeface="宋体" pitchFamily="2" charset="-122"/>
              </a:rPr>
              <a:t>四位二进制同步计数器</a:t>
            </a:r>
          </a:p>
        </p:txBody>
      </p:sp>
      <p:grpSp>
        <p:nvGrpSpPr>
          <p:cNvPr id="12" name="Group 54"/>
          <p:cNvGrpSpPr>
            <a:grpSpLocks/>
          </p:cNvGrpSpPr>
          <p:nvPr/>
        </p:nvGrpSpPr>
        <p:grpSpPr bwMode="auto">
          <a:xfrm>
            <a:off x="254000" y="1414463"/>
            <a:ext cx="2806700" cy="1873250"/>
            <a:chOff x="3515" y="572"/>
            <a:chExt cx="1768" cy="1180"/>
          </a:xfrm>
        </p:grpSpPr>
        <p:sp>
          <p:nvSpPr>
            <p:cNvPr id="13" name="Rectangle 7"/>
            <p:cNvSpPr>
              <a:spLocks noChangeArrowheads="1"/>
            </p:cNvSpPr>
            <p:nvPr/>
          </p:nvSpPr>
          <p:spPr bwMode="auto">
            <a:xfrm>
              <a:off x="4150" y="618"/>
              <a:ext cx="680" cy="1134"/>
            </a:xfrm>
            <a:prstGeom prst="rect">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endParaRPr lang="zh-CN" altLang="en-US"/>
            </a:p>
          </p:txBody>
        </p:sp>
        <p:sp>
          <p:nvSpPr>
            <p:cNvPr id="14" name="Text Box 8"/>
            <p:cNvSpPr txBox="1">
              <a:spLocks noChangeArrowheads="1"/>
            </p:cNvSpPr>
            <p:nvPr/>
          </p:nvSpPr>
          <p:spPr bwMode="auto">
            <a:xfrm>
              <a:off x="4105" y="709"/>
              <a:ext cx="2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ea typeface="宋体" pitchFamily="2" charset="-122"/>
                </a:rPr>
                <a:t>R</a:t>
              </a:r>
            </a:p>
          </p:txBody>
        </p:sp>
        <p:sp>
          <p:nvSpPr>
            <p:cNvPr id="15" name="Text Box 10"/>
            <p:cNvSpPr txBox="1">
              <a:spLocks noChangeArrowheads="1"/>
            </p:cNvSpPr>
            <p:nvPr/>
          </p:nvSpPr>
          <p:spPr bwMode="auto">
            <a:xfrm>
              <a:off x="4514" y="863"/>
              <a:ext cx="36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ea typeface="宋体" pitchFamily="2" charset="-122"/>
                </a:rPr>
                <a:t>Q0</a:t>
              </a:r>
            </a:p>
          </p:txBody>
        </p:sp>
        <p:sp>
          <p:nvSpPr>
            <p:cNvPr id="16" name="Line 11"/>
            <p:cNvSpPr>
              <a:spLocks noChangeShapeType="1"/>
            </p:cNvSpPr>
            <p:nvPr/>
          </p:nvSpPr>
          <p:spPr bwMode="auto">
            <a:xfrm>
              <a:off x="3878" y="1389"/>
              <a:ext cx="27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7" name="Text Box 12"/>
            <p:cNvSpPr txBox="1">
              <a:spLocks noChangeArrowheads="1"/>
            </p:cNvSpPr>
            <p:nvPr/>
          </p:nvSpPr>
          <p:spPr bwMode="auto">
            <a:xfrm>
              <a:off x="3515" y="618"/>
              <a:ext cx="63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i="1">
                  <a:ea typeface="宋体" pitchFamily="2" charset="-122"/>
                </a:rPr>
                <a:t>areset</a:t>
              </a:r>
            </a:p>
          </p:txBody>
        </p:sp>
        <p:sp>
          <p:nvSpPr>
            <p:cNvPr id="18" name="Text Box 13"/>
            <p:cNvSpPr txBox="1">
              <a:spLocks noChangeArrowheads="1"/>
            </p:cNvSpPr>
            <p:nvPr/>
          </p:nvSpPr>
          <p:spPr bwMode="auto">
            <a:xfrm>
              <a:off x="4105" y="1253"/>
              <a:ext cx="4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i="1">
                  <a:ea typeface="宋体" pitchFamily="2" charset="-122"/>
                </a:rPr>
                <a:t>EN</a:t>
              </a:r>
            </a:p>
          </p:txBody>
        </p:sp>
        <p:sp>
          <p:nvSpPr>
            <p:cNvPr id="19" name="Text Box 16"/>
            <p:cNvSpPr txBox="1">
              <a:spLocks noChangeArrowheads="1"/>
            </p:cNvSpPr>
            <p:nvPr/>
          </p:nvSpPr>
          <p:spPr bwMode="auto">
            <a:xfrm>
              <a:off x="4921" y="845"/>
              <a:ext cx="3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i="1" dirty="0">
                  <a:ea typeface="宋体" pitchFamily="2" charset="-122"/>
                </a:rPr>
                <a:t>q0</a:t>
              </a:r>
            </a:p>
          </p:txBody>
        </p:sp>
        <p:sp>
          <p:nvSpPr>
            <p:cNvPr id="21" name="Line 19"/>
            <p:cNvSpPr>
              <a:spLocks noChangeShapeType="1"/>
            </p:cNvSpPr>
            <p:nvPr/>
          </p:nvSpPr>
          <p:spPr bwMode="auto">
            <a:xfrm>
              <a:off x="3878" y="1616"/>
              <a:ext cx="27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22" name="Text Box 20"/>
            <p:cNvSpPr txBox="1">
              <a:spLocks noChangeArrowheads="1"/>
            </p:cNvSpPr>
            <p:nvPr/>
          </p:nvSpPr>
          <p:spPr bwMode="auto">
            <a:xfrm>
              <a:off x="3560" y="1480"/>
              <a:ext cx="4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i="1">
                  <a:ea typeface="宋体" pitchFamily="2" charset="-122"/>
                </a:rPr>
                <a:t>clk</a:t>
              </a:r>
            </a:p>
          </p:txBody>
        </p:sp>
        <p:sp>
          <p:nvSpPr>
            <p:cNvPr id="23" name="Text Box 21"/>
            <p:cNvSpPr txBox="1">
              <a:spLocks noChangeArrowheads="1"/>
            </p:cNvSpPr>
            <p:nvPr/>
          </p:nvSpPr>
          <p:spPr bwMode="auto">
            <a:xfrm>
              <a:off x="4095" y="1489"/>
              <a:ext cx="5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800" i="1">
                  <a:ea typeface="宋体" pitchFamily="2" charset="-122"/>
                </a:rPr>
                <a:t>CLK</a:t>
              </a:r>
            </a:p>
          </p:txBody>
        </p:sp>
        <p:sp>
          <p:nvSpPr>
            <p:cNvPr id="24" name="Text Box 22"/>
            <p:cNvSpPr txBox="1">
              <a:spLocks noChangeArrowheads="1"/>
            </p:cNvSpPr>
            <p:nvPr/>
          </p:nvSpPr>
          <p:spPr bwMode="auto">
            <a:xfrm>
              <a:off x="3560" y="1162"/>
              <a:ext cx="58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i="1">
                  <a:ea typeface="宋体" pitchFamily="2" charset="-122"/>
                </a:rPr>
                <a:t>enable</a:t>
              </a:r>
            </a:p>
          </p:txBody>
        </p:sp>
        <p:sp>
          <p:nvSpPr>
            <p:cNvPr id="25" name="AutoShape 23"/>
            <p:cNvSpPr>
              <a:spLocks noChangeArrowheads="1"/>
            </p:cNvSpPr>
            <p:nvPr/>
          </p:nvSpPr>
          <p:spPr bwMode="auto">
            <a:xfrm rot="5400000">
              <a:off x="4118" y="1583"/>
              <a:ext cx="130" cy="65"/>
            </a:xfrm>
            <a:prstGeom prst="triangle">
              <a:avLst>
                <a:gd name="adj" fmla="val 50000"/>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82800" rIns="90000" bIns="46800" anchor="ctr">
              <a:spAutoFit/>
            </a:bodyPr>
            <a:lstStyle/>
            <a:p>
              <a:endParaRPr lang="zh-CN" altLang="en-US"/>
            </a:p>
          </p:txBody>
        </p:sp>
        <p:sp>
          <p:nvSpPr>
            <p:cNvPr id="26" name="Line 37"/>
            <p:cNvSpPr>
              <a:spLocks noChangeShapeType="1"/>
            </p:cNvSpPr>
            <p:nvPr/>
          </p:nvSpPr>
          <p:spPr bwMode="auto">
            <a:xfrm>
              <a:off x="3878" y="1071"/>
              <a:ext cx="27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27" name="Line 38"/>
            <p:cNvSpPr>
              <a:spLocks noChangeShapeType="1"/>
            </p:cNvSpPr>
            <p:nvPr/>
          </p:nvSpPr>
          <p:spPr bwMode="auto">
            <a:xfrm>
              <a:off x="3878" y="846"/>
              <a:ext cx="27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28" name="Text Box 39"/>
            <p:cNvSpPr txBox="1">
              <a:spLocks noChangeArrowheads="1"/>
            </p:cNvSpPr>
            <p:nvPr/>
          </p:nvSpPr>
          <p:spPr bwMode="auto">
            <a:xfrm>
              <a:off x="4105" y="935"/>
              <a:ext cx="2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ea typeface="宋体" pitchFamily="2" charset="-122"/>
                </a:rPr>
                <a:t>S</a:t>
              </a:r>
            </a:p>
          </p:txBody>
        </p:sp>
        <p:sp>
          <p:nvSpPr>
            <p:cNvPr id="29" name="Text Box 40"/>
            <p:cNvSpPr txBox="1">
              <a:spLocks noChangeArrowheads="1"/>
            </p:cNvSpPr>
            <p:nvPr/>
          </p:nvSpPr>
          <p:spPr bwMode="auto">
            <a:xfrm>
              <a:off x="3515" y="845"/>
              <a:ext cx="63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i="1">
                  <a:ea typeface="宋体" pitchFamily="2" charset="-122"/>
                </a:rPr>
                <a:t>sset</a:t>
              </a:r>
            </a:p>
          </p:txBody>
        </p:sp>
        <p:sp>
          <p:nvSpPr>
            <p:cNvPr id="30" name="Text Box 41"/>
            <p:cNvSpPr txBox="1">
              <a:spLocks noChangeArrowheads="1"/>
            </p:cNvSpPr>
            <p:nvPr/>
          </p:nvSpPr>
          <p:spPr bwMode="auto">
            <a:xfrm>
              <a:off x="4513" y="663"/>
              <a:ext cx="36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ea typeface="宋体" pitchFamily="2" charset="-122"/>
                </a:rPr>
                <a:t>CO</a:t>
              </a:r>
            </a:p>
          </p:txBody>
        </p:sp>
        <p:sp>
          <p:nvSpPr>
            <p:cNvPr id="31" name="Text Box 42"/>
            <p:cNvSpPr txBox="1">
              <a:spLocks noChangeArrowheads="1"/>
            </p:cNvSpPr>
            <p:nvPr/>
          </p:nvSpPr>
          <p:spPr bwMode="auto">
            <a:xfrm>
              <a:off x="4513" y="1044"/>
              <a:ext cx="36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ea typeface="宋体" pitchFamily="2" charset="-122"/>
                </a:rPr>
                <a:t>Q1</a:t>
              </a:r>
            </a:p>
          </p:txBody>
        </p:sp>
        <p:sp>
          <p:nvSpPr>
            <p:cNvPr id="32" name="Text Box 43"/>
            <p:cNvSpPr txBox="1">
              <a:spLocks noChangeArrowheads="1"/>
            </p:cNvSpPr>
            <p:nvPr/>
          </p:nvSpPr>
          <p:spPr bwMode="auto">
            <a:xfrm>
              <a:off x="4513" y="1217"/>
              <a:ext cx="36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ea typeface="宋体" pitchFamily="2" charset="-122"/>
                </a:rPr>
                <a:t>Q2</a:t>
              </a:r>
            </a:p>
          </p:txBody>
        </p:sp>
        <p:sp>
          <p:nvSpPr>
            <p:cNvPr id="33" name="Text Box 44"/>
            <p:cNvSpPr txBox="1">
              <a:spLocks noChangeArrowheads="1"/>
            </p:cNvSpPr>
            <p:nvPr/>
          </p:nvSpPr>
          <p:spPr bwMode="auto">
            <a:xfrm>
              <a:off x="4522" y="1390"/>
              <a:ext cx="36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ea typeface="宋体" pitchFamily="2" charset="-122"/>
                </a:rPr>
                <a:t>Q3</a:t>
              </a:r>
            </a:p>
          </p:txBody>
        </p:sp>
        <p:sp>
          <p:nvSpPr>
            <p:cNvPr id="34" name="Text Box 45"/>
            <p:cNvSpPr txBox="1">
              <a:spLocks noChangeArrowheads="1"/>
            </p:cNvSpPr>
            <p:nvPr/>
          </p:nvSpPr>
          <p:spPr bwMode="auto">
            <a:xfrm>
              <a:off x="4921" y="1026"/>
              <a:ext cx="3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i="1">
                  <a:ea typeface="宋体" pitchFamily="2" charset="-122"/>
                </a:rPr>
                <a:t>q1</a:t>
              </a:r>
            </a:p>
          </p:txBody>
        </p:sp>
        <p:sp>
          <p:nvSpPr>
            <p:cNvPr id="35" name="Text Box 46"/>
            <p:cNvSpPr txBox="1">
              <a:spLocks noChangeArrowheads="1"/>
            </p:cNvSpPr>
            <p:nvPr/>
          </p:nvSpPr>
          <p:spPr bwMode="auto">
            <a:xfrm>
              <a:off x="4921" y="1207"/>
              <a:ext cx="3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i="1">
                  <a:ea typeface="宋体" pitchFamily="2" charset="-122"/>
                </a:rPr>
                <a:t>q2</a:t>
              </a:r>
            </a:p>
          </p:txBody>
        </p:sp>
        <p:sp>
          <p:nvSpPr>
            <p:cNvPr id="36" name="Text Box 47"/>
            <p:cNvSpPr txBox="1">
              <a:spLocks noChangeArrowheads="1"/>
            </p:cNvSpPr>
            <p:nvPr/>
          </p:nvSpPr>
          <p:spPr bwMode="auto">
            <a:xfrm>
              <a:off x="4921" y="1389"/>
              <a:ext cx="3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i="1">
                  <a:ea typeface="宋体" pitchFamily="2" charset="-122"/>
                </a:rPr>
                <a:t>q3</a:t>
              </a:r>
            </a:p>
          </p:txBody>
        </p:sp>
        <p:sp>
          <p:nvSpPr>
            <p:cNvPr id="37" name="Line 48"/>
            <p:cNvSpPr>
              <a:spLocks noChangeShapeType="1"/>
            </p:cNvSpPr>
            <p:nvPr/>
          </p:nvSpPr>
          <p:spPr bwMode="auto">
            <a:xfrm>
              <a:off x="4830" y="1525"/>
              <a:ext cx="1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90000" tIns="82800" rIns="90000" bIns="46800">
              <a:spAutoFit/>
            </a:bodyPr>
            <a:lstStyle/>
            <a:p>
              <a:endParaRPr lang="zh-CN" altLang="en-US"/>
            </a:p>
          </p:txBody>
        </p:sp>
        <p:sp>
          <p:nvSpPr>
            <p:cNvPr id="38" name="Line 49"/>
            <p:cNvSpPr>
              <a:spLocks noChangeShapeType="1"/>
            </p:cNvSpPr>
            <p:nvPr/>
          </p:nvSpPr>
          <p:spPr bwMode="auto">
            <a:xfrm>
              <a:off x="4830" y="1344"/>
              <a:ext cx="1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90000" tIns="82800" rIns="90000" bIns="46800">
              <a:spAutoFit/>
            </a:bodyPr>
            <a:lstStyle/>
            <a:p>
              <a:endParaRPr lang="zh-CN" altLang="en-US"/>
            </a:p>
          </p:txBody>
        </p:sp>
        <p:sp>
          <p:nvSpPr>
            <p:cNvPr id="39" name="Line 50"/>
            <p:cNvSpPr>
              <a:spLocks noChangeShapeType="1"/>
            </p:cNvSpPr>
            <p:nvPr/>
          </p:nvSpPr>
          <p:spPr bwMode="auto">
            <a:xfrm>
              <a:off x="4830" y="1162"/>
              <a:ext cx="1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90000" tIns="82800" rIns="90000" bIns="46800">
              <a:spAutoFit/>
            </a:bodyPr>
            <a:lstStyle/>
            <a:p>
              <a:endParaRPr lang="zh-CN" altLang="en-US"/>
            </a:p>
          </p:txBody>
        </p:sp>
        <p:sp>
          <p:nvSpPr>
            <p:cNvPr id="40" name="Line 51"/>
            <p:cNvSpPr>
              <a:spLocks noChangeShapeType="1"/>
            </p:cNvSpPr>
            <p:nvPr/>
          </p:nvSpPr>
          <p:spPr bwMode="auto">
            <a:xfrm>
              <a:off x="4830" y="981"/>
              <a:ext cx="1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90000" tIns="82800" rIns="90000" bIns="46800">
              <a:spAutoFit/>
            </a:bodyPr>
            <a:lstStyle/>
            <a:p>
              <a:endParaRPr lang="zh-CN" altLang="en-US"/>
            </a:p>
          </p:txBody>
        </p:sp>
        <p:sp>
          <p:nvSpPr>
            <p:cNvPr id="41" name="Line 52"/>
            <p:cNvSpPr>
              <a:spLocks noChangeShapeType="1"/>
            </p:cNvSpPr>
            <p:nvPr/>
          </p:nvSpPr>
          <p:spPr bwMode="auto">
            <a:xfrm>
              <a:off x="4830" y="799"/>
              <a:ext cx="1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90000" tIns="82800" rIns="90000" bIns="46800">
              <a:spAutoFit/>
            </a:bodyPr>
            <a:lstStyle/>
            <a:p>
              <a:endParaRPr lang="zh-CN" altLang="en-US"/>
            </a:p>
          </p:txBody>
        </p:sp>
        <p:sp>
          <p:nvSpPr>
            <p:cNvPr id="42" name="Text Box 53"/>
            <p:cNvSpPr txBox="1">
              <a:spLocks noChangeArrowheads="1"/>
            </p:cNvSpPr>
            <p:nvPr/>
          </p:nvSpPr>
          <p:spPr bwMode="auto">
            <a:xfrm>
              <a:off x="4785" y="572"/>
              <a:ext cx="4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i="1">
                  <a:ea typeface="宋体" pitchFamily="2" charset="-122"/>
                </a:rPr>
                <a:t>cout</a:t>
              </a:r>
            </a:p>
          </p:txBody>
        </p:sp>
      </p:grpSp>
      <p:graphicFrame>
        <p:nvGraphicFramePr>
          <p:cNvPr id="43" name="Group 124"/>
          <p:cNvGraphicFramePr>
            <a:graphicFrameLocks noGrp="1"/>
          </p:cNvGraphicFramePr>
          <p:nvPr>
            <p:ph idx="1"/>
            <p:extLst>
              <p:ext uri="{D42A27DB-BD31-4B8C-83A1-F6EECF244321}">
                <p14:modId xmlns:p14="http://schemas.microsoft.com/office/powerpoint/2010/main" val="2537599914"/>
              </p:ext>
            </p:extLst>
          </p:nvPr>
        </p:nvGraphicFramePr>
        <p:xfrm>
          <a:off x="256956" y="3445151"/>
          <a:ext cx="2878138" cy="1308735"/>
        </p:xfrm>
        <a:graphic>
          <a:graphicData uri="http://schemas.openxmlformats.org/drawingml/2006/table">
            <a:tbl>
              <a:tblPr/>
              <a:tblGrid>
                <a:gridCol w="301625">
                  <a:extLst>
                    <a:ext uri="{9D8B030D-6E8A-4147-A177-3AD203B41FA5}">
                      <a16:colId xmlns:a16="http://schemas.microsoft.com/office/drawing/2014/main" val="20000"/>
                    </a:ext>
                  </a:extLst>
                </a:gridCol>
                <a:gridCol w="344488">
                  <a:extLst>
                    <a:ext uri="{9D8B030D-6E8A-4147-A177-3AD203B41FA5}">
                      <a16:colId xmlns:a16="http://schemas.microsoft.com/office/drawing/2014/main" val="20001"/>
                    </a:ext>
                  </a:extLst>
                </a:gridCol>
                <a:gridCol w="360362">
                  <a:extLst>
                    <a:ext uri="{9D8B030D-6E8A-4147-A177-3AD203B41FA5}">
                      <a16:colId xmlns:a16="http://schemas.microsoft.com/office/drawing/2014/main" val="20002"/>
                    </a:ext>
                  </a:extLst>
                </a:gridCol>
                <a:gridCol w="471488">
                  <a:extLst>
                    <a:ext uri="{9D8B030D-6E8A-4147-A177-3AD203B41FA5}">
                      <a16:colId xmlns:a16="http://schemas.microsoft.com/office/drawing/2014/main" val="20003"/>
                    </a:ext>
                  </a:extLst>
                </a:gridCol>
                <a:gridCol w="1400175">
                  <a:extLst>
                    <a:ext uri="{9D8B030D-6E8A-4147-A177-3AD203B41FA5}">
                      <a16:colId xmlns:a16="http://schemas.microsoft.com/office/drawing/2014/main" val="20004"/>
                    </a:ext>
                  </a:extLst>
                </a:gridCol>
              </a:tblGrid>
              <a:tr h="3333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chemeClr val="tx1"/>
                          </a:solidFill>
                          <a:effectLst/>
                          <a:latin typeface="Times New Roman" pitchFamily="18" charset="0"/>
                          <a:ea typeface="宋体" pitchFamily="2" charset="-122"/>
                        </a:rPr>
                        <a:t>R             </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S</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EN</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CLK</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q3   q2  q1  q0</a:t>
                      </a:r>
                      <a:endParaRPr kumimoji="1" lang="en-US" altLang="zh-CN" sz="1600" b="1" i="0" u="none" strike="noStrike" cap="none" normalizeH="0" baseline="-25000">
                        <a:ln>
                          <a:noFill/>
                        </a:ln>
                        <a:solidFill>
                          <a:schemeClr val="tx1"/>
                        </a:solidFill>
                        <a:effectLst/>
                        <a:latin typeface="Times New Roman" pitchFamily="18" charset="0"/>
                        <a:ea typeface="宋体" pitchFamily="2" charset="-122"/>
                      </a:endParaRP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793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0    0    0     0</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793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1" i="0" u="none" strike="noStrike" cap="none" normalizeH="0" baseline="0">
                          <a:ln>
                            <a:noFill/>
                          </a:ln>
                          <a:solidFill>
                            <a:schemeClr val="tx1"/>
                          </a:solidFill>
                          <a:effectLst/>
                          <a:latin typeface="Times New Roman" pitchFamily="18" charset="0"/>
                          <a:ea typeface="楷体_GB2312" pitchFamily="49" charset="-122"/>
                        </a:rPr>
                        <a:t>上升</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1" i="0" u="none" strike="noStrike" cap="none" normalizeH="0" baseline="0" dirty="0">
                          <a:ln>
                            <a:noFill/>
                          </a:ln>
                          <a:solidFill>
                            <a:schemeClr val="tx1"/>
                          </a:solidFill>
                          <a:effectLst/>
                          <a:latin typeface="Times New Roman" pitchFamily="18" charset="0"/>
                          <a:ea typeface="楷体_GB2312" pitchFamily="49" charset="-122"/>
                        </a:rPr>
                        <a:t>预置值</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793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1" i="0" u="none" strike="noStrike" cap="none" normalizeH="0" baseline="0">
                          <a:ln>
                            <a:noFill/>
                          </a:ln>
                          <a:solidFill>
                            <a:schemeClr val="tx1"/>
                          </a:solidFill>
                          <a:effectLst/>
                          <a:latin typeface="Times New Roman" pitchFamily="18" charset="0"/>
                          <a:ea typeface="楷体_GB2312" pitchFamily="49" charset="-122"/>
                        </a:rPr>
                        <a:t>上升</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1" i="0" u="none" strike="noStrike" cap="none" normalizeH="0" baseline="0">
                          <a:ln>
                            <a:noFill/>
                          </a:ln>
                          <a:solidFill>
                            <a:schemeClr val="tx1"/>
                          </a:solidFill>
                          <a:effectLst/>
                          <a:latin typeface="楷体_GB2312" pitchFamily="49" charset="-122"/>
                          <a:ea typeface="楷体_GB2312" pitchFamily="49" charset="-122"/>
                        </a:rPr>
                        <a:t>计数值加</a:t>
                      </a:r>
                      <a:r>
                        <a:rPr kumimoji="1" lang="en-US" altLang="zh-CN" sz="1600" b="1" i="0" u="none" strike="noStrike" cap="none" normalizeH="0" baseline="0">
                          <a:ln>
                            <a:noFill/>
                          </a:ln>
                          <a:solidFill>
                            <a:schemeClr val="tx1"/>
                          </a:solidFill>
                          <a:effectLst/>
                          <a:latin typeface="楷体_GB2312" pitchFamily="49" charset="-122"/>
                          <a:ea typeface="楷体_GB2312" pitchFamily="49" charset="-122"/>
                        </a:rPr>
                        <a:t>1</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793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1" i="0" u="none" strike="noStrike" cap="none" normalizeH="0" baseline="0" dirty="0">
                          <a:ln>
                            <a:noFill/>
                          </a:ln>
                          <a:solidFill>
                            <a:schemeClr val="tx1"/>
                          </a:solidFill>
                          <a:effectLst/>
                          <a:latin typeface="楷体_GB2312" pitchFamily="49" charset="-122"/>
                          <a:ea typeface="楷体_GB2312" pitchFamily="49" charset="-122"/>
                        </a:rPr>
                        <a:t>保持不变</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6985" y="823382"/>
            <a:ext cx="4715236" cy="5854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4" name="Group 214"/>
          <p:cNvGrpSpPr>
            <a:grpSpLocks/>
          </p:cNvGrpSpPr>
          <p:nvPr/>
        </p:nvGrpSpPr>
        <p:grpSpPr bwMode="auto">
          <a:xfrm>
            <a:off x="5454150" y="707225"/>
            <a:ext cx="3463925" cy="971550"/>
            <a:chOff x="3316" y="64"/>
            <a:chExt cx="2182" cy="612"/>
          </a:xfrm>
        </p:grpSpPr>
        <p:sp>
          <p:nvSpPr>
            <p:cNvPr id="45" name="Text Box 209"/>
            <p:cNvSpPr txBox="1">
              <a:spLocks noChangeArrowheads="1"/>
            </p:cNvSpPr>
            <p:nvPr/>
          </p:nvSpPr>
          <p:spPr bwMode="auto">
            <a:xfrm>
              <a:off x="4551" y="64"/>
              <a:ext cx="947" cy="419"/>
            </a:xfrm>
            <a:prstGeom prst="rect">
              <a:avLst/>
            </a:prstGeom>
            <a:noFill/>
            <a:ln w="1905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a:ea typeface="宋体" pitchFamily="2" charset="-122"/>
                </a:rPr>
                <a:t>标准无符号类型程序包</a:t>
              </a:r>
            </a:p>
          </p:txBody>
        </p:sp>
        <p:sp>
          <p:nvSpPr>
            <p:cNvPr id="46" name="Oval 210"/>
            <p:cNvSpPr>
              <a:spLocks noChangeArrowheads="1"/>
            </p:cNvSpPr>
            <p:nvPr/>
          </p:nvSpPr>
          <p:spPr bwMode="auto">
            <a:xfrm>
              <a:off x="3316" y="517"/>
              <a:ext cx="998" cy="159"/>
            </a:xfrm>
            <a:prstGeom prst="ellipse">
              <a:avLst/>
            </a:prstGeom>
            <a:noFill/>
            <a:ln w="19050" algn="ctr">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lIns="90000" tIns="82800" rIns="90000" bIns="46800" anchor="ctr">
              <a:spAutoFit/>
            </a:bodyPr>
            <a:lstStyle/>
            <a:p>
              <a:endParaRPr lang="zh-CN" altLang="en-US"/>
            </a:p>
          </p:txBody>
        </p:sp>
        <p:sp>
          <p:nvSpPr>
            <p:cNvPr id="47" name="Line 211"/>
            <p:cNvSpPr>
              <a:spLocks noChangeShapeType="1"/>
            </p:cNvSpPr>
            <p:nvPr/>
          </p:nvSpPr>
          <p:spPr bwMode="auto">
            <a:xfrm flipV="1">
              <a:off x="4286" y="464"/>
              <a:ext cx="272" cy="136"/>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lIns="90000" tIns="82800" rIns="90000" bIns="46800">
              <a:spAutoFit/>
            </a:bodyPr>
            <a:lstStyle/>
            <a:p>
              <a:endParaRPr lang="zh-CN" altLang="en-US"/>
            </a:p>
          </p:txBody>
        </p:sp>
      </p:grpSp>
      <p:grpSp>
        <p:nvGrpSpPr>
          <p:cNvPr id="48" name="Group 207"/>
          <p:cNvGrpSpPr>
            <a:grpSpLocks/>
          </p:cNvGrpSpPr>
          <p:nvPr/>
        </p:nvGrpSpPr>
        <p:grpSpPr bwMode="auto">
          <a:xfrm>
            <a:off x="1642700" y="4355475"/>
            <a:ext cx="4981575" cy="1119188"/>
            <a:chOff x="785" y="2750"/>
            <a:chExt cx="3138" cy="705"/>
          </a:xfrm>
        </p:grpSpPr>
        <p:sp>
          <p:nvSpPr>
            <p:cNvPr id="49" name="Oval 26"/>
            <p:cNvSpPr>
              <a:spLocks noChangeArrowheads="1"/>
            </p:cNvSpPr>
            <p:nvPr/>
          </p:nvSpPr>
          <p:spPr bwMode="auto">
            <a:xfrm>
              <a:off x="3334" y="2750"/>
              <a:ext cx="589" cy="181"/>
            </a:xfrm>
            <a:prstGeom prst="ellipse">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0000" tIns="82800" rIns="90000" bIns="46800" anchor="ctr">
              <a:spAutoFit/>
            </a:bodyPr>
            <a:lstStyle/>
            <a:p>
              <a:endParaRPr lang="zh-CN" altLang="en-US"/>
            </a:p>
          </p:txBody>
        </p:sp>
        <p:sp>
          <p:nvSpPr>
            <p:cNvPr id="50" name="Line 27"/>
            <p:cNvSpPr>
              <a:spLocks noChangeShapeType="1"/>
            </p:cNvSpPr>
            <p:nvPr/>
          </p:nvSpPr>
          <p:spPr bwMode="auto">
            <a:xfrm flipV="1">
              <a:off x="1701" y="2841"/>
              <a:ext cx="1581" cy="272"/>
            </a:xfrm>
            <a:prstGeom prst="line">
              <a:avLst/>
            </a:prstGeom>
            <a:noFill/>
            <a:ln w="19050">
              <a:solidFill>
                <a:srgbClr val="FF0000"/>
              </a:solidFill>
              <a:prstDash val="dash"/>
              <a:round/>
              <a:headEnd/>
              <a:tailEnd/>
            </a:ln>
            <a:extLst>
              <a:ext uri="{909E8E84-426E-40DD-AFC4-6F175D3DCCD1}">
                <a14:hiddenFill xmlns:a14="http://schemas.microsoft.com/office/drawing/2010/main">
                  <a:noFill/>
                </a14:hiddenFill>
              </a:ext>
            </a:extLst>
          </p:spPr>
          <p:txBody>
            <a:bodyPr lIns="90000" tIns="82800" rIns="90000" bIns="46800">
              <a:spAutoFit/>
            </a:bodyPr>
            <a:lstStyle/>
            <a:p>
              <a:endParaRPr lang="zh-CN" altLang="en-US"/>
            </a:p>
          </p:txBody>
        </p:sp>
        <p:sp>
          <p:nvSpPr>
            <p:cNvPr id="51" name="Text Box 28"/>
            <p:cNvSpPr txBox="1">
              <a:spLocks noChangeArrowheads="1"/>
            </p:cNvSpPr>
            <p:nvPr/>
          </p:nvSpPr>
          <p:spPr bwMode="auto">
            <a:xfrm>
              <a:off x="785" y="3112"/>
              <a:ext cx="952" cy="343"/>
            </a:xfrm>
            <a:prstGeom prst="rect">
              <a:avLst/>
            </a:prstGeom>
            <a:noFill/>
            <a:ln w="1905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65000"/>
                </a:lnSpc>
              </a:pPr>
              <a:r>
                <a:rPr lang="zh-CN" altLang="en-US" dirty="0">
                  <a:ea typeface="宋体" pitchFamily="2" charset="-122"/>
                </a:rPr>
                <a:t>同步预置为“</a:t>
              </a:r>
              <a:r>
                <a:rPr lang="en-US" altLang="zh-CN" dirty="0">
                  <a:ea typeface="宋体" pitchFamily="2" charset="-122"/>
                </a:rPr>
                <a:t>1010”</a:t>
              </a:r>
            </a:p>
          </p:txBody>
        </p:sp>
      </p:grpSp>
    </p:spTree>
    <p:extLst>
      <p:ext uri="{BB962C8B-B14F-4D97-AF65-F5344CB8AC3E}">
        <p14:creationId xmlns:p14="http://schemas.microsoft.com/office/powerpoint/2010/main" val="1816473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0" y="6129180"/>
            <a:ext cx="9144000" cy="92333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endParaRPr lang="en-US" altLang="zh-CN" dirty="0"/>
          </a:p>
          <a:p>
            <a:endParaRPr lang="en-US" altLang="zh-CN" dirty="0"/>
          </a:p>
          <a:p>
            <a:endParaRPr lang="zh-CN" altLang="en-US" dirty="0"/>
          </a:p>
        </p:txBody>
      </p:sp>
      <p:sp>
        <p:nvSpPr>
          <p:cNvPr id="4" name="标题 3"/>
          <p:cNvSpPr>
            <a:spLocks noGrp="1"/>
          </p:cNvSpPr>
          <p:nvPr>
            <p:ph type="title"/>
          </p:nvPr>
        </p:nvSpPr>
        <p:spPr>
          <a:xfrm>
            <a:off x="0" y="0"/>
            <a:ext cx="7848600" cy="417935"/>
          </a:xfrm>
        </p:spPr>
        <p:txBody>
          <a:bodyPr/>
          <a:lstStyle/>
          <a:p>
            <a:r>
              <a:rPr lang="zh-CN" altLang="en-US" sz="2800" dirty="0"/>
              <a:t>第六章  可编程逻辑</a:t>
            </a:r>
            <a:r>
              <a:rPr lang="en-US" altLang="zh-CN" sz="2800" dirty="0"/>
              <a:t>\</a:t>
            </a:r>
            <a:r>
              <a:rPr lang="zh-CN" altLang="en-US" dirty="0">
                <a:solidFill>
                  <a:srgbClr val="1C1C1C"/>
                </a:solidFill>
                <a:ea typeface="宋体" pitchFamily="2" charset="-122"/>
              </a:rPr>
              <a:t>第一节  </a:t>
            </a:r>
            <a:r>
              <a:rPr lang="en-US" altLang="zh-CN" dirty="0">
                <a:solidFill>
                  <a:srgbClr val="1C1C1C"/>
                </a:solidFill>
                <a:ea typeface="宋体" pitchFamily="2" charset="-122"/>
              </a:rPr>
              <a:t>PLD</a:t>
            </a:r>
            <a:r>
              <a:rPr lang="zh-CN" altLang="en-US" dirty="0">
                <a:solidFill>
                  <a:srgbClr val="1C1C1C"/>
                </a:solidFill>
                <a:ea typeface="宋体" pitchFamily="2" charset="-122"/>
              </a:rPr>
              <a:t>的基本概念</a:t>
            </a:r>
            <a:endParaRPr lang="zh-CN" altLang="en-US" dirty="0"/>
          </a:p>
        </p:txBody>
      </p:sp>
      <p:sp>
        <p:nvSpPr>
          <p:cNvPr id="5" name="内容占位符 4"/>
          <p:cNvSpPr>
            <a:spLocks noGrp="1"/>
          </p:cNvSpPr>
          <p:nvPr>
            <p:ph idx="1"/>
          </p:nvPr>
        </p:nvSpPr>
        <p:spPr>
          <a:xfrm>
            <a:off x="40044" y="548809"/>
            <a:ext cx="5116996" cy="5775792"/>
          </a:xfrm>
        </p:spPr>
        <p:txBody>
          <a:bodyPr/>
          <a:lstStyle/>
          <a:p>
            <a:r>
              <a:rPr lang="zh-CN" altLang="en-US" dirty="0"/>
              <a:t>或阵列</a:t>
            </a:r>
            <a:endParaRPr lang="en-US" altLang="zh-CN" dirty="0"/>
          </a:p>
          <a:p>
            <a:r>
              <a:rPr lang="zh-CN" altLang="en-US" dirty="0"/>
              <a:t>可编程连接技术</a:t>
            </a:r>
            <a:endParaRPr lang="en-US" altLang="zh-CN" dirty="0"/>
          </a:p>
          <a:p>
            <a:r>
              <a:rPr lang="en-US" altLang="zh-CN" dirty="0"/>
              <a:t>PLD</a:t>
            </a:r>
            <a:r>
              <a:rPr lang="zh-CN" altLang="en-US" dirty="0"/>
              <a:t>的类型</a:t>
            </a:r>
            <a:endParaRPr lang="en-US" altLang="zh-CN"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grpSp>
        <p:nvGrpSpPr>
          <p:cNvPr id="117" name="组合 8"/>
          <p:cNvGrpSpPr>
            <a:grpSpLocks/>
          </p:cNvGrpSpPr>
          <p:nvPr/>
        </p:nvGrpSpPr>
        <p:grpSpPr bwMode="auto">
          <a:xfrm>
            <a:off x="0" y="555889"/>
            <a:ext cx="7686675" cy="6191250"/>
            <a:chOff x="611188" y="333375"/>
            <a:chExt cx="7686675" cy="6191250"/>
          </a:xfrm>
        </p:grpSpPr>
        <p:pic>
          <p:nvPicPr>
            <p:cNvPr id="1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333375"/>
              <a:ext cx="7686675" cy="619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
          <p:nvSpPr>
            <p:cNvPr id="119" name="矩形 4"/>
            <p:cNvSpPr>
              <a:spLocks noChangeArrowheads="1"/>
            </p:cNvSpPr>
            <p:nvPr/>
          </p:nvSpPr>
          <p:spPr bwMode="auto">
            <a:xfrm>
              <a:off x="3059113" y="333375"/>
              <a:ext cx="1081087" cy="287338"/>
            </a:xfrm>
            <a:prstGeom prst="rect">
              <a:avLst/>
            </a:prstGeom>
            <a:solidFill>
              <a:schemeClr val="bg1"/>
            </a:solidFill>
            <a:ln>
              <a:noFill/>
            </a:ln>
            <a:extLst>
              <a:ext uri="{91240B29-F687-4F45-9708-019B960494DF}">
                <a14:hiddenLine xmlns:a14="http://schemas.microsoft.com/office/drawing/2010/main" w="19050" algn="ctr">
                  <a:solidFill>
                    <a:srgbClr val="000000"/>
                  </a:solidFill>
                  <a:round/>
                  <a:headEnd/>
                  <a:tailEnd/>
                </a14:hiddenLine>
              </a:ext>
            </a:extLst>
          </p:spPr>
          <p:txBody>
            <a:bodyPr lIns="90000" tIns="82800" rIns="90000" bIns="46800">
              <a:spAutoFit/>
            </a:bodyPr>
            <a:lstStyle/>
            <a:p>
              <a:endParaRPr lang="zh-CN" altLang="en-US"/>
            </a:p>
          </p:txBody>
        </p:sp>
        <p:sp>
          <p:nvSpPr>
            <p:cNvPr id="120" name="矩形 6"/>
            <p:cNvSpPr>
              <a:spLocks noChangeArrowheads="1"/>
            </p:cNvSpPr>
            <p:nvPr/>
          </p:nvSpPr>
          <p:spPr bwMode="auto">
            <a:xfrm>
              <a:off x="1422847" y="1964631"/>
              <a:ext cx="144016" cy="392476"/>
            </a:xfrm>
            <a:prstGeom prst="rect">
              <a:avLst/>
            </a:prstGeom>
            <a:solidFill>
              <a:schemeClr val="bg1"/>
            </a:solidFill>
            <a:ln>
              <a:noFill/>
            </a:ln>
            <a:extLst>
              <a:ext uri="{91240B29-F687-4F45-9708-019B960494DF}">
                <a14:hiddenLine xmlns:a14="http://schemas.microsoft.com/office/drawing/2010/main" w="19050" algn="ctr">
                  <a:solidFill>
                    <a:srgbClr val="000000"/>
                  </a:solidFill>
                  <a:round/>
                  <a:headEnd/>
                  <a:tailEnd/>
                </a14:hiddenLine>
              </a:ext>
            </a:extLst>
          </p:spPr>
          <p:txBody>
            <a:bodyPr lIns="90000" tIns="82800" rIns="90000" bIns="46800">
              <a:spAutoFit/>
            </a:bodyPr>
            <a:lstStyle/>
            <a:p>
              <a:endParaRPr lang="zh-CN" altLang="en-US"/>
            </a:p>
          </p:txBody>
        </p:sp>
        <p:sp>
          <p:nvSpPr>
            <p:cNvPr id="121" name="矩形 7"/>
            <p:cNvSpPr>
              <a:spLocks noChangeArrowheads="1"/>
            </p:cNvSpPr>
            <p:nvPr/>
          </p:nvSpPr>
          <p:spPr bwMode="auto">
            <a:xfrm>
              <a:off x="3779912" y="6021288"/>
              <a:ext cx="144016" cy="392476"/>
            </a:xfrm>
            <a:prstGeom prst="rect">
              <a:avLst/>
            </a:prstGeom>
            <a:solidFill>
              <a:schemeClr val="bg1"/>
            </a:solidFill>
            <a:ln>
              <a:noFill/>
            </a:ln>
            <a:extLst>
              <a:ext uri="{91240B29-F687-4F45-9708-019B960494DF}">
                <a14:hiddenLine xmlns:a14="http://schemas.microsoft.com/office/drawing/2010/main" w="19050" algn="ctr">
                  <a:solidFill>
                    <a:srgbClr val="000000"/>
                  </a:solidFill>
                  <a:round/>
                  <a:headEnd/>
                  <a:tailEnd/>
                </a14:hiddenLine>
              </a:ext>
            </a:extLst>
          </p:spPr>
          <p:txBody>
            <a:bodyPr lIns="90000" tIns="82800" rIns="90000" bIns="46800">
              <a:spAutoFit/>
            </a:bodyPr>
            <a:lstStyle/>
            <a:p>
              <a:endParaRPr lang="zh-CN" altLang="en-US"/>
            </a:p>
          </p:txBody>
        </p:sp>
      </p:grpSp>
      <p:sp>
        <p:nvSpPr>
          <p:cNvPr id="3" name="矩形 2"/>
          <p:cNvSpPr/>
          <p:nvPr/>
        </p:nvSpPr>
        <p:spPr>
          <a:xfrm>
            <a:off x="7597693" y="2478086"/>
            <a:ext cx="1429604" cy="646331"/>
          </a:xfrm>
          <a:prstGeom prst="rect">
            <a:avLst/>
          </a:prstGeom>
        </p:spPr>
        <p:txBody>
          <a:bodyPr wrap="square">
            <a:spAutoFit/>
          </a:bodyPr>
          <a:lstStyle/>
          <a:p>
            <a:r>
              <a:rPr lang="en-US" altLang="zh-CN" dirty="0">
                <a:solidFill>
                  <a:srgbClr val="FF0000"/>
                </a:solidFill>
              </a:rPr>
              <a:t>OC</a:t>
            </a:r>
            <a:r>
              <a:rPr lang="zh-CN" altLang="en-US" dirty="0">
                <a:solidFill>
                  <a:srgbClr val="FF0000"/>
                </a:solidFill>
              </a:rPr>
              <a:t>为与非逻辑双态门</a:t>
            </a:r>
          </a:p>
        </p:txBody>
      </p:sp>
      <p:sp>
        <p:nvSpPr>
          <p:cNvPr id="6" name="矩形 5"/>
          <p:cNvSpPr/>
          <p:nvPr/>
        </p:nvSpPr>
        <p:spPr>
          <a:xfrm>
            <a:off x="7597258" y="1133847"/>
            <a:ext cx="1430039" cy="923330"/>
          </a:xfrm>
          <a:prstGeom prst="rect">
            <a:avLst/>
          </a:prstGeom>
        </p:spPr>
        <p:txBody>
          <a:bodyPr wrap="square">
            <a:spAutoFit/>
          </a:bodyPr>
          <a:lstStyle/>
          <a:p>
            <a:r>
              <a:rPr lang="en-US" altLang="zh-CN" dirty="0">
                <a:solidFill>
                  <a:srgbClr val="FF0000"/>
                </a:solidFill>
              </a:rPr>
              <a:t>TS</a:t>
            </a:r>
            <a:r>
              <a:rPr lang="zh-CN" altLang="en-US" dirty="0">
                <a:solidFill>
                  <a:srgbClr val="FF0000"/>
                </a:solidFill>
              </a:rPr>
              <a:t>门</a:t>
            </a:r>
            <a:r>
              <a:rPr lang="en-US" altLang="zh-CN" dirty="0">
                <a:solidFill>
                  <a:srgbClr val="FF0000"/>
                </a:solidFill>
              </a:rPr>
              <a:t>,</a:t>
            </a:r>
            <a:r>
              <a:rPr lang="zh-CN" altLang="en-US" dirty="0">
                <a:solidFill>
                  <a:srgbClr val="FF0000"/>
                </a:solidFill>
              </a:rPr>
              <a:t>又称三态输出与非门</a:t>
            </a:r>
          </a:p>
        </p:txBody>
      </p:sp>
    </p:spTree>
    <p:extLst>
      <p:ext uri="{BB962C8B-B14F-4D97-AF65-F5344CB8AC3E}">
        <p14:creationId xmlns:p14="http://schemas.microsoft.com/office/powerpoint/2010/main" val="397693925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9687"/>
            <a:ext cx="9027297" cy="417935"/>
          </a:xfrm>
        </p:spPr>
        <p:txBody>
          <a:bodyPr/>
          <a:lstStyle/>
          <a:p>
            <a:r>
              <a:rPr lang="zh-CN" altLang="en-US" sz="2800" dirty="0"/>
              <a:t>第六章  可编程逻辑</a:t>
            </a:r>
            <a:r>
              <a:rPr lang="en-US" altLang="zh-CN" sz="2800" dirty="0"/>
              <a:t>\</a:t>
            </a:r>
            <a:r>
              <a:rPr lang="zh-CN" altLang="en-US" sz="2800" dirty="0"/>
              <a:t>第四节  </a:t>
            </a:r>
            <a:r>
              <a:rPr lang="en-US" altLang="zh-CN" sz="2800" dirty="0"/>
              <a:t>VHDL</a:t>
            </a:r>
            <a:r>
              <a:rPr lang="zh-CN" altLang="en-US" sz="2800" dirty="0"/>
              <a:t>语言编程</a:t>
            </a:r>
            <a:endParaRPr lang="zh-CN" altLang="en-US" dirty="0"/>
          </a:p>
        </p:txBody>
      </p:sp>
      <p:sp>
        <p:nvSpPr>
          <p:cNvPr id="9" name="Text Box 598"/>
          <p:cNvSpPr txBox="1">
            <a:spLocks noChangeArrowheads="1"/>
          </p:cNvSpPr>
          <p:nvPr/>
        </p:nvSpPr>
        <p:spPr bwMode="auto">
          <a:xfrm>
            <a:off x="57616" y="490538"/>
            <a:ext cx="8909050" cy="2962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vert="horz" wrap="square" lIns="90000" tIns="46800" rIns="90000" bIns="46800" numCol="1" anchor="t" anchorCtr="0" compatLnSpc="1">
            <a:prstTxWarp prst="textNoShape">
              <a:avLst/>
            </a:prstTxWarp>
            <a:spAutoFit/>
          </a:bodyPr>
          <a:lstStyle>
            <a:lvl1pPr marL="230188" indent="-230188"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cs typeface="+mn-cs"/>
              </a:defRPr>
            </a:lvl1pPr>
            <a:lvl2pPr marL="742950" indent="-285750" algn="l" rtl="0" eaLnBrk="0" fontAlgn="base" hangingPunct="0">
              <a:lnSpc>
                <a:spcPct val="97000"/>
              </a:lnSpc>
              <a:spcBef>
                <a:spcPct val="20000"/>
              </a:spcBef>
              <a:spcAft>
                <a:spcPct val="20000"/>
              </a:spcAft>
              <a:buClr>
                <a:schemeClr val="folHlink"/>
              </a:buClr>
              <a:buFont typeface="Arial" charset="0"/>
              <a:buChar char="-"/>
              <a:defRPr kumimoji="1" sz="2000" b="1">
                <a:solidFill>
                  <a:schemeClr val="tx1"/>
                </a:solidFill>
                <a:latin typeface="Times New Roman" pitchFamily="18" charset="0"/>
                <a:ea typeface="楷体_GB2312" pitchFamily="49" charset="-122"/>
              </a:defRPr>
            </a:lvl2pPr>
            <a:lvl3pPr marL="1143000" indent="-228600" algn="l" rtl="0" eaLnBrk="0" fontAlgn="base" hangingPunct="0">
              <a:lnSpc>
                <a:spcPct val="97000"/>
              </a:lnSpc>
              <a:spcBef>
                <a:spcPct val="20000"/>
              </a:spcBef>
              <a:spcAft>
                <a:spcPct val="20000"/>
              </a:spcAft>
              <a:buClr>
                <a:schemeClr val="folHlink"/>
              </a:buClr>
              <a:buChar char="•"/>
              <a:defRPr kumimoji="1" sz="2000" b="1">
                <a:solidFill>
                  <a:schemeClr val="tx1"/>
                </a:solidFill>
                <a:latin typeface="Times New Roman" pitchFamily="18" charset="0"/>
                <a:ea typeface="楷体_GB2312" pitchFamily="49" charset="-122"/>
              </a:defRPr>
            </a:lvl3pPr>
            <a:lvl4pPr marL="16002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4pPr>
            <a:lvl5pPr marL="20574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5pPr>
            <a:lvl6pPr marL="25146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6pPr>
            <a:lvl7pPr marL="29718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7pPr>
            <a:lvl8pPr marL="34290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8pPr>
            <a:lvl9pPr marL="38862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9pPr>
          </a:lstStyle>
          <a:p>
            <a:pPr eaLnBrk="1" hangingPunct="1">
              <a:lnSpc>
                <a:spcPct val="100000"/>
              </a:lnSpc>
              <a:spcAft>
                <a:spcPts val="0"/>
              </a:spcAft>
            </a:pPr>
            <a:r>
              <a:rPr lang="en-US" altLang="zh-CN" sz="2800" dirty="0">
                <a:ea typeface="宋体" pitchFamily="2" charset="-122"/>
              </a:rPr>
              <a:t>VHDL</a:t>
            </a:r>
            <a:r>
              <a:rPr lang="zh-CN" altLang="en-US" sz="2800" dirty="0">
                <a:ea typeface="宋体" pitchFamily="2" charset="-122"/>
              </a:rPr>
              <a:t>编程案例</a:t>
            </a:r>
            <a:endParaRPr lang="en-US" altLang="zh-CN"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2" eaLnBrk="1" hangingPunct="1">
              <a:lnSpc>
                <a:spcPct val="100000"/>
              </a:lnSpc>
              <a:spcAft>
                <a:spcPts val="0"/>
              </a:spcAft>
            </a:pPr>
            <a:endParaRPr lang="zh-CN" altLang="en-US"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zh-CN" altLang="en-US" dirty="0">
              <a:ea typeface="宋体" pitchFamily="2" charset="-122"/>
            </a:endParaRPr>
          </a:p>
        </p:txBody>
      </p:sp>
      <p:sp>
        <p:nvSpPr>
          <p:cNvPr id="20" name="Text Box 5"/>
          <p:cNvSpPr txBox="1">
            <a:spLocks noChangeArrowheads="1"/>
          </p:cNvSpPr>
          <p:nvPr/>
        </p:nvSpPr>
        <p:spPr bwMode="auto">
          <a:xfrm>
            <a:off x="2816346" y="423272"/>
            <a:ext cx="4429125" cy="400110"/>
          </a:xfrm>
          <a:prstGeom prst="rect">
            <a:avLst/>
          </a:prstGeom>
          <a:noFill/>
          <a:ln w="9525">
            <a:noFill/>
            <a:miter lim="800000"/>
            <a:headEnd/>
            <a:tailEnd/>
          </a:ln>
          <a:effectLst/>
        </p:spPr>
        <p:txBody>
          <a:bodyPr>
            <a:spAutoFit/>
          </a:bodyPr>
          <a:lstStyle/>
          <a:p>
            <a:pPr>
              <a:lnSpc>
                <a:spcPct val="100000"/>
              </a:lnSpc>
              <a:defRPr/>
            </a:pPr>
            <a:r>
              <a:rPr lang="en-US" altLang="zh-CN" sz="2000" b="0" dirty="0">
                <a:solidFill>
                  <a:schemeClr val="tx1"/>
                </a:solidFill>
                <a:effectLst>
                  <a:outerShdw blurRad="38100" dist="38100" dir="2700000" algn="tl">
                    <a:srgbClr val="C0C0C0"/>
                  </a:outerShdw>
                </a:effectLst>
                <a:ea typeface="宋体" pitchFamily="2" charset="-122"/>
              </a:rPr>
              <a:t>●</a:t>
            </a:r>
            <a:r>
              <a:rPr lang="en-US" altLang="zh-CN" sz="2000" dirty="0">
                <a:solidFill>
                  <a:schemeClr val="tx1"/>
                </a:solidFill>
                <a:ea typeface="宋体" pitchFamily="2" charset="-122"/>
              </a:rPr>
              <a:t> VHDL</a:t>
            </a:r>
            <a:r>
              <a:rPr lang="zh-CN" altLang="en-US" sz="2000" dirty="0">
                <a:solidFill>
                  <a:schemeClr val="tx1"/>
                </a:solidFill>
                <a:ea typeface="宋体" pitchFamily="2" charset="-122"/>
              </a:rPr>
              <a:t>的时序逻辑设计</a:t>
            </a:r>
          </a:p>
        </p:txBody>
      </p:sp>
      <p:sp>
        <p:nvSpPr>
          <p:cNvPr id="10" name="Text Box 4"/>
          <p:cNvSpPr txBox="1">
            <a:spLocks noChangeArrowheads="1"/>
          </p:cNvSpPr>
          <p:nvPr/>
        </p:nvSpPr>
        <p:spPr bwMode="auto">
          <a:xfrm>
            <a:off x="5779806" y="490538"/>
            <a:ext cx="3373437" cy="369332"/>
          </a:xfrm>
          <a:prstGeom prst="rect">
            <a:avLst/>
          </a:prstGeom>
          <a:noFill/>
          <a:ln w="9525">
            <a:noFill/>
            <a:miter lim="800000"/>
            <a:headEnd/>
            <a:tailEnd/>
          </a:ln>
          <a:effectLst/>
        </p:spPr>
        <p:txBody>
          <a:bodyPr>
            <a:spAutoFit/>
          </a:bodyPr>
          <a:lstStyle/>
          <a:p>
            <a:pPr>
              <a:lnSpc>
                <a:spcPct val="100000"/>
              </a:lnSpc>
              <a:defRPr/>
            </a:pPr>
            <a:r>
              <a:rPr lang="en-US" altLang="zh-CN" b="0" dirty="0">
                <a:solidFill>
                  <a:schemeClr val="tx1"/>
                </a:solidFill>
                <a:effectLst>
                  <a:outerShdw blurRad="38100" dist="38100" dir="2700000" algn="tl">
                    <a:srgbClr val="C0C0C0"/>
                  </a:outerShdw>
                </a:effectLst>
                <a:ea typeface="宋体" pitchFamily="2" charset="-122"/>
              </a:rPr>
              <a:t>●</a:t>
            </a:r>
            <a:r>
              <a:rPr lang="en-US" altLang="zh-CN" dirty="0">
                <a:solidFill>
                  <a:schemeClr val="tx1"/>
                </a:solidFill>
                <a:ea typeface="宋体" pitchFamily="2" charset="-122"/>
              </a:rPr>
              <a:t> 3</a:t>
            </a:r>
            <a:r>
              <a:rPr lang="zh-CN" altLang="en-US" dirty="0">
                <a:solidFill>
                  <a:schemeClr val="tx1"/>
                </a:solidFill>
                <a:ea typeface="宋体" pitchFamily="2" charset="-122"/>
              </a:rPr>
              <a:t>、计数器的描述</a:t>
            </a:r>
          </a:p>
        </p:txBody>
      </p:sp>
      <p:sp>
        <p:nvSpPr>
          <p:cNvPr id="52" name="AutoShape 11"/>
          <p:cNvSpPr>
            <a:spLocks noChangeArrowheads="1"/>
          </p:cNvSpPr>
          <p:nvPr/>
        </p:nvSpPr>
        <p:spPr bwMode="auto">
          <a:xfrm>
            <a:off x="306877" y="998838"/>
            <a:ext cx="2463800" cy="381000"/>
          </a:xfrm>
          <a:prstGeom prst="roundRect">
            <a:avLst>
              <a:gd name="adj" fmla="val 50000"/>
            </a:avLst>
          </a:prstGeom>
          <a:gradFill rotWithShape="0">
            <a:gsLst>
              <a:gs pos="0">
                <a:srgbClr val="5E1847"/>
              </a:gs>
              <a:gs pos="100000">
                <a:srgbClr val="CC3399"/>
              </a:gs>
            </a:gsLst>
            <a:lin ang="0" scaled="1"/>
          </a:gradFill>
          <a:ln w="9525">
            <a:solidFill>
              <a:srgbClr val="00CCFF"/>
            </a:solidFill>
            <a:round/>
            <a:headEnd/>
            <a:tailEnd/>
          </a:ln>
        </p:spPr>
        <p:txBody>
          <a:bodyPr wrap="none" lIns="0" tIns="0" rIns="0" bIns="0" anchor="ctr"/>
          <a:lstStyle/>
          <a:p>
            <a:pPr algn="ctr">
              <a:lnSpc>
                <a:spcPct val="100000"/>
              </a:lnSpc>
            </a:pPr>
            <a:r>
              <a:rPr lang="zh-CN" altLang="en-US" dirty="0">
                <a:solidFill>
                  <a:schemeClr val="bg1"/>
                </a:solidFill>
                <a:ea typeface="宋体" pitchFamily="2" charset="-122"/>
              </a:rPr>
              <a:t>同步可逆计数器</a:t>
            </a:r>
          </a:p>
        </p:txBody>
      </p:sp>
      <p:pic>
        <p:nvPicPr>
          <p:cNvPr id="450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8421" y="965609"/>
            <a:ext cx="4392322" cy="4938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0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753955"/>
            <a:ext cx="5431931" cy="2418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3" name="组合 12"/>
          <p:cNvGrpSpPr>
            <a:grpSpLocks/>
          </p:cNvGrpSpPr>
          <p:nvPr/>
        </p:nvGrpSpPr>
        <p:grpSpPr bwMode="auto">
          <a:xfrm>
            <a:off x="2134372" y="2101010"/>
            <a:ext cx="2574049" cy="2093041"/>
            <a:chOff x="2861921" y="2636912"/>
            <a:chExt cx="2574175" cy="2091168"/>
          </a:xfrm>
        </p:grpSpPr>
        <p:sp>
          <p:nvSpPr>
            <p:cNvPr id="54" name="矩形 5"/>
            <p:cNvSpPr>
              <a:spLocks noChangeArrowheads="1"/>
            </p:cNvSpPr>
            <p:nvPr/>
          </p:nvSpPr>
          <p:spPr bwMode="auto">
            <a:xfrm>
              <a:off x="3635896" y="2636912"/>
              <a:ext cx="1800200" cy="645753"/>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r>
                <a:rPr lang="zh-CN" altLang="en-US" dirty="0">
                  <a:solidFill>
                    <a:schemeClr val="tx1"/>
                  </a:solidFill>
                </a:rPr>
                <a:t>参数传递语句：定义端口宽度</a:t>
              </a:r>
            </a:p>
          </p:txBody>
        </p:sp>
        <p:cxnSp>
          <p:nvCxnSpPr>
            <p:cNvPr id="55" name="直接箭头连接符 54"/>
            <p:cNvCxnSpPr/>
            <p:nvPr/>
          </p:nvCxnSpPr>
          <p:spPr bwMode="auto">
            <a:xfrm flipH="1">
              <a:off x="2861921" y="3068326"/>
              <a:ext cx="773863" cy="1659754"/>
            </a:xfrm>
            <a:prstGeom prst="straightConnector1">
              <a:avLst/>
            </a:prstGeom>
            <a:noFill/>
            <a:ln w="19050" cap="flat" cmpd="sng" algn="ctr">
              <a:solidFill>
                <a:schemeClr val="accent1">
                  <a:lumMod val="75000"/>
                </a:schemeClr>
              </a:solidFill>
              <a:prstDash val="solid"/>
              <a:round/>
              <a:headEnd type="none" w="med" len="med"/>
              <a:tailEnd type="arrow"/>
            </a:ln>
            <a:effectLst/>
          </p:spPr>
        </p:cxnSp>
      </p:grpSp>
    </p:spTree>
    <p:extLst>
      <p:ext uri="{BB962C8B-B14F-4D97-AF65-F5344CB8AC3E}">
        <p14:creationId xmlns:p14="http://schemas.microsoft.com/office/powerpoint/2010/main" val="16556230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9687"/>
            <a:ext cx="9027297" cy="417935"/>
          </a:xfrm>
        </p:spPr>
        <p:txBody>
          <a:bodyPr/>
          <a:lstStyle/>
          <a:p>
            <a:r>
              <a:rPr lang="zh-CN" altLang="en-US" sz="2800" dirty="0"/>
              <a:t>第六章  可编程逻辑</a:t>
            </a:r>
            <a:r>
              <a:rPr lang="en-US" altLang="zh-CN" sz="2800" dirty="0"/>
              <a:t>\</a:t>
            </a:r>
            <a:r>
              <a:rPr lang="zh-CN" altLang="en-US" sz="2800" dirty="0"/>
              <a:t>第四节  </a:t>
            </a:r>
            <a:r>
              <a:rPr lang="en-US" altLang="zh-CN" sz="2800" dirty="0"/>
              <a:t>VHDL</a:t>
            </a:r>
            <a:r>
              <a:rPr lang="zh-CN" altLang="en-US" sz="2800" dirty="0"/>
              <a:t>语言编程</a:t>
            </a:r>
            <a:endParaRPr lang="zh-CN" altLang="en-US" dirty="0"/>
          </a:p>
        </p:txBody>
      </p:sp>
      <p:sp>
        <p:nvSpPr>
          <p:cNvPr id="9" name="Text Box 598"/>
          <p:cNvSpPr txBox="1">
            <a:spLocks noChangeArrowheads="1"/>
          </p:cNvSpPr>
          <p:nvPr/>
        </p:nvSpPr>
        <p:spPr bwMode="auto">
          <a:xfrm>
            <a:off x="57616" y="490538"/>
            <a:ext cx="8909050" cy="2962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vert="horz" wrap="square" lIns="90000" tIns="46800" rIns="90000" bIns="46800" numCol="1" anchor="t" anchorCtr="0" compatLnSpc="1">
            <a:prstTxWarp prst="textNoShape">
              <a:avLst/>
            </a:prstTxWarp>
            <a:spAutoFit/>
          </a:bodyPr>
          <a:lstStyle>
            <a:lvl1pPr marL="230188" indent="-230188"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cs typeface="+mn-cs"/>
              </a:defRPr>
            </a:lvl1pPr>
            <a:lvl2pPr marL="742950" indent="-285750" algn="l" rtl="0" eaLnBrk="0" fontAlgn="base" hangingPunct="0">
              <a:lnSpc>
                <a:spcPct val="97000"/>
              </a:lnSpc>
              <a:spcBef>
                <a:spcPct val="20000"/>
              </a:spcBef>
              <a:spcAft>
                <a:spcPct val="20000"/>
              </a:spcAft>
              <a:buClr>
                <a:schemeClr val="folHlink"/>
              </a:buClr>
              <a:buFont typeface="Arial" charset="0"/>
              <a:buChar char="-"/>
              <a:defRPr kumimoji="1" sz="2000" b="1">
                <a:solidFill>
                  <a:schemeClr val="tx1"/>
                </a:solidFill>
                <a:latin typeface="Times New Roman" pitchFamily="18" charset="0"/>
                <a:ea typeface="楷体_GB2312" pitchFamily="49" charset="-122"/>
              </a:defRPr>
            </a:lvl2pPr>
            <a:lvl3pPr marL="1143000" indent="-228600" algn="l" rtl="0" eaLnBrk="0" fontAlgn="base" hangingPunct="0">
              <a:lnSpc>
                <a:spcPct val="97000"/>
              </a:lnSpc>
              <a:spcBef>
                <a:spcPct val="20000"/>
              </a:spcBef>
              <a:spcAft>
                <a:spcPct val="20000"/>
              </a:spcAft>
              <a:buClr>
                <a:schemeClr val="folHlink"/>
              </a:buClr>
              <a:buChar char="•"/>
              <a:defRPr kumimoji="1" sz="2000" b="1">
                <a:solidFill>
                  <a:schemeClr val="tx1"/>
                </a:solidFill>
                <a:latin typeface="Times New Roman" pitchFamily="18" charset="0"/>
                <a:ea typeface="楷体_GB2312" pitchFamily="49" charset="-122"/>
              </a:defRPr>
            </a:lvl3pPr>
            <a:lvl4pPr marL="16002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4pPr>
            <a:lvl5pPr marL="20574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5pPr>
            <a:lvl6pPr marL="25146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6pPr>
            <a:lvl7pPr marL="29718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7pPr>
            <a:lvl8pPr marL="34290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8pPr>
            <a:lvl9pPr marL="38862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9pPr>
          </a:lstStyle>
          <a:p>
            <a:pPr eaLnBrk="1" hangingPunct="1">
              <a:lnSpc>
                <a:spcPct val="100000"/>
              </a:lnSpc>
              <a:spcAft>
                <a:spcPts val="0"/>
              </a:spcAft>
            </a:pPr>
            <a:r>
              <a:rPr lang="en-US" altLang="zh-CN" sz="2800" dirty="0">
                <a:ea typeface="宋体" pitchFamily="2" charset="-122"/>
              </a:rPr>
              <a:t>VHDL</a:t>
            </a:r>
            <a:r>
              <a:rPr lang="zh-CN" altLang="en-US" sz="2800" dirty="0">
                <a:ea typeface="宋体" pitchFamily="2" charset="-122"/>
              </a:rPr>
              <a:t>编程案例</a:t>
            </a:r>
            <a:endParaRPr lang="en-US" altLang="zh-CN"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2" eaLnBrk="1" hangingPunct="1">
              <a:lnSpc>
                <a:spcPct val="100000"/>
              </a:lnSpc>
              <a:spcAft>
                <a:spcPts val="0"/>
              </a:spcAft>
            </a:pPr>
            <a:endParaRPr lang="zh-CN" altLang="en-US"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zh-CN" altLang="en-US" dirty="0">
              <a:ea typeface="宋体" pitchFamily="2" charset="-122"/>
            </a:endParaRPr>
          </a:p>
        </p:txBody>
      </p:sp>
      <p:sp>
        <p:nvSpPr>
          <p:cNvPr id="20" name="Text Box 5"/>
          <p:cNvSpPr txBox="1">
            <a:spLocks noChangeArrowheads="1"/>
          </p:cNvSpPr>
          <p:nvPr/>
        </p:nvSpPr>
        <p:spPr bwMode="auto">
          <a:xfrm>
            <a:off x="2816346" y="423272"/>
            <a:ext cx="4429125" cy="400110"/>
          </a:xfrm>
          <a:prstGeom prst="rect">
            <a:avLst/>
          </a:prstGeom>
          <a:noFill/>
          <a:ln w="9525">
            <a:noFill/>
            <a:miter lim="800000"/>
            <a:headEnd/>
            <a:tailEnd/>
          </a:ln>
          <a:effectLst/>
        </p:spPr>
        <p:txBody>
          <a:bodyPr>
            <a:spAutoFit/>
          </a:bodyPr>
          <a:lstStyle/>
          <a:p>
            <a:pPr>
              <a:lnSpc>
                <a:spcPct val="100000"/>
              </a:lnSpc>
              <a:defRPr/>
            </a:pPr>
            <a:r>
              <a:rPr lang="en-US" altLang="zh-CN" sz="2000" b="0" dirty="0">
                <a:solidFill>
                  <a:schemeClr val="tx1"/>
                </a:solidFill>
                <a:effectLst>
                  <a:outerShdw blurRad="38100" dist="38100" dir="2700000" algn="tl">
                    <a:srgbClr val="C0C0C0"/>
                  </a:outerShdw>
                </a:effectLst>
                <a:ea typeface="宋体" pitchFamily="2" charset="-122"/>
              </a:rPr>
              <a:t>●</a:t>
            </a:r>
            <a:r>
              <a:rPr lang="en-US" altLang="zh-CN" sz="2000" dirty="0">
                <a:solidFill>
                  <a:schemeClr val="tx1"/>
                </a:solidFill>
                <a:ea typeface="宋体" pitchFamily="2" charset="-122"/>
              </a:rPr>
              <a:t> VHDL</a:t>
            </a:r>
            <a:r>
              <a:rPr lang="zh-CN" altLang="en-US" sz="2000" dirty="0">
                <a:solidFill>
                  <a:schemeClr val="tx1"/>
                </a:solidFill>
                <a:ea typeface="宋体" pitchFamily="2" charset="-122"/>
              </a:rPr>
              <a:t>的时序逻辑设计</a:t>
            </a:r>
          </a:p>
        </p:txBody>
      </p:sp>
      <p:grpSp>
        <p:nvGrpSpPr>
          <p:cNvPr id="12" name="Group 7"/>
          <p:cNvGrpSpPr>
            <a:grpSpLocks/>
          </p:cNvGrpSpPr>
          <p:nvPr/>
        </p:nvGrpSpPr>
        <p:grpSpPr bwMode="auto">
          <a:xfrm>
            <a:off x="452438" y="1176330"/>
            <a:ext cx="2809875" cy="381000"/>
            <a:chOff x="0" y="1200"/>
            <a:chExt cx="2423" cy="240"/>
          </a:xfrm>
        </p:grpSpPr>
        <p:sp>
          <p:nvSpPr>
            <p:cNvPr id="13" name="AutoShape 8"/>
            <p:cNvSpPr>
              <a:spLocks noChangeArrowheads="1"/>
            </p:cNvSpPr>
            <p:nvPr/>
          </p:nvSpPr>
          <p:spPr bwMode="auto">
            <a:xfrm>
              <a:off x="0" y="1200"/>
              <a:ext cx="1819" cy="240"/>
            </a:xfrm>
            <a:prstGeom prst="roundRect">
              <a:avLst>
                <a:gd name="adj" fmla="val 50000"/>
              </a:avLst>
            </a:prstGeom>
            <a:gradFill rotWithShape="0">
              <a:gsLst>
                <a:gs pos="0">
                  <a:srgbClr val="470047"/>
                </a:gs>
                <a:gs pos="100000">
                  <a:srgbClr val="990099"/>
                </a:gs>
              </a:gsLst>
              <a:lin ang="0" scaled="1"/>
            </a:gradFill>
            <a:ln w="9525">
              <a:solidFill>
                <a:srgbClr val="00CCFF"/>
              </a:solidFill>
              <a:round/>
              <a:headEnd/>
              <a:tailEnd/>
            </a:ln>
          </p:spPr>
          <p:txBody>
            <a:bodyPr wrap="none" lIns="0" tIns="0" rIns="0" bIns="0" anchor="ctr"/>
            <a:lstStyle/>
            <a:p>
              <a:pPr algn="ctr">
                <a:lnSpc>
                  <a:spcPct val="100000"/>
                </a:lnSpc>
              </a:pPr>
              <a:r>
                <a:rPr lang="zh-CN" altLang="en-US">
                  <a:solidFill>
                    <a:schemeClr val="bg1"/>
                  </a:solidFill>
                  <a:ea typeface="宋体" pitchFamily="2" charset="-122"/>
                </a:rPr>
                <a:t>有限状态机类型</a:t>
              </a:r>
            </a:p>
          </p:txBody>
        </p:sp>
        <p:sp>
          <p:nvSpPr>
            <p:cNvPr id="14" name="Line 9"/>
            <p:cNvSpPr>
              <a:spLocks noChangeShapeType="1"/>
            </p:cNvSpPr>
            <p:nvPr/>
          </p:nvSpPr>
          <p:spPr bwMode="auto">
            <a:xfrm flipV="1">
              <a:off x="1854" y="1326"/>
              <a:ext cx="569" cy="1"/>
            </a:xfrm>
            <a:prstGeom prst="line">
              <a:avLst/>
            </a:prstGeom>
            <a:noFill/>
            <a:ln w="19050">
              <a:solidFill>
                <a:srgbClr val="00CCFF"/>
              </a:solidFill>
              <a:prstDash val="sysDot"/>
              <a:round/>
              <a:headEnd/>
              <a:tailEnd/>
            </a:ln>
            <a:extLst>
              <a:ext uri="{909E8E84-426E-40DD-AFC4-6F175D3DCCD1}">
                <a14:hiddenFill xmlns:a14="http://schemas.microsoft.com/office/drawing/2010/main">
                  <a:noFill/>
                </a14:hiddenFill>
              </a:ext>
            </a:extLst>
          </p:spPr>
          <p:txBody>
            <a:bodyPr lIns="0" tIns="0" rIns="0" bIns="0" anchor="ctr"/>
            <a:lstStyle/>
            <a:p>
              <a:endParaRPr lang="zh-CN" altLang="en-US"/>
            </a:p>
          </p:txBody>
        </p:sp>
      </p:grpSp>
      <p:sp>
        <p:nvSpPr>
          <p:cNvPr id="18" name="AutoShape 11"/>
          <p:cNvSpPr>
            <a:spLocks/>
          </p:cNvSpPr>
          <p:nvPr/>
        </p:nvSpPr>
        <p:spPr bwMode="auto">
          <a:xfrm>
            <a:off x="3348038" y="863593"/>
            <a:ext cx="71437" cy="863600"/>
          </a:xfrm>
          <a:prstGeom prst="leftBrace">
            <a:avLst>
              <a:gd name="adj1" fmla="val 100741"/>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82800" rIns="90000" bIns="46800" anchor="ctr">
            <a:spAutoFit/>
          </a:bodyPr>
          <a:lstStyle/>
          <a:p>
            <a:endParaRPr lang="zh-CN" altLang="en-US"/>
          </a:p>
        </p:txBody>
      </p:sp>
      <p:sp>
        <p:nvSpPr>
          <p:cNvPr id="19" name="Text Box 12"/>
          <p:cNvSpPr txBox="1">
            <a:spLocks noChangeArrowheads="1"/>
          </p:cNvSpPr>
          <p:nvPr/>
        </p:nvSpPr>
        <p:spPr bwMode="auto">
          <a:xfrm>
            <a:off x="3563938" y="863593"/>
            <a:ext cx="20161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65000"/>
              </a:lnSpc>
            </a:pPr>
            <a:r>
              <a:rPr lang="zh-CN" altLang="en-US">
                <a:ea typeface="宋体" pitchFamily="2" charset="-122"/>
              </a:rPr>
              <a:t>摩尔型（</a:t>
            </a:r>
            <a:r>
              <a:rPr lang="en-US" altLang="zh-CN">
                <a:ea typeface="宋体" pitchFamily="2" charset="-122"/>
              </a:rPr>
              <a:t>Moore</a:t>
            </a:r>
            <a:r>
              <a:rPr lang="zh-CN" altLang="en-US">
                <a:ea typeface="宋体" pitchFamily="2" charset="-122"/>
              </a:rPr>
              <a:t>）</a:t>
            </a:r>
          </a:p>
        </p:txBody>
      </p:sp>
      <p:sp>
        <p:nvSpPr>
          <p:cNvPr id="21" name="Text Box 13"/>
          <p:cNvSpPr txBox="1">
            <a:spLocks noChangeArrowheads="1"/>
          </p:cNvSpPr>
          <p:nvPr/>
        </p:nvSpPr>
        <p:spPr bwMode="auto">
          <a:xfrm>
            <a:off x="3419475" y="1366830"/>
            <a:ext cx="2376488"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65000"/>
              </a:lnSpc>
            </a:pPr>
            <a:r>
              <a:rPr lang="zh-CN" altLang="en-US">
                <a:ea typeface="宋体" pitchFamily="2" charset="-122"/>
              </a:rPr>
              <a:t>米里型（</a:t>
            </a:r>
            <a:r>
              <a:rPr lang="en-US" altLang="zh-CN">
                <a:ea typeface="宋体" pitchFamily="2" charset="-122"/>
              </a:rPr>
              <a:t>Mealy</a:t>
            </a:r>
            <a:r>
              <a:rPr lang="zh-CN" altLang="en-US">
                <a:ea typeface="宋体" pitchFamily="2" charset="-122"/>
              </a:rPr>
              <a:t>）</a:t>
            </a:r>
          </a:p>
        </p:txBody>
      </p:sp>
      <p:grpSp>
        <p:nvGrpSpPr>
          <p:cNvPr id="22" name="Group 84"/>
          <p:cNvGrpSpPr>
            <a:grpSpLocks/>
          </p:cNvGrpSpPr>
          <p:nvPr/>
        </p:nvGrpSpPr>
        <p:grpSpPr bwMode="auto">
          <a:xfrm>
            <a:off x="1389062" y="1678586"/>
            <a:ext cx="6048375" cy="2343150"/>
            <a:chOff x="839" y="935"/>
            <a:chExt cx="3810" cy="1476"/>
          </a:xfrm>
        </p:grpSpPr>
        <p:grpSp>
          <p:nvGrpSpPr>
            <p:cNvPr id="23" name="Group 43"/>
            <p:cNvGrpSpPr>
              <a:grpSpLocks/>
            </p:cNvGrpSpPr>
            <p:nvPr/>
          </p:nvGrpSpPr>
          <p:grpSpPr bwMode="auto">
            <a:xfrm>
              <a:off x="975" y="1071"/>
              <a:ext cx="3674" cy="1045"/>
              <a:chOff x="1066" y="1207"/>
              <a:chExt cx="3674" cy="1045"/>
            </a:xfrm>
          </p:grpSpPr>
          <p:sp>
            <p:nvSpPr>
              <p:cNvPr id="26" name="Rectangle 23"/>
              <p:cNvSpPr>
                <a:spLocks noChangeArrowheads="1"/>
              </p:cNvSpPr>
              <p:nvPr/>
            </p:nvSpPr>
            <p:spPr bwMode="auto">
              <a:xfrm>
                <a:off x="2626" y="1471"/>
                <a:ext cx="545" cy="453"/>
              </a:xfrm>
              <a:prstGeom prst="rect">
                <a:avLst/>
              </a:prstGeom>
              <a:solidFill>
                <a:srgbClr val="00FF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FFFF"/>
                </a:extrusionClr>
              </a:sp3d>
            </p:spPr>
            <p:txBody>
              <a:bodyPr lIns="90000" tIns="82800" rIns="90000" bIns="46800" anchor="ctr">
                <a:spAutoFit/>
                <a:flatTx/>
              </a:bodyPr>
              <a:lstStyle/>
              <a:p>
                <a:endParaRPr lang="zh-CN" altLang="en-US"/>
              </a:p>
            </p:txBody>
          </p:sp>
          <p:sp>
            <p:nvSpPr>
              <p:cNvPr id="27" name="Rectangle 17"/>
              <p:cNvSpPr>
                <a:spLocks noChangeArrowheads="1"/>
              </p:cNvSpPr>
              <p:nvPr/>
            </p:nvSpPr>
            <p:spPr bwMode="auto">
              <a:xfrm>
                <a:off x="1655" y="1480"/>
                <a:ext cx="545" cy="453"/>
              </a:xfrm>
              <a:prstGeom prst="rect">
                <a:avLst/>
              </a:prstGeom>
              <a:solidFill>
                <a:srgbClr val="00FF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FFFF"/>
                </a:extrusionClr>
              </a:sp3d>
            </p:spPr>
            <p:txBody>
              <a:bodyPr lIns="90000" tIns="82800" rIns="90000" bIns="46800" anchor="ctr">
                <a:spAutoFit/>
                <a:flatTx/>
              </a:bodyPr>
              <a:lstStyle/>
              <a:p>
                <a:endParaRPr lang="zh-CN" altLang="en-US"/>
              </a:p>
            </p:txBody>
          </p:sp>
          <p:sp>
            <p:nvSpPr>
              <p:cNvPr id="28" name="Text Box 18"/>
              <p:cNvSpPr txBox="1">
                <a:spLocks noChangeArrowheads="1"/>
              </p:cNvSpPr>
              <p:nvPr/>
            </p:nvSpPr>
            <p:spPr bwMode="auto">
              <a:xfrm>
                <a:off x="1655" y="1525"/>
                <a:ext cx="526"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sz="1800"/>
                  <a:t>次态逻辑</a:t>
                </a:r>
              </a:p>
            </p:txBody>
          </p:sp>
          <p:grpSp>
            <p:nvGrpSpPr>
              <p:cNvPr id="29" name="Group 22"/>
              <p:cNvGrpSpPr>
                <a:grpSpLocks/>
              </p:cNvGrpSpPr>
              <p:nvPr/>
            </p:nvGrpSpPr>
            <p:grpSpPr bwMode="auto">
              <a:xfrm>
                <a:off x="2580" y="1480"/>
                <a:ext cx="635" cy="416"/>
                <a:chOff x="2426" y="2244"/>
                <a:chExt cx="635" cy="416"/>
              </a:xfrm>
            </p:grpSpPr>
            <p:sp>
              <p:nvSpPr>
                <p:cNvPr id="50" name="Text Box 19"/>
                <p:cNvSpPr txBox="1">
                  <a:spLocks noChangeArrowheads="1"/>
                </p:cNvSpPr>
                <p:nvPr/>
              </p:nvSpPr>
              <p:spPr bwMode="auto">
                <a:xfrm>
                  <a:off x="2525" y="2244"/>
                  <a:ext cx="408"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sz="1800"/>
                    <a:t>状态</a:t>
                  </a:r>
                </a:p>
              </p:txBody>
            </p:sp>
            <p:sp>
              <p:nvSpPr>
                <p:cNvPr id="51" name="Text Box 20"/>
                <p:cNvSpPr txBox="1">
                  <a:spLocks noChangeArrowheads="1"/>
                </p:cNvSpPr>
                <p:nvPr/>
              </p:nvSpPr>
              <p:spPr bwMode="auto">
                <a:xfrm>
                  <a:off x="2426" y="2432"/>
                  <a:ext cx="635"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sz="1800"/>
                    <a:t>寄存器</a:t>
                  </a:r>
                </a:p>
              </p:txBody>
            </p:sp>
          </p:grpSp>
          <p:sp>
            <p:nvSpPr>
              <p:cNvPr id="30" name="Rectangle 24"/>
              <p:cNvSpPr>
                <a:spLocks noChangeArrowheads="1"/>
              </p:cNvSpPr>
              <p:nvPr/>
            </p:nvSpPr>
            <p:spPr bwMode="auto">
              <a:xfrm>
                <a:off x="3606" y="1480"/>
                <a:ext cx="545" cy="453"/>
              </a:xfrm>
              <a:prstGeom prst="rect">
                <a:avLst/>
              </a:prstGeom>
              <a:solidFill>
                <a:srgbClr val="00FF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FFFF"/>
                </a:extrusionClr>
              </a:sp3d>
            </p:spPr>
            <p:txBody>
              <a:bodyPr lIns="90000" tIns="82800" rIns="90000" bIns="46800" anchor="ctr">
                <a:spAutoFit/>
                <a:flatTx/>
              </a:bodyPr>
              <a:lstStyle/>
              <a:p>
                <a:endParaRPr lang="zh-CN" altLang="en-US"/>
              </a:p>
            </p:txBody>
          </p:sp>
          <p:sp>
            <p:nvSpPr>
              <p:cNvPr id="31" name="Text Box 21"/>
              <p:cNvSpPr txBox="1">
                <a:spLocks noChangeArrowheads="1"/>
              </p:cNvSpPr>
              <p:nvPr/>
            </p:nvSpPr>
            <p:spPr bwMode="auto">
              <a:xfrm>
                <a:off x="3632" y="1525"/>
                <a:ext cx="499"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sz="1800"/>
                  <a:t>输出逻辑</a:t>
                </a:r>
              </a:p>
            </p:txBody>
          </p:sp>
          <p:sp>
            <p:nvSpPr>
              <p:cNvPr id="32" name="Line 25"/>
              <p:cNvSpPr>
                <a:spLocks noChangeShapeType="1"/>
              </p:cNvSpPr>
              <p:nvPr/>
            </p:nvSpPr>
            <p:spPr bwMode="auto">
              <a:xfrm>
                <a:off x="1474" y="1706"/>
                <a:ext cx="172" cy="1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lIns="90000" tIns="82800" rIns="90000" bIns="46800">
                <a:spAutoFit/>
              </a:bodyPr>
              <a:lstStyle/>
              <a:p>
                <a:endParaRPr lang="zh-CN" altLang="en-US"/>
              </a:p>
            </p:txBody>
          </p:sp>
          <p:sp>
            <p:nvSpPr>
              <p:cNvPr id="33" name="Line 26"/>
              <p:cNvSpPr>
                <a:spLocks noChangeShapeType="1"/>
              </p:cNvSpPr>
              <p:nvPr/>
            </p:nvSpPr>
            <p:spPr bwMode="auto">
              <a:xfrm>
                <a:off x="2290" y="1661"/>
                <a:ext cx="318"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lIns="90000" tIns="82800" rIns="90000" bIns="46800">
                <a:spAutoFit/>
              </a:bodyPr>
              <a:lstStyle/>
              <a:p>
                <a:endParaRPr lang="zh-CN" altLang="en-US"/>
              </a:p>
            </p:txBody>
          </p:sp>
          <p:sp>
            <p:nvSpPr>
              <p:cNvPr id="34" name="Line 27"/>
              <p:cNvSpPr>
                <a:spLocks noChangeShapeType="1"/>
              </p:cNvSpPr>
              <p:nvPr/>
            </p:nvSpPr>
            <p:spPr bwMode="auto">
              <a:xfrm>
                <a:off x="3280" y="1661"/>
                <a:ext cx="318"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lIns="90000" tIns="82800" rIns="90000" bIns="46800">
                <a:spAutoFit/>
              </a:bodyPr>
              <a:lstStyle/>
              <a:p>
                <a:endParaRPr lang="zh-CN" altLang="en-US"/>
              </a:p>
            </p:txBody>
          </p:sp>
          <p:sp>
            <p:nvSpPr>
              <p:cNvPr id="35" name="Line 28"/>
              <p:cNvSpPr>
                <a:spLocks noChangeShapeType="1"/>
              </p:cNvSpPr>
              <p:nvPr/>
            </p:nvSpPr>
            <p:spPr bwMode="auto">
              <a:xfrm flipV="1">
                <a:off x="3424" y="1207"/>
                <a:ext cx="0" cy="45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90000" tIns="82800" rIns="90000" bIns="46800">
                <a:spAutoFit/>
              </a:bodyPr>
              <a:lstStyle/>
              <a:p>
                <a:endParaRPr lang="zh-CN" altLang="en-US"/>
              </a:p>
            </p:txBody>
          </p:sp>
          <p:sp>
            <p:nvSpPr>
              <p:cNvPr id="36" name="Line 29"/>
              <p:cNvSpPr>
                <a:spLocks noChangeShapeType="1"/>
              </p:cNvSpPr>
              <p:nvPr/>
            </p:nvSpPr>
            <p:spPr bwMode="auto">
              <a:xfrm flipH="1">
                <a:off x="2018" y="1207"/>
                <a:ext cx="140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90000" tIns="82800" rIns="90000" bIns="46800">
                <a:spAutoFit/>
              </a:bodyPr>
              <a:lstStyle/>
              <a:p>
                <a:endParaRPr lang="zh-CN" altLang="en-US"/>
              </a:p>
            </p:txBody>
          </p:sp>
          <p:sp>
            <p:nvSpPr>
              <p:cNvPr id="37" name="Line 30"/>
              <p:cNvSpPr>
                <a:spLocks noChangeShapeType="1"/>
              </p:cNvSpPr>
              <p:nvPr/>
            </p:nvSpPr>
            <p:spPr bwMode="auto">
              <a:xfrm>
                <a:off x="2018" y="1207"/>
                <a:ext cx="0" cy="22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lIns="90000" tIns="82800" rIns="90000" bIns="46800">
                <a:spAutoFit/>
              </a:bodyPr>
              <a:lstStyle/>
              <a:p>
                <a:endParaRPr lang="zh-CN" altLang="en-US"/>
              </a:p>
            </p:txBody>
          </p:sp>
          <p:sp>
            <p:nvSpPr>
              <p:cNvPr id="38" name="Line 31"/>
              <p:cNvSpPr>
                <a:spLocks noChangeShapeType="1"/>
              </p:cNvSpPr>
              <p:nvPr/>
            </p:nvSpPr>
            <p:spPr bwMode="auto">
              <a:xfrm>
                <a:off x="4195" y="1661"/>
                <a:ext cx="318"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lIns="90000" tIns="82800" rIns="90000" bIns="46800">
                <a:spAutoFit/>
              </a:bodyPr>
              <a:lstStyle/>
              <a:p>
                <a:endParaRPr lang="zh-CN" altLang="en-US"/>
              </a:p>
            </p:txBody>
          </p:sp>
          <p:sp>
            <p:nvSpPr>
              <p:cNvPr id="39" name="Line 32"/>
              <p:cNvSpPr>
                <a:spLocks noChangeShapeType="1"/>
              </p:cNvSpPr>
              <p:nvPr/>
            </p:nvSpPr>
            <p:spPr bwMode="auto">
              <a:xfrm>
                <a:off x="1474" y="2024"/>
                <a:ext cx="95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90000" tIns="82800" rIns="90000" bIns="46800">
                <a:spAutoFit/>
              </a:bodyPr>
              <a:lstStyle/>
              <a:p>
                <a:endParaRPr lang="zh-CN" altLang="en-US"/>
              </a:p>
            </p:txBody>
          </p:sp>
          <p:sp>
            <p:nvSpPr>
              <p:cNvPr id="40" name="Line 33"/>
              <p:cNvSpPr>
                <a:spLocks noChangeShapeType="1"/>
              </p:cNvSpPr>
              <p:nvPr/>
            </p:nvSpPr>
            <p:spPr bwMode="auto">
              <a:xfrm flipV="1">
                <a:off x="2426" y="1797"/>
                <a:ext cx="0" cy="2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90000" tIns="82800" rIns="90000" bIns="46800">
                <a:spAutoFit/>
              </a:bodyPr>
              <a:lstStyle/>
              <a:p>
                <a:endParaRPr lang="zh-CN" altLang="en-US"/>
              </a:p>
            </p:txBody>
          </p:sp>
          <p:sp>
            <p:nvSpPr>
              <p:cNvPr id="41" name="Line 34"/>
              <p:cNvSpPr>
                <a:spLocks noChangeShapeType="1"/>
              </p:cNvSpPr>
              <p:nvPr/>
            </p:nvSpPr>
            <p:spPr bwMode="auto">
              <a:xfrm>
                <a:off x="2426" y="1797"/>
                <a:ext cx="18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90000" tIns="82800" rIns="90000" bIns="46800">
                <a:spAutoFit/>
              </a:bodyPr>
              <a:lstStyle/>
              <a:p>
                <a:endParaRPr lang="zh-CN" altLang="en-US"/>
              </a:p>
            </p:txBody>
          </p:sp>
          <p:sp>
            <p:nvSpPr>
              <p:cNvPr id="42" name="Line 35"/>
              <p:cNvSpPr>
                <a:spLocks noChangeShapeType="1"/>
              </p:cNvSpPr>
              <p:nvPr/>
            </p:nvSpPr>
            <p:spPr bwMode="auto">
              <a:xfrm>
                <a:off x="1474" y="2115"/>
                <a:ext cx="140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90000" tIns="82800" rIns="90000" bIns="46800">
                <a:spAutoFit/>
              </a:bodyPr>
              <a:lstStyle/>
              <a:p>
                <a:endParaRPr lang="zh-CN" altLang="en-US"/>
              </a:p>
            </p:txBody>
          </p:sp>
          <p:sp>
            <p:nvSpPr>
              <p:cNvPr id="43" name="Line 36"/>
              <p:cNvSpPr>
                <a:spLocks noChangeShapeType="1"/>
              </p:cNvSpPr>
              <p:nvPr/>
            </p:nvSpPr>
            <p:spPr bwMode="auto">
              <a:xfrm flipV="1">
                <a:off x="2880" y="1933"/>
                <a:ext cx="0" cy="18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90000" tIns="82800" rIns="90000" bIns="46800">
                <a:spAutoFit/>
              </a:bodyPr>
              <a:lstStyle/>
              <a:p>
                <a:endParaRPr lang="zh-CN" altLang="en-US"/>
              </a:p>
            </p:txBody>
          </p:sp>
          <p:sp>
            <p:nvSpPr>
              <p:cNvPr id="44" name="Text Box 37"/>
              <p:cNvSpPr txBox="1">
                <a:spLocks noChangeArrowheads="1"/>
              </p:cNvSpPr>
              <p:nvPr/>
            </p:nvSpPr>
            <p:spPr bwMode="auto">
              <a:xfrm>
                <a:off x="1102" y="1516"/>
                <a:ext cx="499"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sz="1800"/>
                  <a:t>输入</a:t>
                </a:r>
              </a:p>
            </p:txBody>
          </p:sp>
          <p:sp>
            <p:nvSpPr>
              <p:cNvPr id="45" name="Text Box 38"/>
              <p:cNvSpPr txBox="1">
                <a:spLocks noChangeArrowheads="1"/>
              </p:cNvSpPr>
              <p:nvPr/>
            </p:nvSpPr>
            <p:spPr bwMode="auto">
              <a:xfrm>
                <a:off x="4241" y="1434"/>
                <a:ext cx="499"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sz="1800"/>
                  <a:t>输出</a:t>
                </a:r>
              </a:p>
            </p:txBody>
          </p:sp>
          <p:sp>
            <p:nvSpPr>
              <p:cNvPr id="46" name="Text Box 39"/>
              <p:cNvSpPr txBox="1">
                <a:spLocks noChangeArrowheads="1"/>
              </p:cNvSpPr>
              <p:nvPr/>
            </p:nvSpPr>
            <p:spPr bwMode="auto">
              <a:xfrm>
                <a:off x="1075" y="1842"/>
                <a:ext cx="499"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sz="1800"/>
                  <a:t>时钟</a:t>
                </a:r>
              </a:p>
            </p:txBody>
          </p:sp>
          <p:sp>
            <p:nvSpPr>
              <p:cNvPr id="47" name="Text Box 40"/>
              <p:cNvSpPr txBox="1">
                <a:spLocks noChangeArrowheads="1"/>
              </p:cNvSpPr>
              <p:nvPr/>
            </p:nvSpPr>
            <p:spPr bwMode="auto">
              <a:xfrm>
                <a:off x="1066" y="2024"/>
                <a:ext cx="499"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sz="1800"/>
                  <a:t>复位</a:t>
                </a:r>
              </a:p>
            </p:txBody>
          </p:sp>
          <p:sp>
            <p:nvSpPr>
              <p:cNvPr id="48" name="Text Box 41"/>
              <p:cNvSpPr txBox="1">
                <a:spLocks noChangeArrowheads="1"/>
              </p:cNvSpPr>
              <p:nvPr/>
            </p:nvSpPr>
            <p:spPr bwMode="auto">
              <a:xfrm>
                <a:off x="3188" y="1679"/>
                <a:ext cx="499"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sz="1800"/>
                  <a:t>现态</a:t>
                </a:r>
              </a:p>
            </p:txBody>
          </p:sp>
          <p:sp>
            <p:nvSpPr>
              <p:cNvPr id="49" name="Text Box 42"/>
              <p:cNvSpPr txBox="1">
                <a:spLocks noChangeArrowheads="1"/>
              </p:cNvSpPr>
              <p:nvPr/>
            </p:nvSpPr>
            <p:spPr bwMode="auto">
              <a:xfrm>
                <a:off x="2200" y="1434"/>
                <a:ext cx="499"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sz="1800"/>
                  <a:t>次态</a:t>
                </a:r>
              </a:p>
            </p:txBody>
          </p:sp>
        </p:grpSp>
        <p:sp>
          <p:nvSpPr>
            <p:cNvPr id="24" name="Rectangle 82"/>
            <p:cNvSpPr>
              <a:spLocks noChangeArrowheads="1"/>
            </p:cNvSpPr>
            <p:nvPr/>
          </p:nvSpPr>
          <p:spPr bwMode="auto">
            <a:xfrm>
              <a:off x="839" y="935"/>
              <a:ext cx="3810" cy="1406"/>
            </a:xfrm>
            <a:prstGeom prst="rect">
              <a:avLst/>
            </a:prstGeom>
            <a:noFill/>
            <a:ln w="19050" algn="ctr">
              <a:solidFill>
                <a:srgbClr val="00CCFF"/>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82800" rIns="90000" bIns="46800" anchor="ctr">
              <a:spAutoFit/>
            </a:bodyPr>
            <a:lstStyle/>
            <a:p>
              <a:endParaRPr lang="zh-CN" altLang="en-US"/>
            </a:p>
          </p:txBody>
        </p:sp>
        <p:sp>
          <p:nvSpPr>
            <p:cNvPr id="25" name="Text Box 76"/>
            <p:cNvSpPr txBox="1">
              <a:spLocks noChangeArrowheads="1"/>
            </p:cNvSpPr>
            <p:nvPr/>
          </p:nvSpPr>
          <p:spPr bwMode="auto">
            <a:xfrm>
              <a:off x="1655" y="2205"/>
              <a:ext cx="2132" cy="206"/>
            </a:xfrm>
            <a:prstGeom prst="rect">
              <a:avLst/>
            </a:prstGeom>
            <a:solidFill>
              <a:srgbClr val="E6E6E6"/>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65000"/>
                </a:lnSpc>
              </a:pPr>
              <a:r>
                <a:rPr lang="zh-CN" altLang="en-US">
                  <a:ea typeface="宋体" pitchFamily="2" charset="-122"/>
                </a:rPr>
                <a:t>摩尔型有限状态机的结构图</a:t>
              </a:r>
            </a:p>
          </p:txBody>
        </p:sp>
      </p:grpSp>
      <p:grpSp>
        <p:nvGrpSpPr>
          <p:cNvPr id="56" name="Group 85"/>
          <p:cNvGrpSpPr>
            <a:grpSpLocks/>
          </p:cNvGrpSpPr>
          <p:nvPr/>
        </p:nvGrpSpPr>
        <p:grpSpPr bwMode="auto">
          <a:xfrm>
            <a:off x="1389062" y="4270973"/>
            <a:ext cx="6119813" cy="2343150"/>
            <a:chOff x="930" y="2568"/>
            <a:chExt cx="3855" cy="1476"/>
          </a:xfrm>
        </p:grpSpPr>
        <p:grpSp>
          <p:nvGrpSpPr>
            <p:cNvPr id="57" name="Group 75"/>
            <p:cNvGrpSpPr>
              <a:grpSpLocks/>
            </p:cNvGrpSpPr>
            <p:nvPr/>
          </p:nvGrpSpPr>
          <p:grpSpPr bwMode="auto">
            <a:xfrm>
              <a:off x="1111" y="2704"/>
              <a:ext cx="3674" cy="1146"/>
              <a:chOff x="1066" y="2331"/>
              <a:chExt cx="3674" cy="1146"/>
            </a:xfrm>
          </p:grpSpPr>
          <p:sp>
            <p:nvSpPr>
              <p:cNvPr id="60" name="Rectangle 45"/>
              <p:cNvSpPr>
                <a:spLocks noChangeArrowheads="1"/>
              </p:cNvSpPr>
              <p:nvPr/>
            </p:nvSpPr>
            <p:spPr bwMode="auto">
              <a:xfrm>
                <a:off x="2626" y="2696"/>
                <a:ext cx="545" cy="453"/>
              </a:xfrm>
              <a:prstGeom prst="rect">
                <a:avLst/>
              </a:prstGeom>
              <a:solidFill>
                <a:srgbClr val="00FF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FFFF"/>
                </a:extrusionClr>
              </a:sp3d>
            </p:spPr>
            <p:txBody>
              <a:bodyPr lIns="90000" tIns="82800" rIns="90000" bIns="46800" anchor="ctr">
                <a:spAutoFit/>
                <a:flatTx/>
              </a:bodyPr>
              <a:lstStyle/>
              <a:p>
                <a:endParaRPr lang="zh-CN" altLang="en-US"/>
              </a:p>
            </p:txBody>
          </p:sp>
          <p:sp>
            <p:nvSpPr>
              <p:cNvPr id="61" name="Rectangle 46"/>
              <p:cNvSpPr>
                <a:spLocks noChangeArrowheads="1"/>
              </p:cNvSpPr>
              <p:nvPr/>
            </p:nvSpPr>
            <p:spPr bwMode="auto">
              <a:xfrm>
                <a:off x="1655" y="2705"/>
                <a:ext cx="545" cy="453"/>
              </a:xfrm>
              <a:prstGeom prst="rect">
                <a:avLst/>
              </a:prstGeom>
              <a:solidFill>
                <a:srgbClr val="00FF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FFFF"/>
                </a:extrusionClr>
              </a:sp3d>
            </p:spPr>
            <p:txBody>
              <a:bodyPr lIns="90000" tIns="82800" rIns="90000" bIns="46800" anchor="ctr">
                <a:spAutoFit/>
                <a:flatTx/>
              </a:bodyPr>
              <a:lstStyle/>
              <a:p>
                <a:endParaRPr lang="zh-CN" altLang="en-US"/>
              </a:p>
            </p:txBody>
          </p:sp>
          <p:sp>
            <p:nvSpPr>
              <p:cNvPr id="62" name="Text Box 47"/>
              <p:cNvSpPr txBox="1">
                <a:spLocks noChangeArrowheads="1"/>
              </p:cNvSpPr>
              <p:nvPr/>
            </p:nvSpPr>
            <p:spPr bwMode="auto">
              <a:xfrm>
                <a:off x="1655" y="2750"/>
                <a:ext cx="526"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sz="1800"/>
                  <a:t>次态逻辑</a:t>
                </a:r>
              </a:p>
            </p:txBody>
          </p:sp>
          <p:grpSp>
            <p:nvGrpSpPr>
              <p:cNvPr id="63" name="Group 48"/>
              <p:cNvGrpSpPr>
                <a:grpSpLocks/>
              </p:cNvGrpSpPr>
              <p:nvPr/>
            </p:nvGrpSpPr>
            <p:grpSpPr bwMode="auto">
              <a:xfrm>
                <a:off x="2580" y="2705"/>
                <a:ext cx="635" cy="416"/>
                <a:chOff x="2426" y="2244"/>
                <a:chExt cx="635" cy="416"/>
              </a:xfrm>
            </p:grpSpPr>
            <p:sp>
              <p:nvSpPr>
                <p:cNvPr id="87" name="Text Box 49"/>
                <p:cNvSpPr txBox="1">
                  <a:spLocks noChangeArrowheads="1"/>
                </p:cNvSpPr>
                <p:nvPr/>
              </p:nvSpPr>
              <p:spPr bwMode="auto">
                <a:xfrm>
                  <a:off x="2525" y="2244"/>
                  <a:ext cx="408"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sz="1800"/>
                    <a:t>状态</a:t>
                  </a:r>
                </a:p>
              </p:txBody>
            </p:sp>
            <p:sp>
              <p:nvSpPr>
                <p:cNvPr id="88" name="Text Box 50"/>
                <p:cNvSpPr txBox="1">
                  <a:spLocks noChangeArrowheads="1"/>
                </p:cNvSpPr>
                <p:nvPr/>
              </p:nvSpPr>
              <p:spPr bwMode="auto">
                <a:xfrm>
                  <a:off x="2426" y="2432"/>
                  <a:ext cx="635"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sz="1800"/>
                    <a:t>寄存器</a:t>
                  </a:r>
                </a:p>
              </p:txBody>
            </p:sp>
          </p:grpSp>
          <p:sp>
            <p:nvSpPr>
              <p:cNvPr id="64" name="Rectangle 51"/>
              <p:cNvSpPr>
                <a:spLocks noChangeArrowheads="1"/>
              </p:cNvSpPr>
              <p:nvPr/>
            </p:nvSpPr>
            <p:spPr bwMode="auto">
              <a:xfrm>
                <a:off x="3606" y="2705"/>
                <a:ext cx="545" cy="453"/>
              </a:xfrm>
              <a:prstGeom prst="rect">
                <a:avLst/>
              </a:prstGeom>
              <a:solidFill>
                <a:srgbClr val="00FF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FFFF"/>
                </a:extrusionClr>
              </a:sp3d>
            </p:spPr>
            <p:txBody>
              <a:bodyPr lIns="90000" tIns="82800" rIns="90000" bIns="46800" anchor="ctr">
                <a:spAutoFit/>
                <a:flatTx/>
              </a:bodyPr>
              <a:lstStyle/>
              <a:p>
                <a:endParaRPr lang="zh-CN" altLang="en-US"/>
              </a:p>
            </p:txBody>
          </p:sp>
          <p:sp>
            <p:nvSpPr>
              <p:cNvPr id="65" name="Text Box 52"/>
              <p:cNvSpPr txBox="1">
                <a:spLocks noChangeArrowheads="1"/>
              </p:cNvSpPr>
              <p:nvPr/>
            </p:nvSpPr>
            <p:spPr bwMode="auto">
              <a:xfrm>
                <a:off x="3632" y="2750"/>
                <a:ext cx="499"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sz="1800"/>
                  <a:t>输出逻辑</a:t>
                </a:r>
              </a:p>
            </p:txBody>
          </p:sp>
          <p:sp>
            <p:nvSpPr>
              <p:cNvPr id="66" name="Line 53"/>
              <p:cNvSpPr>
                <a:spLocks noChangeShapeType="1"/>
              </p:cNvSpPr>
              <p:nvPr/>
            </p:nvSpPr>
            <p:spPr bwMode="auto">
              <a:xfrm>
                <a:off x="1474" y="2931"/>
                <a:ext cx="172" cy="1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lIns="90000" tIns="82800" rIns="90000" bIns="46800">
                <a:spAutoFit/>
              </a:bodyPr>
              <a:lstStyle/>
              <a:p>
                <a:endParaRPr lang="zh-CN" altLang="en-US"/>
              </a:p>
            </p:txBody>
          </p:sp>
          <p:sp>
            <p:nvSpPr>
              <p:cNvPr id="67" name="Line 54"/>
              <p:cNvSpPr>
                <a:spLocks noChangeShapeType="1"/>
              </p:cNvSpPr>
              <p:nvPr/>
            </p:nvSpPr>
            <p:spPr bwMode="auto">
              <a:xfrm>
                <a:off x="2290" y="2886"/>
                <a:ext cx="318"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lIns="90000" tIns="82800" rIns="90000" bIns="46800">
                <a:spAutoFit/>
              </a:bodyPr>
              <a:lstStyle/>
              <a:p>
                <a:endParaRPr lang="zh-CN" altLang="en-US"/>
              </a:p>
            </p:txBody>
          </p:sp>
          <p:sp>
            <p:nvSpPr>
              <p:cNvPr id="68" name="Line 55"/>
              <p:cNvSpPr>
                <a:spLocks noChangeShapeType="1"/>
              </p:cNvSpPr>
              <p:nvPr/>
            </p:nvSpPr>
            <p:spPr bwMode="auto">
              <a:xfrm>
                <a:off x="3280" y="2886"/>
                <a:ext cx="318"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lIns="90000" tIns="82800" rIns="90000" bIns="46800">
                <a:spAutoFit/>
              </a:bodyPr>
              <a:lstStyle/>
              <a:p>
                <a:endParaRPr lang="zh-CN" altLang="en-US"/>
              </a:p>
            </p:txBody>
          </p:sp>
          <p:sp>
            <p:nvSpPr>
              <p:cNvPr id="69" name="Line 56"/>
              <p:cNvSpPr>
                <a:spLocks noChangeShapeType="1"/>
              </p:cNvSpPr>
              <p:nvPr/>
            </p:nvSpPr>
            <p:spPr bwMode="auto">
              <a:xfrm flipV="1">
                <a:off x="3424" y="2432"/>
                <a:ext cx="0" cy="45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90000" tIns="82800" rIns="90000" bIns="46800">
                <a:spAutoFit/>
              </a:bodyPr>
              <a:lstStyle/>
              <a:p>
                <a:endParaRPr lang="zh-CN" altLang="en-US"/>
              </a:p>
            </p:txBody>
          </p:sp>
          <p:sp>
            <p:nvSpPr>
              <p:cNvPr id="70" name="Line 57"/>
              <p:cNvSpPr>
                <a:spLocks noChangeShapeType="1"/>
              </p:cNvSpPr>
              <p:nvPr/>
            </p:nvSpPr>
            <p:spPr bwMode="auto">
              <a:xfrm flipH="1">
                <a:off x="2018" y="2432"/>
                <a:ext cx="140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90000" tIns="82800" rIns="90000" bIns="46800">
                <a:spAutoFit/>
              </a:bodyPr>
              <a:lstStyle/>
              <a:p>
                <a:endParaRPr lang="zh-CN" altLang="en-US"/>
              </a:p>
            </p:txBody>
          </p:sp>
          <p:sp>
            <p:nvSpPr>
              <p:cNvPr id="71" name="Line 58"/>
              <p:cNvSpPr>
                <a:spLocks noChangeShapeType="1"/>
              </p:cNvSpPr>
              <p:nvPr/>
            </p:nvSpPr>
            <p:spPr bwMode="auto">
              <a:xfrm>
                <a:off x="2018" y="2432"/>
                <a:ext cx="0" cy="22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lIns="90000" tIns="82800" rIns="90000" bIns="46800">
                <a:spAutoFit/>
              </a:bodyPr>
              <a:lstStyle/>
              <a:p>
                <a:endParaRPr lang="zh-CN" altLang="en-US"/>
              </a:p>
            </p:txBody>
          </p:sp>
          <p:sp>
            <p:nvSpPr>
              <p:cNvPr id="72" name="Line 59"/>
              <p:cNvSpPr>
                <a:spLocks noChangeShapeType="1"/>
              </p:cNvSpPr>
              <p:nvPr/>
            </p:nvSpPr>
            <p:spPr bwMode="auto">
              <a:xfrm>
                <a:off x="4195" y="2886"/>
                <a:ext cx="318"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lIns="90000" tIns="82800" rIns="90000" bIns="46800">
                <a:spAutoFit/>
              </a:bodyPr>
              <a:lstStyle/>
              <a:p>
                <a:endParaRPr lang="zh-CN" altLang="en-US"/>
              </a:p>
            </p:txBody>
          </p:sp>
          <p:sp>
            <p:nvSpPr>
              <p:cNvPr id="73" name="Line 60"/>
              <p:cNvSpPr>
                <a:spLocks noChangeShapeType="1"/>
              </p:cNvSpPr>
              <p:nvPr/>
            </p:nvSpPr>
            <p:spPr bwMode="auto">
              <a:xfrm>
                <a:off x="1474" y="3249"/>
                <a:ext cx="95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90000" tIns="82800" rIns="90000" bIns="46800">
                <a:spAutoFit/>
              </a:bodyPr>
              <a:lstStyle/>
              <a:p>
                <a:endParaRPr lang="zh-CN" altLang="en-US"/>
              </a:p>
            </p:txBody>
          </p:sp>
          <p:sp>
            <p:nvSpPr>
              <p:cNvPr id="74" name="Line 61"/>
              <p:cNvSpPr>
                <a:spLocks noChangeShapeType="1"/>
              </p:cNvSpPr>
              <p:nvPr/>
            </p:nvSpPr>
            <p:spPr bwMode="auto">
              <a:xfrm flipV="1">
                <a:off x="2426" y="3022"/>
                <a:ext cx="0" cy="2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90000" tIns="82800" rIns="90000" bIns="46800">
                <a:spAutoFit/>
              </a:bodyPr>
              <a:lstStyle/>
              <a:p>
                <a:endParaRPr lang="zh-CN" altLang="en-US"/>
              </a:p>
            </p:txBody>
          </p:sp>
          <p:sp>
            <p:nvSpPr>
              <p:cNvPr id="75" name="Line 62"/>
              <p:cNvSpPr>
                <a:spLocks noChangeShapeType="1"/>
              </p:cNvSpPr>
              <p:nvPr/>
            </p:nvSpPr>
            <p:spPr bwMode="auto">
              <a:xfrm>
                <a:off x="2426" y="3022"/>
                <a:ext cx="18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90000" tIns="82800" rIns="90000" bIns="46800">
                <a:spAutoFit/>
              </a:bodyPr>
              <a:lstStyle/>
              <a:p>
                <a:endParaRPr lang="zh-CN" altLang="en-US"/>
              </a:p>
            </p:txBody>
          </p:sp>
          <p:sp>
            <p:nvSpPr>
              <p:cNvPr id="76" name="Line 63"/>
              <p:cNvSpPr>
                <a:spLocks noChangeShapeType="1"/>
              </p:cNvSpPr>
              <p:nvPr/>
            </p:nvSpPr>
            <p:spPr bwMode="auto">
              <a:xfrm>
                <a:off x="1474" y="3340"/>
                <a:ext cx="140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90000" tIns="82800" rIns="90000" bIns="46800">
                <a:spAutoFit/>
              </a:bodyPr>
              <a:lstStyle/>
              <a:p>
                <a:endParaRPr lang="zh-CN" altLang="en-US"/>
              </a:p>
            </p:txBody>
          </p:sp>
          <p:sp>
            <p:nvSpPr>
              <p:cNvPr id="77" name="Line 64"/>
              <p:cNvSpPr>
                <a:spLocks noChangeShapeType="1"/>
              </p:cNvSpPr>
              <p:nvPr/>
            </p:nvSpPr>
            <p:spPr bwMode="auto">
              <a:xfrm flipV="1">
                <a:off x="2880" y="3158"/>
                <a:ext cx="0" cy="18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90000" tIns="82800" rIns="90000" bIns="46800">
                <a:spAutoFit/>
              </a:bodyPr>
              <a:lstStyle/>
              <a:p>
                <a:endParaRPr lang="zh-CN" altLang="en-US"/>
              </a:p>
            </p:txBody>
          </p:sp>
          <p:sp>
            <p:nvSpPr>
              <p:cNvPr id="78" name="Text Box 65"/>
              <p:cNvSpPr txBox="1">
                <a:spLocks noChangeArrowheads="1"/>
              </p:cNvSpPr>
              <p:nvPr/>
            </p:nvSpPr>
            <p:spPr bwMode="auto">
              <a:xfrm>
                <a:off x="1066" y="2795"/>
                <a:ext cx="499"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sz="1800"/>
                  <a:t>输入</a:t>
                </a:r>
              </a:p>
            </p:txBody>
          </p:sp>
          <p:sp>
            <p:nvSpPr>
              <p:cNvPr id="79" name="Text Box 66"/>
              <p:cNvSpPr txBox="1">
                <a:spLocks noChangeArrowheads="1"/>
              </p:cNvSpPr>
              <p:nvPr/>
            </p:nvSpPr>
            <p:spPr bwMode="auto">
              <a:xfrm>
                <a:off x="4241" y="2659"/>
                <a:ext cx="499"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sz="1800"/>
                  <a:t>输出</a:t>
                </a:r>
              </a:p>
            </p:txBody>
          </p:sp>
          <p:sp>
            <p:nvSpPr>
              <p:cNvPr id="80" name="Text Box 67"/>
              <p:cNvSpPr txBox="1">
                <a:spLocks noChangeArrowheads="1"/>
              </p:cNvSpPr>
              <p:nvPr/>
            </p:nvSpPr>
            <p:spPr bwMode="auto">
              <a:xfrm>
                <a:off x="1075" y="3067"/>
                <a:ext cx="499"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sz="1800"/>
                  <a:t>时钟</a:t>
                </a:r>
              </a:p>
            </p:txBody>
          </p:sp>
          <p:sp>
            <p:nvSpPr>
              <p:cNvPr id="81" name="Text Box 68"/>
              <p:cNvSpPr txBox="1">
                <a:spLocks noChangeArrowheads="1"/>
              </p:cNvSpPr>
              <p:nvPr/>
            </p:nvSpPr>
            <p:spPr bwMode="auto">
              <a:xfrm>
                <a:off x="1066" y="3249"/>
                <a:ext cx="499"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sz="1800"/>
                  <a:t>复位</a:t>
                </a:r>
              </a:p>
            </p:txBody>
          </p:sp>
          <p:sp>
            <p:nvSpPr>
              <p:cNvPr id="82" name="Text Box 69"/>
              <p:cNvSpPr txBox="1">
                <a:spLocks noChangeArrowheads="1"/>
              </p:cNvSpPr>
              <p:nvPr/>
            </p:nvSpPr>
            <p:spPr bwMode="auto">
              <a:xfrm>
                <a:off x="3188" y="2904"/>
                <a:ext cx="499"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sz="1800"/>
                  <a:t>现态</a:t>
                </a:r>
              </a:p>
            </p:txBody>
          </p:sp>
          <p:sp>
            <p:nvSpPr>
              <p:cNvPr id="83" name="Text Box 70"/>
              <p:cNvSpPr txBox="1">
                <a:spLocks noChangeArrowheads="1"/>
              </p:cNvSpPr>
              <p:nvPr/>
            </p:nvSpPr>
            <p:spPr bwMode="auto">
              <a:xfrm>
                <a:off x="2200" y="2659"/>
                <a:ext cx="499"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sz="1800"/>
                  <a:t>次态</a:t>
                </a:r>
              </a:p>
            </p:txBody>
          </p:sp>
          <p:sp>
            <p:nvSpPr>
              <p:cNvPr id="84" name="Line 71"/>
              <p:cNvSpPr>
                <a:spLocks noChangeShapeType="1"/>
              </p:cNvSpPr>
              <p:nvPr/>
            </p:nvSpPr>
            <p:spPr bwMode="auto">
              <a:xfrm flipV="1">
                <a:off x="1538" y="2332"/>
                <a:ext cx="0" cy="59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0000" tIns="82800" rIns="90000" bIns="46800">
                <a:spAutoFit/>
              </a:bodyPr>
              <a:lstStyle/>
              <a:p>
                <a:endParaRPr lang="zh-CN" altLang="en-US"/>
              </a:p>
            </p:txBody>
          </p:sp>
          <p:sp>
            <p:nvSpPr>
              <p:cNvPr id="85" name="Line 72"/>
              <p:cNvSpPr>
                <a:spLocks noChangeShapeType="1"/>
              </p:cNvSpPr>
              <p:nvPr/>
            </p:nvSpPr>
            <p:spPr bwMode="auto">
              <a:xfrm>
                <a:off x="1538" y="2331"/>
                <a:ext cx="2404"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0000" tIns="82800" rIns="90000" bIns="46800">
                <a:spAutoFit/>
              </a:bodyPr>
              <a:lstStyle/>
              <a:p>
                <a:endParaRPr lang="zh-CN" altLang="en-US"/>
              </a:p>
            </p:txBody>
          </p:sp>
          <p:sp>
            <p:nvSpPr>
              <p:cNvPr id="86" name="Line 73"/>
              <p:cNvSpPr>
                <a:spLocks noChangeShapeType="1"/>
              </p:cNvSpPr>
              <p:nvPr/>
            </p:nvSpPr>
            <p:spPr bwMode="auto">
              <a:xfrm>
                <a:off x="3951" y="2331"/>
                <a:ext cx="9" cy="319"/>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0000" tIns="82800" rIns="90000" bIns="46800">
                <a:spAutoFit/>
              </a:bodyPr>
              <a:lstStyle/>
              <a:p>
                <a:endParaRPr lang="zh-CN" altLang="en-US"/>
              </a:p>
            </p:txBody>
          </p:sp>
        </p:grpSp>
        <p:sp>
          <p:nvSpPr>
            <p:cNvPr id="58" name="Rectangle 83"/>
            <p:cNvSpPr>
              <a:spLocks noChangeArrowheads="1"/>
            </p:cNvSpPr>
            <p:nvPr/>
          </p:nvSpPr>
          <p:spPr bwMode="auto">
            <a:xfrm>
              <a:off x="930" y="2568"/>
              <a:ext cx="3810" cy="1406"/>
            </a:xfrm>
            <a:prstGeom prst="rect">
              <a:avLst/>
            </a:prstGeom>
            <a:noFill/>
            <a:ln w="19050" algn="ctr">
              <a:solidFill>
                <a:srgbClr val="00CCFF"/>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82800" rIns="90000" bIns="46800" anchor="ctr">
              <a:spAutoFit/>
            </a:bodyPr>
            <a:lstStyle/>
            <a:p>
              <a:endParaRPr lang="zh-CN" altLang="en-US"/>
            </a:p>
          </p:txBody>
        </p:sp>
        <p:sp>
          <p:nvSpPr>
            <p:cNvPr id="59" name="Text Box 77"/>
            <p:cNvSpPr txBox="1">
              <a:spLocks noChangeArrowheads="1"/>
            </p:cNvSpPr>
            <p:nvPr/>
          </p:nvSpPr>
          <p:spPr bwMode="auto">
            <a:xfrm>
              <a:off x="1837" y="3838"/>
              <a:ext cx="2132" cy="206"/>
            </a:xfrm>
            <a:prstGeom prst="rect">
              <a:avLst/>
            </a:prstGeom>
            <a:solidFill>
              <a:srgbClr val="E6E6E6"/>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65000"/>
                </a:lnSpc>
              </a:pPr>
              <a:r>
                <a:rPr lang="zh-CN" altLang="en-US">
                  <a:ea typeface="宋体" pitchFamily="2" charset="-122"/>
                </a:rPr>
                <a:t>米里型有限状态机的结构图</a:t>
              </a:r>
            </a:p>
          </p:txBody>
        </p:sp>
      </p:grpSp>
    </p:spTree>
    <p:extLst>
      <p:ext uri="{BB962C8B-B14F-4D97-AF65-F5344CB8AC3E}">
        <p14:creationId xmlns:p14="http://schemas.microsoft.com/office/powerpoint/2010/main" val="20347119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9687"/>
            <a:ext cx="9027297" cy="417935"/>
          </a:xfrm>
        </p:spPr>
        <p:txBody>
          <a:bodyPr/>
          <a:lstStyle/>
          <a:p>
            <a:r>
              <a:rPr lang="zh-CN" altLang="en-US" sz="2800" dirty="0"/>
              <a:t>第六章  可编程逻辑</a:t>
            </a:r>
            <a:r>
              <a:rPr lang="en-US" altLang="zh-CN" sz="2800" dirty="0"/>
              <a:t>\</a:t>
            </a:r>
            <a:r>
              <a:rPr lang="zh-CN" altLang="en-US" sz="2800" dirty="0"/>
              <a:t>第四节  </a:t>
            </a:r>
            <a:r>
              <a:rPr lang="en-US" altLang="zh-CN" sz="2800" dirty="0"/>
              <a:t>VHDL</a:t>
            </a:r>
            <a:r>
              <a:rPr lang="zh-CN" altLang="en-US" sz="2800" dirty="0"/>
              <a:t>语言编程</a:t>
            </a:r>
            <a:endParaRPr lang="zh-CN" altLang="en-US" dirty="0"/>
          </a:p>
        </p:txBody>
      </p:sp>
      <p:sp>
        <p:nvSpPr>
          <p:cNvPr id="20" name="Text Box 5"/>
          <p:cNvSpPr txBox="1">
            <a:spLocks noChangeArrowheads="1"/>
          </p:cNvSpPr>
          <p:nvPr/>
        </p:nvSpPr>
        <p:spPr bwMode="auto">
          <a:xfrm>
            <a:off x="2816346" y="423272"/>
            <a:ext cx="4429125" cy="400110"/>
          </a:xfrm>
          <a:prstGeom prst="rect">
            <a:avLst/>
          </a:prstGeom>
          <a:noFill/>
          <a:ln w="9525">
            <a:noFill/>
            <a:miter lim="800000"/>
            <a:headEnd/>
            <a:tailEnd/>
          </a:ln>
          <a:effectLst/>
        </p:spPr>
        <p:txBody>
          <a:bodyPr>
            <a:spAutoFit/>
          </a:bodyPr>
          <a:lstStyle/>
          <a:p>
            <a:pPr>
              <a:lnSpc>
                <a:spcPct val="100000"/>
              </a:lnSpc>
              <a:defRPr/>
            </a:pPr>
            <a:r>
              <a:rPr lang="en-US" altLang="zh-CN" sz="2000" b="0" dirty="0">
                <a:solidFill>
                  <a:schemeClr val="tx1"/>
                </a:solidFill>
                <a:effectLst>
                  <a:outerShdw blurRad="38100" dist="38100" dir="2700000" algn="tl">
                    <a:srgbClr val="C0C0C0"/>
                  </a:outerShdw>
                </a:effectLst>
                <a:ea typeface="宋体" pitchFamily="2" charset="-122"/>
              </a:rPr>
              <a:t>●</a:t>
            </a:r>
            <a:r>
              <a:rPr lang="en-US" altLang="zh-CN" sz="2000" dirty="0">
                <a:solidFill>
                  <a:schemeClr val="tx1"/>
                </a:solidFill>
                <a:ea typeface="宋体" pitchFamily="2" charset="-122"/>
              </a:rPr>
              <a:t> VHDL</a:t>
            </a:r>
            <a:r>
              <a:rPr lang="zh-CN" altLang="en-US" sz="2000" dirty="0">
                <a:solidFill>
                  <a:schemeClr val="tx1"/>
                </a:solidFill>
                <a:ea typeface="宋体" pitchFamily="2" charset="-122"/>
              </a:rPr>
              <a:t>的时序逻辑设计</a:t>
            </a:r>
          </a:p>
        </p:txBody>
      </p:sp>
      <p:sp>
        <p:nvSpPr>
          <p:cNvPr id="89" name="Text Box 598"/>
          <p:cNvSpPr txBox="1">
            <a:spLocks noChangeArrowheads="1"/>
          </p:cNvSpPr>
          <p:nvPr/>
        </p:nvSpPr>
        <p:spPr bwMode="auto">
          <a:xfrm>
            <a:off x="57616" y="490538"/>
            <a:ext cx="8909050" cy="2962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vert="horz" wrap="square" lIns="90000" tIns="46800" rIns="90000" bIns="46800" numCol="1" anchor="t" anchorCtr="0" compatLnSpc="1">
            <a:prstTxWarp prst="textNoShape">
              <a:avLst/>
            </a:prstTxWarp>
            <a:spAutoFit/>
          </a:bodyPr>
          <a:lstStyle>
            <a:lvl1pPr marL="230188" indent="-230188"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cs typeface="+mn-cs"/>
              </a:defRPr>
            </a:lvl1pPr>
            <a:lvl2pPr marL="742950" indent="-285750" algn="l" rtl="0" eaLnBrk="0" fontAlgn="base" hangingPunct="0">
              <a:lnSpc>
                <a:spcPct val="97000"/>
              </a:lnSpc>
              <a:spcBef>
                <a:spcPct val="20000"/>
              </a:spcBef>
              <a:spcAft>
                <a:spcPct val="20000"/>
              </a:spcAft>
              <a:buClr>
                <a:schemeClr val="folHlink"/>
              </a:buClr>
              <a:buFont typeface="Arial" charset="0"/>
              <a:buChar char="-"/>
              <a:defRPr kumimoji="1" sz="2000" b="1">
                <a:solidFill>
                  <a:schemeClr val="tx1"/>
                </a:solidFill>
                <a:latin typeface="Times New Roman" pitchFamily="18" charset="0"/>
                <a:ea typeface="楷体_GB2312" pitchFamily="49" charset="-122"/>
              </a:defRPr>
            </a:lvl2pPr>
            <a:lvl3pPr marL="1143000" indent="-228600" algn="l" rtl="0" eaLnBrk="0" fontAlgn="base" hangingPunct="0">
              <a:lnSpc>
                <a:spcPct val="97000"/>
              </a:lnSpc>
              <a:spcBef>
                <a:spcPct val="20000"/>
              </a:spcBef>
              <a:spcAft>
                <a:spcPct val="20000"/>
              </a:spcAft>
              <a:buClr>
                <a:schemeClr val="folHlink"/>
              </a:buClr>
              <a:buChar char="•"/>
              <a:defRPr kumimoji="1" sz="2000" b="1">
                <a:solidFill>
                  <a:schemeClr val="tx1"/>
                </a:solidFill>
                <a:latin typeface="Times New Roman" pitchFamily="18" charset="0"/>
                <a:ea typeface="楷体_GB2312" pitchFamily="49" charset="-122"/>
              </a:defRPr>
            </a:lvl3pPr>
            <a:lvl4pPr marL="16002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4pPr>
            <a:lvl5pPr marL="20574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5pPr>
            <a:lvl6pPr marL="25146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6pPr>
            <a:lvl7pPr marL="29718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7pPr>
            <a:lvl8pPr marL="34290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8pPr>
            <a:lvl9pPr marL="38862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9pPr>
          </a:lstStyle>
          <a:p>
            <a:pPr eaLnBrk="1" hangingPunct="1">
              <a:lnSpc>
                <a:spcPct val="100000"/>
              </a:lnSpc>
              <a:spcAft>
                <a:spcPts val="0"/>
              </a:spcAft>
            </a:pPr>
            <a:r>
              <a:rPr lang="en-US" altLang="zh-CN" sz="2800" dirty="0">
                <a:ea typeface="宋体" pitchFamily="2" charset="-122"/>
              </a:rPr>
              <a:t>VHDL</a:t>
            </a:r>
            <a:r>
              <a:rPr lang="zh-CN" altLang="en-US" sz="2800" dirty="0">
                <a:ea typeface="宋体" pitchFamily="2" charset="-122"/>
              </a:rPr>
              <a:t>编程案例</a:t>
            </a:r>
            <a:endParaRPr lang="en-US" altLang="zh-CN"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2" eaLnBrk="1" hangingPunct="1">
              <a:lnSpc>
                <a:spcPct val="100000"/>
              </a:lnSpc>
              <a:spcAft>
                <a:spcPts val="0"/>
              </a:spcAft>
            </a:pPr>
            <a:endParaRPr lang="zh-CN" altLang="en-US"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zh-CN" altLang="en-US" dirty="0">
              <a:ea typeface="宋体" pitchFamily="2" charset="-122"/>
            </a:endParaRPr>
          </a:p>
        </p:txBody>
      </p:sp>
      <p:sp>
        <p:nvSpPr>
          <p:cNvPr id="90" name="Text Box 4"/>
          <p:cNvSpPr txBox="1">
            <a:spLocks noChangeArrowheads="1"/>
          </p:cNvSpPr>
          <p:nvPr/>
        </p:nvSpPr>
        <p:spPr bwMode="auto">
          <a:xfrm>
            <a:off x="357981" y="1416236"/>
            <a:ext cx="5472112" cy="438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dirty="0">
                <a:latin typeface="宋体" pitchFamily="2" charset="-122"/>
                <a:ea typeface="宋体" pitchFamily="2" charset="-122"/>
              </a:rPr>
              <a:t>描述有限状态机功能的</a:t>
            </a:r>
            <a:r>
              <a:rPr lang="en-US" altLang="zh-CN" dirty="0">
                <a:latin typeface="宋体" pitchFamily="2" charset="-122"/>
                <a:ea typeface="宋体" pitchFamily="2" charset="-122"/>
              </a:rPr>
              <a:t>VHDL</a:t>
            </a:r>
            <a:r>
              <a:rPr lang="zh-CN" altLang="en-US" dirty="0">
                <a:latin typeface="宋体" pitchFamily="2" charset="-122"/>
                <a:ea typeface="宋体" pitchFamily="2" charset="-122"/>
              </a:rPr>
              <a:t>语言程序中：</a:t>
            </a:r>
          </a:p>
        </p:txBody>
      </p:sp>
      <p:sp>
        <p:nvSpPr>
          <p:cNvPr id="91" name="Text Box 5"/>
          <p:cNvSpPr txBox="1">
            <a:spLocks noChangeArrowheads="1"/>
          </p:cNvSpPr>
          <p:nvPr/>
        </p:nvSpPr>
        <p:spPr bwMode="auto">
          <a:xfrm>
            <a:off x="1095587" y="1843733"/>
            <a:ext cx="7446963" cy="438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r>
              <a:rPr lang="en-US" altLang="zh-CN" dirty="0">
                <a:latin typeface="宋体" pitchFamily="2" charset="-122"/>
                <a:ea typeface="宋体" pitchFamily="2" charset="-122"/>
              </a:rPr>
              <a:t>* </a:t>
            </a:r>
            <a:r>
              <a:rPr lang="zh-CN" altLang="en-US" dirty="0">
                <a:latin typeface="宋体" pitchFamily="2" charset="-122"/>
                <a:ea typeface="宋体" pitchFamily="2" charset="-122"/>
              </a:rPr>
              <a:t>至少包含一个</a:t>
            </a:r>
            <a:r>
              <a:rPr lang="zh-CN" altLang="en-US" dirty="0">
                <a:solidFill>
                  <a:srgbClr val="FF0000"/>
                </a:solidFill>
                <a:latin typeface="宋体" pitchFamily="2" charset="-122"/>
                <a:ea typeface="宋体" pitchFamily="2" charset="-122"/>
              </a:rPr>
              <a:t>状态信号</a:t>
            </a:r>
            <a:r>
              <a:rPr lang="zh-CN" altLang="en-US" dirty="0">
                <a:latin typeface="宋体" pitchFamily="2" charset="-122"/>
                <a:ea typeface="宋体" pitchFamily="2" charset="-122"/>
              </a:rPr>
              <a:t>，它们用来指定有限状态机的状态。</a:t>
            </a:r>
          </a:p>
        </p:txBody>
      </p:sp>
      <p:sp>
        <p:nvSpPr>
          <p:cNvPr id="92" name="Text Box 6"/>
          <p:cNvSpPr txBox="1">
            <a:spLocks noChangeArrowheads="1"/>
          </p:cNvSpPr>
          <p:nvPr/>
        </p:nvSpPr>
        <p:spPr bwMode="auto">
          <a:xfrm>
            <a:off x="1078705" y="2319159"/>
            <a:ext cx="6840537" cy="746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r>
              <a:rPr lang="en-US" altLang="zh-CN" dirty="0">
                <a:latin typeface="宋体" pitchFamily="2" charset="-122"/>
                <a:ea typeface="宋体" pitchFamily="2" charset="-122"/>
              </a:rPr>
              <a:t>* </a:t>
            </a:r>
            <a:r>
              <a:rPr lang="zh-CN" altLang="en-US" dirty="0">
                <a:latin typeface="宋体" pitchFamily="2" charset="-122"/>
                <a:ea typeface="宋体" pitchFamily="2" charset="-122"/>
              </a:rPr>
              <a:t>包含</a:t>
            </a:r>
            <a:r>
              <a:rPr lang="zh-CN" altLang="en-US" dirty="0">
                <a:solidFill>
                  <a:srgbClr val="FF0000"/>
                </a:solidFill>
                <a:latin typeface="宋体" pitchFamily="2" charset="-122"/>
                <a:ea typeface="宋体" pitchFamily="2" charset="-122"/>
              </a:rPr>
              <a:t>状态转移指定</a:t>
            </a:r>
            <a:r>
              <a:rPr lang="zh-CN" altLang="en-US" dirty="0">
                <a:latin typeface="宋体" pitchFamily="2" charset="-122"/>
                <a:ea typeface="宋体" pitchFamily="2" charset="-122"/>
              </a:rPr>
              <a:t>和</a:t>
            </a:r>
            <a:r>
              <a:rPr lang="zh-CN" altLang="en-US" dirty="0">
                <a:solidFill>
                  <a:srgbClr val="FF0000"/>
                </a:solidFill>
                <a:latin typeface="宋体" pitchFamily="2" charset="-122"/>
                <a:ea typeface="宋体" pitchFamily="2" charset="-122"/>
              </a:rPr>
              <a:t>输出指定</a:t>
            </a:r>
            <a:r>
              <a:rPr lang="zh-CN" altLang="en-US" dirty="0">
                <a:latin typeface="宋体" pitchFamily="2" charset="-122"/>
                <a:ea typeface="宋体" pitchFamily="2" charset="-122"/>
              </a:rPr>
              <a:t>，它们对应于控制单元中与每个控制步骤有关的转移条件。</a:t>
            </a:r>
          </a:p>
        </p:txBody>
      </p:sp>
      <p:sp>
        <p:nvSpPr>
          <p:cNvPr id="93" name="Text Box 7"/>
          <p:cNvSpPr txBox="1">
            <a:spLocks noChangeArrowheads="1"/>
          </p:cNvSpPr>
          <p:nvPr/>
        </p:nvSpPr>
        <p:spPr bwMode="auto">
          <a:xfrm>
            <a:off x="1058065" y="3109901"/>
            <a:ext cx="6480175" cy="438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r>
              <a:rPr lang="en-US" altLang="zh-CN" dirty="0">
                <a:latin typeface="宋体" pitchFamily="2" charset="-122"/>
                <a:ea typeface="宋体" pitchFamily="2" charset="-122"/>
              </a:rPr>
              <a:t>* </a:t>
            </a:r>
            <a:r>
              <a:rPr lang="zh-CN" altLang="en-US" dirty="0">
                <a:latin typeface="宋体" pitchFamily="2" charset="-122"/>
                <a:ea typeface="宋体" pitchFamily="2" charset="-122"/>
              </a:rPr>
              <a:t>包含</a:t>
            </a:r>
            <a:r>
              <a:rPr lang="zh-CN" altLang="en-US" dirty="0">
                <a:solidFill>
                  <a:srgbClr val="FF0000"/>
                </a:solidFill>
                <a:latin typeface="宋体" pitchFamily="2" charset="-122"/>
                <a:ea typeface="宋体" pitchFamily="2" charset="-122"/>
              </a:rPr>
              <a:t>时钟信号</a:t>
            </a:r>
            <a:r>
              <a:rPr lang="zh-CN" altLang="en-US" dirty="0">
                <a:latin typeface="宋体" pitchFamily="2" charset="-122"/>
                <a:ea typeface="宋体" pitchFamily="2" charset="-122"/>
              </a:rPr>
              <a:t>，它是用来同步的。</a:t>
            </a:r>
          </a:p>
        </p:txBody>
      </p:sp>
      <p:sp>
        <p:nvSpPr>
          <p:cNvPr id="94" name="Text Box 8"/>
          <p:cNvSpPr txBox="1">
            <a:spLocks noChangeArrowheads="1"/>
          </p:cNvSpPr>
          <p:nvPr/>
        </p:nvSpPr>
        <p:spPr bwMode="auto">
          <a:xfrm>
            <a:off x="1058066" y="3548981"/>
            <a:ext cx="6480175" cy="438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r>
              <a:rPr lang="en-US" altLang="zh-CN" dirty="0">
                <a:latin typeface="宋体" pitchFamily="2" charset="-122"/>
                <a:ea typeface="宋体" pitchFamily="2" charset="-122"/>
              </a:rPr>
              <a:t>* </a:t>
            </a:r>
            <a:r>
              <a:rPr lang="zh-CN" altLang="en-US" dirty="0">
                <a:latin typeface="宋体" pitchFamily="2" charset="-122"/>
                <a:ea typeface="宋体" pitchFamily="2" charset="-122"/>
              </a:rPr>
              <a:t>包含同步或异步复位信号。</a:t>
            </a:r>
          </a:p>
        </p:txBody>
      </p:sp>
      <p:grpSp>
        <p:nvGrpSpPr>
          <p:cNvPr id="95" name="Group 7"/>
          <p:cNvGrpSpPr>
            <a:grpSpLocks/>
          </p:cNvGrpSpPr>
          <p:nvPr/>
        </p:nvGrpSpPr>
        <p:grpSpPr bwMode="auto">
          <a:xfrm>
            <a:off x="357981" y="1017008"/>
            <a:ext cx="2809875" cy="381000"/>
            <a:chOff x="0" y="1200"/>
            <a:chExt cx="2423" cy="240"/>
          </a:xfrm>
        </p:grpSpPr>
        <p:sp>
          <p:nvSpPr>
            <p:cNvPr id="96" name="AutoShape 8"/>
            <p:cNvSpPr>
              <a:spLocks noChangeArrowheads="1"/>
            </p:cNvSpPr>
            <p:nvPr/>
          </p:nvSpPr>
          <p:spPr bwMode="auto">
            <a:xfrm>
              <a:off x="0" y="1200"/>
              <a:ext cx="1819" cy="240"/>
            </a:xfrm>
            <a:prstGeom prst="roundRect">
              <a:avLst>
                <a:gd name="adj" fmla="val 50000"/>
              </a:avLst>
            </a:prstGeom>
            <a:gradFill rotWithShape="0">
              <a:gsLst>
                <a:gs pos="0">
                  <a:srgbClr val="470047"/>
                </a:gs>
                <a:gs pos="100000">
                  <a:srgbClr val="990099"/>
                </a:gs>
              </a:gsLst>
              <a:lin ang="0" scaled="1"/>
            </a:gradFill>
            <a:ln w="9525">
              <a:solidFill>
                <a:srgbClr val="00CCFF"/>
              </a:solidFill>
              <a:round/>
              <a:headEnd/>
              <a:tailEnd/>
            </a:ln>
          </p:spPr>
          <p:txBody>
            <a:bodyPr wrap="none" lIns="0" tIns="0" rIns="0" bIns="0" anchor="ctr"/>
            <a:lstStyle/>
            <a:p>
              <a:pPr algn="ctr">
                <a:lnSpc>
                  <a:spcPct val="100000"/>
                </a:lnSpc>
              </a:pPr>
              <a:r>
                <a:rPr lang="zh-CN" altLang="en-US" dirty="0">
                  <a:solidFill>
                    <a:schemeClr val="bg1"/>
                  </a:solidFill>
                  <a:ea typeface="宋体" pitchFamily="2" charset="-122"/>
                </a:rPr>
                <a:t>有限状态机</a:t>
              </a:r>
            </a:p>
          </p:txBody>
        </p:sp>
        <p:sp>
          <p:nvSpPr>
            <p:cNvPr id="97" name="Line 9"/>
            <p:cNvSpPr>
              <a:spLocks noChangeShapeType="1"/>
            </p:cNvSpPr>
            <p:nvPr/>
          </p:nvSpPr>
          <p:spPr bwMode="auto">
            <a:xfrm flipV="1">
              <a:off x="1854" y="1326"/>
              <a:ext cx="569" cy="1"/>
            </a:xfrm>
            <a:prstGeom prst="line">
              <a:avLst/>
            </a:prstGeom>
            <a:noFill/>
            <a:ln w="19050">
              <a:solidFill>
                <a:srgbClr val="00CCFF"/>
              </a:solidFill>
              <a:prstDash val="sysDot"/>
              <a:round/>
              <a:headEnd/>
              <a:tailEnd/>
            </a:ln>
            <a:extLst>
              <a:ext uri="{909E8E84-426E-40DD-AFC4-6F175D3DCCD1}">
                <a14:hiddenFill xmlns:a14="http://schemas.microsoft.com/office/drawing/2010/main">
                  <a:noFill/>
                </a14:hiddenFill>
              </a:ext>
            </a:extLst>
          </p:spPr>
          <p:txBody>
            <a:bodyPr lIns="0" tIns="0" rIns="0" bIns="0" anchor="ctr"/>
            <a:lstStyle/>
            <a:p>
              <a:endParaRPr lang="zh-CN" altLang="en-US"/>
            </a:p>
          </p:txBody>
        </p:sp>
      </p:grpSp>
    </p:spTree>
    <p:extLst>
      <p:ext uri="{BB962C8B-B14F-4D97-AF65-F5344CB8AC3E}">
        <p14:creationId xmlns:p14="http://schemas.microsoft.com/office/powerpoint/2010/main" val="137904649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9687"/>
            <a:ext cx="9027297" cy="417935"/>
          </a:xfrm>
        </p:spPr>
        <p:txBody>
          <a:bodyPr/>
          <a:lstStyle/>
          <a:p>
            <a:r>
              <a:rPr lang="zh-CN" altLang="en-US" sz="2800" dirty="0"/>
              <a:t>第六章  可编程逻辑</a:t>
            </a:r>
            <a:r>
              <a:rPr lang="en-US" altLang="zh-CN" sz="2800" dirty="0"/>
              <a:t>\</a:t>
            </a:r>
            <a:r>
              <a:rPr lang="zh-CN" altLang="en-US" sz="2800" dirty="0"/>
              <a:t>第四节  </a:t>
            </a:r>
            <a:r>
              <a:rPr lang="en-US" altLang="zh-CN" sz="2800" dirty="0"/>
              <a:t>VHDL</a:t>
            </a:r>
            <a:r>
              <a:rPr lang="zh-CN" altLang="en-US" sz="2800" dirty="0"/>
              <a:t>语言编程</a:t>
            </a:r>
            <a:endParaRPr lang="zh-CN" altLang="en-US" dirty="0"/>
          </a:p>
        </p:txBody>
      </p:sp>
      <p:sp>
        <p:nvSpPr>
          <p:cNvPr id="20" name="Text Box 5"/>
          <p:cNvSpPr txBox="1">
            <a:spLocks noChangeArrowheads="1"/>
          </p:cNvSpPr>
          <p:nvPr/>
        </p:nvSpPr>
        <p:spPr bwMode="auto">
          <a:xfrm>
            <a:off x="2816346" y="423272"/>
            <a:ext cx="4429125" cy="400110"/>
          </a:xfrm>
          <a:prstGeom prst="rect">
            <a:avLst/>
          </a:prstGeom>
          <a:noFill/>
          <a:ln w="9525">
            <a:noFill/>
            <a:miter lim="800000"/>
            <a:headEnd/>
            <a:tailEnd/>
          </a:ln>
          <a:effectLst/>
        </p:spPr>
        <p:txBody>
          <a:bodyPr>
            <a:spAutoFit/>
          </a:bodyPr>
          <a:lstStyle/>
          <a:p>
            <a:pPr>
              <a:lnSpc>
                <a:spcPct val="100000"/>
              </a:lnSpc>
              <a:defRPr/>
            </a:pPr>
            <a:r>
              <a:rPr lang="en-US" altLang="zh-CN" sz="2000" b="0" dirty="0">
                <a:solidFill>
                  <a:schemeClr val="tx1"/>
                </a:solidFill>
                <a:effectLst>
                  <a:outerShdw blurRad="38100" dist="38100" dir="2700000" algn="tl">
                    <a:srgbClr val="C0C0C0"/>
                  </a:outerShdw>
                </a:effectLst>
                <a:ea typeface="宋体" pitchFamily="2" charset="-122"/>
              </a:rPr>
              <a:t>●</a:t>
            </a:r>
            <a:r>
              <a:rPr lang="en-US" altLang="zh-CN" sz="2000" dirty="0">
                <a:solidFill>
                  <a:schemeClr val="tx1"/>
                </a:solidFill>
                <a:ea typeface="宋体" pitchFamily="2" charset="-122"/>
              </a:rPr>
              <a:t> VHDL</a:t>
            </a:r>
            <a:r>
              <a:rPr lang="zh-CN" altLang="en-US" sz="2000" dirty="0">
                <a:solidFill>
                  <a:schemeClr val="tx1"/>
                </a:solidFill>
                <a:ea typeface="宋体" pitchFamily="2" charset="-122"/>
              </a:rPr>
              <a:t>的时序逻辑设计</a:t>
            </a:r>
          </a:p>
        </p:txBody>
      </p:sp>
      <p:sp>
        <p:nvSpPr>
          <p:cNvPr id="89" name="Text Box 598"/>
          <p:cNvSpPr txBox="1">
            <a:spLocks noChangeArrowheads="1"/>
          </p:cNvSpPr>
          <p:nvPr/>
        </p:nvSpPr>
        <p:spPr bwMode="auto">
          <a:xfrm>
            <a:off x="57616" y="490538"/>
            <a:ext cx="8909050" cy="2962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vert="horz" wrap="square" lIns="90000" tIns="46800" rIns="90000" bIns="46800" numCol="1" anchor="t" anchorCtr="0" compatLnSpc="1">
            <a:prstTxWarp prst="textNoShape">
              <a:avLst/>
            </a:prstTxWarp>
            <a:spAutoFit/>
          </a:bodyPr>
          <a:lstStyle>
            <a:lvl1pPr marL="230188" indent="-230188"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cs typeface="+mn-cs"/>
              </a:defRPr>
            </a:lvl1pPr>
            <a:lvl2pPr marL="742950" indent="-285750" algn="l" rtl="0" eaLnBrk="0" fontAlgn="base" hangingPunct="0">
              <a:lnSpc>
                <a:spcPct val="97000"/>
              </a:lnSpc>
              <a:spcBef>
                <a:spcPct val="20000"/>
              </a:spcBef>
              <a:spcAft>
                <a:spcPct val="20000"/>
              </a:spcAft>
              <a:buClr>
                <a:schemeClr val="folHlink"/>
              </a:buClr>
              <a:buFont typeface="Arial" charset="0"/>
              <a:buChar char="-"/>
              <a:defRPr kumimoji="1" sz="2000" b="1">
                <a:solidFill>
                  <a:schemeClr val="tx1"/>
                </a:solidFill>
                <a:latin typeface="Times New Roman" pitchFamily="18" charset="0"/>
                <a:ea typeface="楷体_GB2312" pitchFamily="49" charset="-122"/>
              </a:defRPr>
            </a:lvl2pPr>
            <a:lvl3pPr marL="1143000" indent="-228600" algn="l" rtl="0" eaLnBrk="0" fontAlgn="base" hangingPunct="0">
              <a:lnSpc>
                <a:spcPct val="97000"/>
              </a:lnSpc>
              <a:spcBef>
                <a:spcPct val="20000"/>
              </a:spcBef>
              <a:spcAft>
                <a:spcPct val="20000"/>
              </a:spcAft>
              <a:buClr>
                <a:schemeClr val="folHlink"/>
              </a:buClr>
              <a:buChar char="•"/>
              <a:defRPr kumimoji="1" sz="2000" b="1">
                <a:solidFill>
                  <a:schemeClr val="tx1"/>
                </a:solidFill>
                <a:latin typeface="Times New Roman" pitchFamily="18" charset="0"/>
                <a:ea typeface="楷体_GB2312" pitchFamily="49" charset="-122"/>
              </a:defRPr>
            </a:lvl3pPr>
            <a:lvl4pPr marL="16002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4pPr>
            <a:lvl5pPr marL="20574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5pPr>
            <a:lvl6pPr marL="25146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6pPr>
            <a:lvl7pPr marL="29718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7pPr>
            <a:lvl8pPr marL="34290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8pPr>
            <a:lvl9pPr marL="38862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9pPr>
          </a:lstStyle>
          <a:p>
            <a:pPr eaLnBrk="1" hangingPunct="1">
              <a:lnSpc>
                <a:spcPct val="100000"/>
              </a:lnSpc>
              <a:spcAft>
                <a:spcPts val="0"/>
              </a:spcAft>
            </a:pPr>
            <a:r>
              <a:rPr lang="en-US" altLang="zh-CN" sz="2800" dirty="0">
                <a:ea typeface="宋体" pitchFamily="2" charset="-122"/>
              </a:rPr>
              <a:t>VHDL</a:t>
            </a:r>
            <a:r>
              <a:rPr lang="zh-CN" altLang="en-US" sz="2800" dirty="0">
                <a:ea typeface="宋体" pitchFamily="2" charset="-122"/>
              </a:rPr>
              <a:t>编程案例</a:t>
            </a:r>
            <a:endParaRPr lang="en-US" altLang="zh-CN"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2" eaLnBrk="1" hangingPunct="1">
              <a:lnSpc>
                <a:spcPct val="100000"/>
              </a:lnSpc>
              <a:spcAft>
                <a:spcPts val="0"/>
              </a:spcAft>
            </a:pPr>
            <a:endParaRPr lang="zh-CN" altLang="en-US"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zh-CN" altLang="en-US" dirty="0">
              <a:ea typeface="宋体" pitchFamily="2" charset="-122"/>
            </a:endParaRPr>
          </a:p>
        </p:txBody>
      </p:sp>
      <p:grpSp>
        <p:nvGrpSpPr>
          <p:cNvPr id="95" name="Group 7"/>
          <p:cNvGrpSpPr>
            <a:grpSpLocks/>
          </p:cNvGrpSpPr>
          <p:nvPr/>
        </p:nvGrpSpPr>
        <p:grpSpPr bwMode="auto">
          <a:xfrm>
            <a:off x="357981" y="1017008"/>
            <a:ext cx="2809875" cy="381000"/>
            <a:chOff x="0" y="1200"/>
            <a:chExt cx="2423" cy="240"/>
          </a:xfrm>
        </p:grpSpPr>
        <p:sp>
          <p:nvSpPr>
            <p:cNvPr id="96" name="AutoShape 8"/>
            <p:cNvSpPr>
              <a:spLocks noChangeArrowheads="1"/>
            </p:cNvSpPr>
            <p:nvPr/>
          </p:nvSpPr>
          <p:spPr bwMode="auto">
            <a:xfrm>
              <a:off x="0" y="1200"/>
              <a:ext cx="1819" cy="240"/>
            </a:xfrm>
            <a:prstGeom prst="roundRect">
              <a:avLst>
                <a:gd name="adj" fmla="val 50000"/>
              </a:avLst>
            </a:prstGeom>
            <a:gradFill rotWithShape="0">
              <a:gsLst>
                <a:gs pos="0">
                  <a:srgbClr val="470047"/>
                </a:gs>
                <a:gs pos="100000">
                  <a:srgbClr val="990099"/>
                </a:gs>
              </a:gsLst>
              <a:lin ang="0" scaled="1"/>
            </a:gradFill>
            <a:ln w="9525">
              <a:solidFill>
                <a:srgbClr val="00CCFF"/>
              </a:solidFill>
              <a:round/>
              <a:headEnd/>
              <a:tailEnd/>
            </a:ln>
          </p:spPr>
          <p:txBody>
            <a:bodyPr wrap="none" lIns="0" tIns="0" rIns="0" bIns="0" anchor="ctr"/>
            <a:lstStyle/>
            <a:p>
              <a:pPr algn="ctr">
                <a:lnSpc>
                  <a:spcPct val="100000"/>
                </a:lnSpc>
              </a:pPr>
              <a:r>
                <a:rPr lang="zh-CN" altLang="en-US" dirty="0">
                  <a:solidFill>
                    <a:schemeClr val="bg1"/>
                  </a:solidFill>
                  <a:ea typeface="宋体" pitchFamily="2" charset="-122"/>
                </a:rPr>
                <a:t>有限状态机</a:t>
              </a:r>
            </a:p>
          </p:txBody>
        </p:sp>
        <p:sp>
          <p:nvSpPr>
            <p:cNvPr id="97" name="Line 9"/>
            <p:cNvSpPr>
              <a:spLocks noChangeShapeType="1"/>
            </p:cNvSpPr>
            <p:nvPr/>
          </p:nvSpPr>
          <p:spPr bwMode="auto">
            <a:xfrm flipV="1">
              <a:off x="1854" y="1326"/>
              <a:ext cx="569" cy="1"/>
            </a:xfrm>
            <a:prstGeom prst="line">
              <a:avLst/>
            </a:prstGeom>
            <a:noFill/>
            <a:ln w="19050">
              <a:solidFill>
                <a:srgbClr val="00CCFF"/>
              </a:solidFill>
              <a:prstDash val="sysDot"/>
              <a:round/>
              <a:headEnd/>
              <a:tailEnd/>
            </a:ln>
            <a:extLst>
              <a:ext uri="{909E8E84-426E-40DD-AFC4-6F175D3DCCD1}">
                <a14:hiddenFill xmlns:a14="http://schemas.microsoft.com/office/drawing/2010/main">
                  <a:noFill/>
                </a14:hiddenFill>
              </a:ext>
            </a:extLst>
          </p:spPr>
          <p:txBody>
            <a:bodyPr lIns="0" tIns="0" rIns="0" bIns="0" anchor="ctr"/>
            <a:lstStyle/>
            <a:p>
              <a:endParaRPr lang="zh-CN" altLang="en-US"/>
            </a:p>
          </p:txBody>
        </p:sp>
      </p:grpSp>
      <p:graphicFrame>
        <p:nvGraphicFramePr>
          <p:cNvPr id="13" name="Group 601"/>
          <p:cNvGraphicFramePr>
            <a:graphicFrameLocks noGrp="1"/>
          </p:cNvGraphicFramePr>
          <p:nvPr>
            <p:ph idx="1"/>
            <p:extLst>
              <p:ext uri="{D42A27DB-BD31-4B8C-83A1-F6EECF244321}">
                <p14:modId xmlns:p14="http://schemas.microsoft.com/office/powerpoint/2010/main" val="2849792601"/>
              </p:ext>
            </p:extLst>
          </p:nvPr>
        </p:nvGraphicFramePr>
        <p:xfrm>
          <a:off x="444172" y="1538874"/>
          <a:ext cx="8135937" cy="4717440"/>
        </p:xfrm>
        <a:graphic>
          <a:graphicData uri="http://schemas.openxmlformats.org/drawingml/2006/table">
            <a:tbl>
              <a:tblPr/>
              <a:tblGrid>
                <a:gridCol w="1887537">
                  <a:extLst>
                    <a:ext uri="{9D8B030D-6E8A-4147-A177-3AD203B41FA5}">
                      <a16:colId xmlns:a16="http://schemas.microsoft.com/office/drawing/2014/main" val="20000"/>
                    </a:ext>
                  </a:extLst>
                </a:gridCol>
                <a:gridCol w="1109663">
                  <a:extLst>
                    <a:ext uri="{9D8B030D-6E8A-4147-A177-3AD203B41FA5}">
                      <a16:colId xmlns:a16="http://schemas.microsoft.com/office/drawing/2014/main" val="20001"/>
                    </a:ext>
                  </a:extLst>
                </a:gridCol>
                <a:gridCol w="3783012">
                  <a:extLst>
                    <a:ext uri="{9D8B030D-6E8A-4147-A177-3AD203B41FA5}">
                      <a16:colId xmlns:a16="http://schemas.microsoft.com/office/drawing/2014/main" val="20002"/>
                    </a:ext>
                  </a:extLst>
                </a:gridCol>
                <a:gridCol w="1355725">
                  <a:extLst>
                    <a:ext uri="{9D8B030D-6E8A-4147-A177-3AD203B41FA5}">
                      <a16:colId xmlns:a16="http://schemas.microsoft.com/office/drawing/2014/main" val="20003"/>
                    </a:ext>
                  </a:extLst>
                </a:gridCol>
              </a:tblGrid>
              <a:tr h="279400">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itchFamily="18" charset="0"/>
                          <a:ea typeface="宋体" pitchFamily="2" charset="-122"/>
                        </a:rPr>
                        <a:t>描述方式</a:t>
                      </a:r>
                    </a:p>
                  </a:txBody>
                  <a:tcPr marL="90000" marR="90000" marT="82800" marB="46800" anchor="ctr" horzOverflow="overflow">
                    <a:lnL w="28575" cap="flat" cmpd="sng" algn="ctr">
                      <a:solidFill>
                        <a:srgbClr val="00CCFF"/>
                      </a:solidFill>
                      <a:prstDash val="solid"/>
                      <a:round/>
                      <a:headEnd type="none" w="med" len="med"/>
                      <a:tailEnd type="none" w="med" len="med"/>
                    </a:lnL>
                    <a:lnR w="12700" cap="flat" cmpd="sng" algn="ctr">
                      <a:solidFill>
                        <a:srgbClr val="00CCFF"/>
                      </a:solidFill>
                      <a:prstDash val="solid"/>
                      <a:round/>
                      <a:headEnd type="none" w="med" len="med"/>
                      <a:tailEnd type="none" w="med" len="med"/>
                    </a:lnR>
                    <a:lnT w="28575" cap="flat" cmpd="sng" algn="ctr">
                      <a:solidFill>
                        <a:srgbClr val="00CCFF"/>
                      </a:solidFill>
                      <a:prstDash val="solid"/>
                      <a:round/>
                      <a:headEnd type="none" w="med" len="med"/>
                      <a:tailEnd type="none" w="med" len="med"/>
                    </a:lnT>
                    <a:lnB w="12700" cap="flat" cmpd="sng" algn="ctr">
                      <a:solidFill>
                        <a:srgbClr val="00CCFF"/>
                      </a:solidFill>
                      <a:prstDash val="solid"/>
                      <a:round/>
                      <a:headEnd type="none" w="med" len="med"/>
                      <a:tailEnd type="none" w="med" len="med"/>
                    </a:lnB>
                    <a:lnTlToBr>
                      <a:noFill/>
                    </a:lnTlToBr>
                    <a:lnBlToTr>
                      <a:noFill/>
                    </a:lnBlToTr>
                    <a:solidFill>
                      <a:schemeClr val="folHlink"/>
                    </a:solidFill>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itchFamily="18" charset="0"/>
                          <a:ea typeface="宋体" pitchFamily="2" charset="-122"/>
                        </a:rPr>
                        <a:t>进程描述功能</a:t>
                      </a:r>
                    </a:p>
                  </a:txBody>
                  <a:tcPr marL="90000" marR="90000" marT="82800" marB="46800" anchor="ctr" horzOverflow="overflow">
                    <a:lnL w="12700" cap="flat" cmpd="sng" algn="ctr">
                      <a:solidFill>
                        <a:srgbClr val="00CCFF"/>
                      </a:solidFill>
                      <a:prstDash val="solid"/>
                      <a:round/>
                      <a:headEnd type="none" w="med" len="med"/>
                      <a:tailEnd type="none" w="med" len="med"/>
                    </a:lnL>
                    <a:lnR w="12700" cap="flat" cmpd="sng" algn="ctr">
                      <a:solidFill>
                        <a:srgbClr val="00CCFF"/>
                      </a:solidFill>
                      <a:prstDash val="solid"/>
                      <a:round/>
                      <a:headEnd type="none" w="med" len="med"/>
                      <a:tailEnd type="none" w="med" len="med"/>
                    </a:lnR>
                    <a:lnT w="28575" cap="flat" cmpd="sng" algn="ctr">
                      <a:solidFill>
                        <a:srgbClr val="00CCFF"/>
                      </a:solidFill>
                      <a:prstDash val="solid"/>
                      <a:round/>
                      <a:headEnd type="none" w="med" len="med"/>
                      <a:tailEnd type="none" w="med" len="med"/>
                    </a:lnT>
                    <a:lnB w="12700" cap="flat" cmpd="sng" algn="ctr">
                      <a:solidFill>
                        <a:srgbClr val="00CCFF"/>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itchFamily="18" charset="0"/>
                          <a:ea typeface="宋体" pitchFamily="2" charset="-122"/>
                        </a:rPr>
                        <a:t>所用进程数</a:t>
                      </a:r>
                    </a:p>
                  </a:txBody>
                  <a:tcPr marL="90000" marR="90000" marT="82800" marB="46800" anchor="ctr" horzOverflow="overflow">
                    <a:lnL w="12700" cap="flat" cmpd="sng" algn="ctr">
                      <a:solidFill>
                        <a:srgbClr val="00CCFF"/>
                      </a:solidFill>
                      <a:prstDash val="solid"/>
                      <a:round/>
                      <a:headEnd type="none" w="med" len="med"/>
                      <a:tailEnd type="none" w="med" len="med"/>
                    </a:lnL>
                    <a:lnR w="28575" cap="flat" cmpd="sng" algn="ctr">
                      <a:solidFill>
                        <a:srgbClr val="00CCFF"/>
                      </a:solidFill>
                      <a:prstDash val="solid"/>
                      <a:round/>
                      <a:headEnd type="none" w="med" len="med"/>
                      <a:tailEnd type="none" w="med" len="med"/>
                    </a:lnR>
                    <a:lnT w="28575" cap="flat" cmpd="sng" algn="ctr">
                      <a:solidFill>
                        <a:srgbClr val="00CCFF"/>
                      </a:solidFill>
                      <a:prstDash val="solid"/>
                      <a:round/>
                      <a:headEnd type="none" w="med" len="med"/>
                      <a:tailEnd type="none" w="med" len="med"/>
                    </a:lnT>
                    <a:lnB w="12700" cap="flat" cmpd="sng" algn="ctr">
                      <a:solidFill>
                        <a:srgbClr val="00CCFF"/>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0"/>
                  </a:ext>
                </a:extLst>
              </a:tr>
              <a:tr h="352425">
                <a:tc rowSpan="3"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itchFamily="18" charset="0"/>
                          <a:ea typeface="宋体" pitchFamily="2" charset="-122"/>
                        </a:rPr>
                        <a:t>三进程描述方式</a:t>
                      </a:r>
                    </a:p>
                  </a:txBody>
                  <a:tcPr marL="90000" marR="90000" marT="82800" marB="46800" anchor="ctr" horzOverflow="overflow">
                    <a:lnL w="28575" cap="flat" cmpd="sng" algn="ctr">
                      <a:solidFill>
                        <a:srgbClr val="00CCFF"/>
                      </a:solidFill>
                      <a:prstDash val="solid"/>
                      <a:round/>
                      <a:headEnd type="none" w="med" len="med"/>
                      <a:tailEnd type="none" w="med" len="med"/>
                    </a:lnL>
                    <a:lnR w="12700" cap="flat" cmpd="sng" algn="ctr">
                      <a:solidFill>
                        <a:srgbClr val="00CCFF"/>
                      </a:solidFill>
                      <a:prstDash val="solid"/>
                      <a:round/>
                      <a:headEnd type="none" w="med" len="med"/>
                      <a:tailEnd type="none" w="med" len="med"/>
                    </a:lnR>
                    <a:lnT w="12700" cap="flat" cmpd="sng" algn="ctr">
                      <a:solidFill>
                        <a:srgbClr val="00CCFF"/>
                      </a:solidFill>
                      <a:prstDash val="solid"/>
                      <a:round/>
                      <a:headEnd type="none" w="med" len="med"/>
                      <a:tailEnd type="none" w="med" len="med"/>
                    </a:lnT>
                    <a:lnB w="12700" cap="flat" cmpd="sng" algn="ctr">
                      <a:solidFill>
                        <a:srgbClr val="00CCFF"/>
                      </a:solidFill>
                      <a:prstDash val="solid"/>
                      <a:round/>
                      <a:headEnd type="none" w="med" len="med"/>
                      <a:tailEnd type="none" w="med" len="med"/>
                    </a:lnB>
                    <a:lnTlToBr>
                      <a:noFill/>
                    </a:lnTlToBr>
                    <a:lnBlToTr>
                      <a:noFill/>
                    </a:lnBlToTr>
                    <a:noFill/>
                  </a:tcPr>
                </a:tc>
                <a:tc rowSpan="3" h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itchFamily="18" charset="0"/>
                          <a:ea typeface="宋体" pitchFamily="2" charset="-122"/>
                        </a:rPr>
                        <a:t>进程</a:t>
                      </a:r>
                      <a:r>
                        <a:rPr kumimoji="1" lang="en-US" altLang="zh-CN" sz="1800" b="1" i="0" u="none" strike="noStrike" cap="none" normalizeH="0" baseline="0">
                          <a:ln>
                            <a:noFill/>
                          </a:ln>
                          <a:solidFill>
                            <a:schemeClr val="tx1"/>
                          </a:solidFill>
                          <a:effectLst/>
                          <a:latin typeface="Times New Roman" pitchFamily="18" charset="0"/>
                          <a:ea typeface="宋体" pitchFamily="2" charset="-122"/>
                        </a:rPr>
                        <a:t>1</a:t>
                      </a:r>
                      <a:r>
                        <a:rPr kumimoji="1" lang="zh-CN" altLang="en-US" sz="1800" b="1" i="0" u="none" strike="noStrike" cap="none" normalizeH="0" baseline="0">
                          <a:ln>
                            <a:noFill/>
                          </a:ln>
                          <a:solidFill>
                            <a:schemeClr val="tx1"/>
                          </a:solidFill>
                          <a:effectLst/>
                          <a:latin typeface="Times New Roman" pitchFamily="18" charset="0"/>
                          <a:ea typeface="宋体" pitchFamily="2" charset="-122"/>
                        </a:rPr>
                        <a:t>：描述次态逻辑</a:t>
                      </a:r>
                    </a:p>
                  </a:txBody>
                  <a:tcPr marL="90000" marR="90000" marT="82800" marB="46800" anchor="ctr" horzOverflow="overflow">
                    <a:lnL w="12700" cap="flat" cmpd="sng" algn="ctr">
                      <a:solidFill>
                        <a:srgbClr val="00CCFF"/>
                      </a:solidFill>
                      <a:prstDash val="solid"/>
                      <a:round/>
                      <a:headEnd type="none" w="med" len="med"/>
                      <a:tailEnd type="none" w="med" len="med"/>
                    </a:lnL>
                    <a:lnR w="12700" cap="flat" cmpd="sng" algn="ctr">
                      <a:solidFill>
                        <a:srgbClr val="00CCFF"/>
                      </a:solidFill>
                      <a:prstDash val="solid"/>
                      <a:round/>
                      <a:headEnd type="none" w="med" len="med"/>
                      <a:tailEnd type="none" w="med" len="med"/>
                    </a:lnR>
                    <a:lnT w="12700" cap="flat" cmpd="sng" algn="ctr">
                      <a:solidFill>
                        <a:srgbClr val="00CCFF"/>
                      </a:solidFill>
                      <a:prstDash val="solid"/>
                      <a:round/>
                      <a:headEnd type="none" w="med" len="med"/>
                      <a:tailEnd type="none" w="med" len="med"/>
                    </a:lnT>
                    <a:lnB w="12700" cap="flat" cmpd="sng" algn="ctr">
                      <a:solidFill>
                        <a:srgbClr val="00CCFF"/>
                      </a:solidFill>
                      <a:prstDash val="solid"/>
                      <a:round/>
                      <a:headEnd type="none" w="med" len="med"/>
                      <a:tailEnd type="none" w="med" len="med"/>
                    </a:lnB>
                    <a:lnTlToBr>
                      <a:noFill/>
                    </a:lnTlToBr>
                    <a:lnBlToTr>
                      <a:noFill/>
                    </a:lnBlToTr>
                    <a:noFill/>
                  </a:tcPr>
                </a:tc>
                <a:tc row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3</a:t>
                      </a:r>
                    </a:p>
                  </a:txBody>
                  <a:tcPr marL="90000" marR="90000" marT="82800" marB="46800" anchor="ctr" horzOverflow="overflow">
                    <a:lnL w="12700" cap="flat" cmpd="sng" algn="ctr">
                      <a:solidFill>
                        <a:srgbClr val="00CCFF"/>
                      </a:solidFill>
                      <a:prstDash val="solid"/>
                      <a:round/>
                      <a:headEnd type="none" w="med" len="med"/>
                      <a:tailEnd type="none" w="med" len="med"/>
                    </a:lnL>
                    <a:lnR w="28575" cap="flat" cmpd="sng" algn="ctr">
                      <a:solidFill>
                        <a:srgbClr val="00CCFF"/>
                      </a:solidFill>
                      <a:prstDash val="solid"/>
                      <a:round/>
                      <a:headEnd type="none" w="med" len="med"/>
                      <a:tailEnd type="none" w="med" len="med"/>
                    </a:lnR>
                    <a:lnT w="12700" cap="flat" cmpd="sng" algn="ctr">
                      <a:solidFill>
                        <a:srgbClr val="00CCFF"/>
                      </a:solidFill>
                      <a:prstDash val="solid"/>
                      <a:round/>
                      <a:headEnd type="none" w="med" len="med"/>
                      <a:tailEnd type="none" w="med" len="med"/>
                    </a:lnT>
                    <a:lnB w="12700" cap="flat" cmpd="sng" algn="ctr">
                      <a:solidFill>
                        <a:srgbClr val="00CC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2425">
                <a:tc gridSpan="2" vMerge="1">
                  <a:txBody>
                    <a:bodyPr/>
                    <a:lstStyle/>
                    <a:p>
                      <a:endParaRPr lang="zh-CN" altLang="en-US"/>
                    </a:p>
                  </a:txBody>
                  <a:tcPr/>
                </a:tc>
                <a:tc hMerge="1"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itchFamily="18" charset="0"/>
                          <a:ea typeface="宋体" pitchFamily="2" charset="-122"/>
                        </a:rPr>
                        <a:t>进程</a:t>
                      </a:r>
                      <a:r>
                        <a:rPr kumimoji="1" lang="en-US" altLang="zh-CN" sz="1800" b="1" i="0" u="none" strike="noStrike" cap="none" normalizeH="0" baseline="0">
                          <a:ln>
                            <a:noFill/>
                          </a:ln>
                          <a:solidFill>
                            <a:schemeClr val="tx1"/>
                          </a:solidFill>
                          <a:effectLst/>
                          <a:latin typeface="Times New Roman" pitchFamily="18" charset="0"/>
                          <a:ea typeface="宋体" pitchFamily="2" charset="-122"/>
                        </a:rPr>
                        <a:t>2</a:t>
                      </a:r>
                      <a:r>
                        <a:rPr kumimoji="1" lang="zh-CN" altLang="en-US" sz="1800" b="1" i="0" u="none" strike="noStrike" cap="none" normalizeH="0" baseline="0">
                          <a:ln>
                            <a:noFill/>
                          </a:ln>
                          <a:solidFill>
                            <a:schemeClr val="tx1"/>
                          </a:solidFill>
                          <a:effectLst/>
                          <a:latin typeface="Times New Roman" pitchFamily="18" charset="0"/>
                          <a:ea typeface="宋体" pitchFamily="2" charset="-122"/>
                        </a:rPr>
                        <a:t>：描述状态寄存器</a:t>
                      </a:r>
                    </a:p>
                  </a:txBody>
                  <a:tcPr marL="90000" marR="90000" marT="82800" marB="46800" anchor="ctr" horzOverflow="overflow">
                    <a:lnL w="12700" cap="flat" cmpd="sng" algn="ctr">
                      <a:solidFill>
                        <a:srgbClr val="00CCFF"/>
                      </a:solidFill>
                      <a:prstDash val="solid"/>
                      <a:round/>
                      <a:headEnd type="none" w="med" len="med"/>
                      <a:tailEnd type="none" w="med" len="med"/>
                    </a:lnL>
                    <a:lnR w="12700" cap="flat" cmpd="sng" algn="ctr">
                      <a:solidFill>
                        <a:srgbClr val="00CCFF"/>
                      </a:solidFill>
                      <a:prstDash val="solid"/>
                      <a:round/>
                      <a:headEnd type="none" w="med" len="med"/>
                      <a:tailEnd type="none" w="med" len="med"/>
                    </a:lnR>
                    <a:lnT w="12700" cap="flat" cmpd="sng" algn="ctr">
                      <a:solidFill>
                        <a:srgbClr val="00CCFF"/>
                      </a:solidFill>
                      <a:prstDash val="solid"/>
                      <a:round/>
                      <a:headEnd type="none" w="med" len="med"/>
                      <a:tailEnd type="none" w="med" len="med"/>
                    </a:lnT>
                    <a:lnB w="12700" cap="flat" cmpd="sng" algn="ctr">
                      <a:solidFill>
                        <a:srgbClr val="00CCFF"/>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2"/>
                  </a:ext>
                </a:extLst>
              </a:tr>
              <a:tr h="352425">
                <a:tc gridSpan="2" vMerge="1">
                  <a:txBody>
                    <a:bodyPr/>
                    <a:lstStyle/>
                    <a:p>
                      <a:endParaRPr lang="zh-CN" altLang="en-US"/>
                    </a:p>
                  </a:txBody>
                  <a:tcPr/>
                </a:tc>
                <a:tc hMerge="1"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itchFamily="18" charset="0"/>
                          <a:ea typeface="宋体" pitchFamily="2" charset="-122"/>
                        </a:rPr>
                        <a:t>进程</a:t>
                      </a:r>
                      <a:r>
                        <a:rPr kumimoji="1" lang="en-US" altLang="zh-CN" sz="1800" b="1" i="0" u="none" strike="noStrike" cap="none" normalizeH="0" baseline="0">
                          <a:ln>
                            <a:noFill/>
                          </a:ln>
                          <a:solidFill>
                            <a:schemeClr val="tx1"/>
                          </a:solidFill>
                          <a:effectLst/>
                          <a:latin typeface="Times New Roman" pitchFamily="18" charset="0"/>
                          <a:ea typeface="宋体" pitchFamily="2" charset="-122"/>
                        </a:rPr>
                        <a:t>3</a:t>
                      </a:r>
                      <a:r>
                        <a:rPr kumimoji="1" lang="zh-CN" altLang="en-US" sz="1800" b="1" i="0" u="none" strike="noStrike" cap="none" normalizeH="0" baseline="0">
                          <a:ln>
                            <a:noFill/>
                          </a:ln>
                          <a:solidFill>
                            <a:schemeClr val="tx1"/>
                          </a:solidFill>
                          <a:effectLst/>
                          <a:latin typeface="Times New Roman" pitchFamily="18" charset="0"/>
                          <a:ea typeface="宋体" pitchFamily="2" charset="-122"/>
                        </a:rPr>
                        <a:t>：描述输出逻辑</a:t>
                      </a:r>
                    </a:p>
                  </a:txBody>
                  <a:tcPr marL="90000" marR="90000" marT="82800" marB="46800" anchor="ctr" horzOverflow="overflow">
                    <a:lnL w="12700" cap="flat" cmpd="sng" algn="ctr">
                      <a:solidFill>
                        <a:srgbClr val="00CCFF"/>
                      </a:solidFill>
                      <a:prstDash val="solid"/>
                      <a:round/>
                      <a:headEnd type="none" w="med" len="med"/>
                      <a:tailEnd type="none" w="med" len="med"/>
                    </a:lnL>
                    <a:lnR w="12700" cap="flat" cmpd="sng" algn="ctr">
                      <a:solidFill>
                        <a:srgbClr val="00CCFF"/>
                      </a:solidFill>
                      <a:prstDash val="solid"/>
                      <a:round/>
                      <a:headEnd type="none" w="med" len="med"/>
                      <a:tailEnd type="none" w="med" len="med"/>
                    </a:lnR>
                    <a:lnT w="12700" cap="flat" cmpd="sng" algn="ctr">
                      <a:solidFill>
                        <a:srgbClr val="00CCFF"/>
                      </a:solidFill>
                      <a:prstDash val="solid"/>
                      <a:round/>
                      <a:headEnd type="none" w="med" len="med"/>
                      <a:tailEnd type="none" w="med" len="med"/>
                    </a:lnT>
                    <a:lnB w="12700" cap="flat" cmpd="sng" algn="ctr">
                      <a:solidFill>
                        <a:srgbClr val="00CCFF"/>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3"/>
                  </a:ext>
                </a:extLst>
              </a:tr>
              <a:tr h="350838">
                <a:tc rowSpan="6">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itchFamily="18" charset="0"/>
                          <a:ea typeface="宋体" pitchFamily="2" charset="-122"/>
                        </a:rPr>
                        <a:t>双进程描述方式</a:t>
                      </a:r>
                    </a:p>
                  </a:txBody>
                  <a:tcPr marL="90000" marR="90000" marT="82800" marB="46800" anchor="ctr" horzOverflow="overflow">
                    <a:lnL w="28575" cap="flat" cmpd="sng" algn="ctr">
                      <a:solidFill>
                        <a:srgbClr val="00CCFF"/>
                      </a:solidFill>
                      <a:prstDash val="solid"/>
                      <a:round/>
                      <a:headEnd type="none" w="med" len="med"/>
                      <a:tailEnd type="none" w="med" len="med"/>
                    </a:lnL>
                    <a:lnR w="12700" cap="flat" cmpd="sng" algn="ctr">
                      <a:solidFill>
                        <a:srgbClr val="00CCFF"/>
                      </a:solidFill>
                      <a:prstDash val="solid"/>
                      <a:round/>
                      <a:headEnd type="none" w="med" len="med"/>
                      <a:tailEnd type="none" w="med" len="med"/>
                    </a:lnR>
                    <a:lnT w="12700" cap="flat" cmpd="sng" algn="ctr">
                      <a:solidFill>
                        <a:srgbClr val="00CCFF"/>
                      </a:solidFill>
                      <a:prstDash val="solid"/>
                      <a:round/>
                      <a:headEnd type="none" w="med" len="med"/>
                      <a:tailEnd type="none" w="med" len="med"/>
                    </a:lnT>
                    <a:lnB w="12700" cap="flat" cmpd="sng" algn="ctr">
                      <a:solidFill>
                        <a:srgbClr val="00CCFF"/>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itchFamily="18" charset="0"/>
                          <a:ea typeface="宋体" pitchFamily="2" charset="-122"/>
                        </a:rPr>
                        <a:t>形式</a:t>
                      </a:r>
                      <a:r>
                        <a:rPr kumimoji="1" lang="en-US" altLang="zh-CN" sz="1800" b="1" i="0" u="none" strike="noStrike" cap="none" normalizeH="0" baseline="0">
                          <a:ln>
                            <a:noFill/>
                          </a:ln>
                          <a:solidFill>
                            <a:schemeClr val="tx1"/>
                          </a:solidFill>
                          <a:effectLst/>
                          <a:latin typeface="Times New Roman" pitchFamily="18" charset="0"/>
                          <a:ea typeface="宋体" pitchFamily="2" charset="-122"/>
                        </a:rPr>
                        <a:t>1</a:t>
                      </a:r>
                    </a:p>
                  </a:txBody>
                  <a:tcPr marL="90000" marR="90000" marT="82800" marB="46800" anchor="ctr" horzOverflow="overflow">
                    <a:lnL w="12700" cap="flat" cmpd="sng" algn="ctr">
                      <a:solidFill>
                        <a:srgbClr val="00CCFF"/>
                      </a:solidFill>
                      <a:prstDash val="solid"/>
                      <a:round/>
                      <a:headEnd type="none" w="med" len="med"/>
                      <a:tailEnd type="none" w="med" len="med"/>
                    </a:lnL>
                    <a:lnR w="12700" cap="flat" cmpd="sng" algn="ctr">
                      <a:solidFill>
                        <a:srgbClr val="00CCFF"/>
                      </a:solidFill>
                      <a:prstDash val="solid"/>
                      <a:round/>
                      <a:headEnd type="none" w="med" len="med"/>
                      <a:tailEnd type="none" w="med" len="med"/>
                    </a:lnR>
                    <a:lnT w="12700" cap="flat" cmpd="sng" algn="ctr">
                      <a:solidFill>
                        <a:srgbClr val="00CCFF"/>
                      </a:solidFill>
                      <a:prstDash val="solid"/>
                      <a:round/>
                      <a:headEnd type="none" w="med" len="med"/>
                      <a:tailEnd type="none" w="med" len="med"/>
                    </a:lnT>
                    <a:lnB w="12700" cap="flat" cmpd="sng" algn="ctr">
                      <a:solidFill>
                        <a:srgbClr val="00CC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itchFamily="18" charset="0"/>
                          <a:ea typeface="宋体" pitchFamily="2" charset="-122"/>
                        </a:rPr>
                        <a:t>进程</a:t>
                      </a:r>
                      <a:r>
                        <a:rPr kumimoji="1" lang="en-US" altLang="zh-CN" sz="1800" b="1" i="0" u="none" strike="noStrike" cap="none" normalizeH="0" baseline="0">
                          <a:ln>
                            <a:noFill/>
                          </a:ln>
                          <a:solidFill>
                            <a:schemeClr val="tx1"/>
                          </a:solidFill>
                          <a:effectLst/>
                          <a:latin typeface="Times New Roman" pitchFamily="18" charset="0"/>
                          <a:ea typeface="宋体" pitchFamily="2" charset="-122"/>
                        </a:rPr>
                        <a:t>1</a:t>
                      </a:r>
                      <a:r>
                        <a:rPr kumimoji="1" lang="zh-CN" altLang="en-US" sz="1800" b="1" i="0" u="none" strike="noStrike" cap="none" normalizeH="0" baseline="0">
                          <a:ln>
                            <a:noFill/>
                          </a:ln>
                          <a:solidFill>
                            <a:schemeClr val="tx1"/>
                          </a:solidFill>
                          <a:effectLst/>
                          <a:latin typeface="Times New Roman" pitchFamily="18" charset="0"/>
                          <a:ea typeface="宋体" pitchFamily="2" charset="-122"/>
                        </a:rPr>
                        <a:t>：描述次态逻辑、状态寄存器</a:t>
                      </a:r>
                    </a:p>
                  </a:txBody>
                  <a:tcPr marL="90000" marR="90000" marT="82800" marB="46800" anchor="ctr" horzOverflow="overflow">
                    <a:lnL w="12700" cap="flat" cmpd="sng" algn="ctr">
                      <a:solidFill>
                        <a:srgbClr val="00CCFF"/>
                      </a:solidFill>
                      <a:prstDash val="solid"/>
                      <a:round/>
                      <a:headEnd type="none" w="med" len="med"/>
                      <a:tailEnd type="none" w="med" len="med"/>
                    </a:lnL>
                    <a:lnR w="12700" cap="flat" cmpd="sng" algn="ctr">
                      <a:solidFill>
                        <a:srgbClr val="00CCFF"/>
                      </a:solidFill>
                      <a:prstDash val="solid"/>
                      <a:round/>
                      <a:headEnd type="none" w="med" len="med"/>
                      <a:tailEnd type="none" w="med" len="med"/>
                    </a:lnR>
                    <a:lnT w="12700" cap="flat" cmpd="sng" algn="ctr">
                      <a:solidFill>
                        <a:srgbClr val="00CCFF"/>
                      </a:solidFill>
                      <a:prstDash val="solid"/>
                      <a:round/>
                      <a:headEnd type="none" w="med" len="med"/>
                      <a:tailEnd type="none" w="med" len="med"/>
                    </a:lnT>
                    <a:lnB w="12700" cap="flat" cmpd="sng" algn="ctr">
                      <a:solidFill>
                        <a:srgbClr val="00CCFF"/>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2</a:t>
                      </a:r>
                    </a:p>
                  </a:txBody>
                  <a:tcPr marL="90000" marR="90000" marT="82800" marB="46800" anchor="ctr" horzOverflow="overflow">
                    <a:lnL w="12700" cap="flat" cmpd="sng" algn="ctr">
                      <a:solidFill>
                        <a:srgbClr val="00CCFF"/>
                      </a:solidFill>
                      <a:prstDash val="solid"/>
                      <a:round/>
                      <a:headEnd type="none" w="med" len="med"/>
                      <a:tailEnd type="none" w="med" len="med"/>
                    </a:lnL>
                    <a:lnR w="28575" cap="flat" cmpd="sng" algn="ctr">
                      <a:solidFill>
                        <a:srgbClr val="00CCFF"/>
                      </a:solidFill>
                      <a:prstDash val="solid"/>
                      <a:round/>
                      <a:headEnd type="none" w="med" len="med"/>
                      <a:tailEnd type="none" w="med" len="med"/>
                    </a:lnR>
                    <a:lnT w="12700" cap="flat" cmpd="sng" algn="ctr">
                      <a:solidFill>
                        <a:srgbClr val="00CCFF"/>
                      </a:solidFill>
                      <a:prstDash val="solid"/>
                      <a:round/>
                      <a:headEnd type="none" w="med" len="med"/>
                      <a:tailEnd type="none" w="med" len="med"/>
                    </a:lnT>
                    <a:lnB w="12700" cap="flat" cmpd="sng" algn="ctr">
                      <a:solidFill>
                        <a:srgbClr val="00CC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52425">
                <a:tc vMerge="1">
                  <a:txBody>
                    <a:bodyPr/>
                    <a:lstStyle/>
                    <a:p>
                      <a:endParaRPr lang="zh-CN" altLang="en-US"/>
                    </a:p>
                  </a:txBody>
                  <a:tcPr/>
                </a:tc>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itchFamily="18" charset="0"/>
                          <a:ea typeface="宋体" pitchFamily="2" charset="-122"/>
                        </a:rPr>
                        <a:t>进程</a:t>
                      </a:r>
                      <a:r>
                        <a:rPr kumimoji="1" lang="en-US" altLang="zh-CN" sz="1800" b="1" i="0" u="none" strike="noStrike" cap="none" normalizeH="0" baseline="0">
                          <a:ln>
                            <a:noFill/>
                          </a:ln>
                          <a:solidFill>
                            <a:schemeClr val="tx1"/>
                          </a:solidFill>
                          <a:effectLst/>
                          <a:latin typeface="Times New Roman" pitchFamily="18" charset="0"/>
                          <a:ea typeface="宋体" pitchFamily="2" charset="-122"/>
                        </a:rPr>
                        <a:t>2</a:t>
                      </a:r>
                      <a:r>
                        <a:rPr kumimoji="1" lang="zh-CN" altLang="en-US" sz="1800" b="1" i="0" u="none" strike="noStrike" cap="none" normalizeH="0" baseline="0">
                          <a:ln>
                            <a:noFill/>
                          </a:ln>
                          <a:solidFill>
                            <a:schemeClr val="tx1"/>
                          </a:solidFill>
                          <a:effectLst/>
                          <a:latin typeface="Times New Roman" pitchFamily="18" charset="0"/>
                          <a:ea typeface="宋体" pitchFamily="2" charset="-122"/>
                        </a:rPr>
                        <a:t>：描述输出逻辑</a:t>
                      </a:r>
                    </a:p>
                  </a:txBody>
                  <a:tcPr marL="90000" marR="90000" marT="82800" marB="46800" anchor="ctr" horzOverflow="overflow">
                    <a:lnL w="12700" cap="flat" cmpd="sng" algn="ctr">
                      <a:solidFill>
                        <a:srgbClr val="00CCFF"/>
                      </a:solidFill>
                      <a:prstDash val="solid"/>
                      <a:round/>
                      <a:headEnd type="none" w="med" len="med"/>
                      <a:tailEnd type="none" w="med" len="med"/>
                    </a:lnL>
                    <a:lnR w="12700" cap="flat" cmpd="sng" algn="ctr">
                      <a:solidFill>
                        <a:srgbClr val="00CCFF"/>
                      </a:solidFill>
                      <a:prstDash val="solid"/>
                      <a:round/>
                      <a:headEnd type="none" w="med" len="med"/>
                      <a:tailEnd type="none" w="med" len="med"/>
                    </a:lnR>
                    <a:lnT w="12700" cap="flat" cmpd="sng" algn="ctr">
                      <a:solidFill>
                        <a:srgbClr val="00CCFF"/>
                      </a:solidFill>
                      <a:prstDash val="solid"/>
                      <a:round/>
                      <a:headEnd type="none" w="med" len="med"/>
                      <a:tailEnd type="none" w="med" len="med"/>
                    </a:lnT>
                    <a:lnB w="12700" cap="flat" cmpd="sng" algn="ctr">
                      <a:solidFill>
                        <a:srgbClr val="00CCFF"/>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5"/>
                  </a:ext>
                </a:extLst>
              </a:tr>
              <a:tr h="352425">
                <a:tc vMerge="1">
                  <a:txBody>
                    <a:bodyPr/>
                    <a:lstStyle/>
                    <a:p>
                      <a:endParaRPr lang="zh-CN" altLang="en-US"/>
                    </a:p>
                  </a:txBody>
                  <a:tcPr/>
                </a:tc>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itchFamily="18" charset="0"/>
                          <a:ea typeface="宋体" pitchFamily="2" charset="-122"/>
                        </a:rPr>
                        <a:t>形式</a:t>
                      </a:r>
                      <a:r>
                        <a:rPr kumimoji="1" lang="en-US" altLang="zh-CN" sz="1800" b="1" i="0" u="none" strike="noStrike" cap="none" normalizeH="0" baseline="0">
                          <a:ln>
                            <a:noFill/>
                          </a:ln>
                          <a:solidFill>
                            <a:schemeClr val="tx1"/>
                          </a:solidFill>
                          <a:effectLst/>
                          <a:latin typeface="Times New Roman" pitchFamily="18" charset="0"/>
                          <a:ea typeface="宋体" pitchFamily="2" charset="-122"/>
                        </a:rPr>
                        <a:t>2</a:t>
                      </a:r>
                    </a:p>
                  </a:txBody>
                  <a:tcPr marL="90000" marR="90000" marT="82800" marB="46800" anchor="ctr" horzOverflow="overflow">
                    <a:lnL w="12700" cap="flat" cmpd="sng" algn="ctr">
                      <a:solidFill>
                        <a:srgbClr val="00CCFF"/>
                      </a:solidFill>
                      <a:prstDash val="solid"/>
                      <a:round/>
                      <a:headEnd type="none" w="med" len="med"/>
                      <a:tailEnd type="none" w="med" len="med"/>
                    </a:lnL>
                    <a:lnR w="12700" cap="flat" cmpd="sng" algn="ctr">
                      <a:solidFill>
                        <a:srgbClr val="00CCFF"/>
                      </a:solidFill>
                      <a:prstDash val="solid"/>
                      <a:round/>
                      <a:headEnd type="none" w="med" len="med"/>
                      <a:tailEnd type="none" w="med" len="med"/>
                    </a:lnR>
                    <a:lnT w="12700" cap="flat" cmpd="sng" algn="ctr">
                      <a:solidFill>
                        <a:srgbClr val="00CCFF"/>
                      </a:solidFill>
                      <a:prstDash val="solid"/>
                      <a:round/>
                      <a:headEnd type="none" w="med" len="med"/>
                      <a:tailEnd type="none" w="med" len="med"/>
                    </a:lnT>
                    <a:lnB w="12700" cap="flat" cmpd="sng" algn="ctr">
                      <a:solidFill>
                        <a:srgbClr val="00CC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itchFamily="18" charset="0"/>
                          <a:ea typeface="宋体" pitchFamily="2" charset="-122"/>
                        </a:rPr>
                        <a:t>进程</a:t>
                      </a:r>
                      <a:r>
                        <a:rPr kumimoji="1" lang="en-US" altLang="zh-CN" sz="1800" b="1" i="0" u="none" strike="noStrike" cap="none" normalizeH="0" baseline="0">
                          <a:ln>
                            <a:noFill/>
                          </a:ln>
                          <a:solidFill>
                            <a:schemeClr val="tx1"/>
                          </a:solidFill>
                          <a:effectLst/>
                          <a:latin typeface="Times New Roman" pitchFamily="18" charset="0"/>
                          <a:ea typeface="宋体" pitchFamily="2" charset="-122"/>
                        </a:rPr>
                        <a:t>1</a:t>
                      </a:r>
                      <a:r>
                        <a:rPr kumimoji="1" lang="zh-CN" altLang="en-US" sz="1800" b="1" i="0" u="none" strike="noStrike" cap="none" normalizeH="0" baseline="0">
                          <a:ln>
                            <a:noFill/>
                          </a:ln>
                          <a:solidFill>
                            <a:schemeClr val="tx1"/>
                          </a:solidFill>
                          <a:effectLst/>
                          <a:latin typeface="Times New Roman" pitchFamily="18" charset="0"/>
                          <a:ea typeface="宋体" pitchFamily="2" charset="-122"/>
                        </a:rPr>
                        <a:t>：描述状态寄存器、输出逻辑</a:t>
                      </a:r>
                    </a:p>
                  </a:txBody>
                  <a:tcPr marL="90000" marR="90000" marT="82800" marB="46800" anchor="ctr" horzOverflow="overflow">
                    <a:lnL w="12700" cap="flat" cmpd="sng" algn="ctr">
                      <a:solidFill>
                        <a:srgbClr val="00CCFF"/>
                      </a:solidFill>
                      <a:prstDash val="solid"/>
                      <a:round/>
                      <a:headEnd type="none" w="med" len="med"/>
                      <a:tailEnd type="none" w="med" len="med"/>
                    </a:lnL>
                    <a:lnR w="12700" cap="flat" cmpd="sng" algn="ctr">
                      <a:solidFill>
                        <a:srgbClr val="00CCFF"/>
                      </a:solidFill>
                      <a:prstDash val="solid"/>
                      <a:round/>
                      <a:headEnd type="none" w="med" len="med"/>
                      <a:tailEnd type="none" w="med" len="med"/>
                    </a:lnR>
                    <a:lnT w="12700" cap="flat" cmpd="sng" algn="ctr">
                      <a:solidFill>
                        <a:srgbClr val="00CCFF"/>
                      </a:solidFill>
                      <a:prstDash val="solid"/>
                      <a:round/>
                      <a:headEnd type="none" w="med" len="med"/>
                      <a:tailEnd type="none" w="med" len="med"/>
                    </a:lnT>
                    <a:lnB w="12700" cap="flat" cmpd="sng" algn="ctr">
                      <a:solidFill>
                        <a:srgbClr val="00CCFF"/>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2</a:t>
                      </a:r>
                    </a:p>
                  </a:txBody>
                  <a:tcPr marL="90000" marR="90000" marT="82800" marB="46800" anchor="ctr" horzOverflow="overflow">
                    <a:lnL w="12700" cap="flat" cmpd="sng" algn="ctr">
                      <a:solidFill>
                        <a:srgbClr val="00CCFF"/>
                      </a:solidFill>
                      <a:prstDash val="solid"/>
                      <a:round/>
                      <a:headEnd type="none" w="med" len="med"/>
                      <a:tailEnd type="none" w="med" len="med"/>
                    </a:lnL>
                    <a:lnR w="28575" cap="flat" cmpd="sng" algn="ctr">
                      <a:solidFill>
                        <a:srgbClr val="00CCFF"/>
                      </a:solidFill>
                      <a:prstDash val="solid"/>
                      <a:round/>
                      <a:headEnd type="none" w="med" len="med"/>
                      <a:tailEnd type="none" w="med" len="med"/>
                    </a:lnR>
                    <a:lnT w="12700" cap="flat" cmpd="sng" algn="ctr">
                      <a:solidFill>
                        <a:srgbClr val="00CCFF"/>
                      </a:solidFill>
                      <a:prstDash val="solid"/>
                      <a:round/>
                      <a:headEnd type="none" w="med" len="med"/>
                      <a:tailEnd type="none" w="med" len="med"/>
                    </a:lnT>
                    <a:lnB w="12700" cap="flat" cmpd="sng" algn="ctr">
                      <a:solidFill>
                        <a:srgbClr val="00CC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52425">
                <a:tc vMerge="1">
                  <a:txBody>
                    <a:bodyPr/>
                    <a:lstStyle/>
                    <a:p>
                      <a:endParaRPr lang="zh-CN" altLang="en-US"/>
                    </a:p>
                  </a:txBody>
                  <a:tcPr/>
                </a:tc>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itchFamily="18" charset="0"/>
                          <a:ea typeface="宋体" pitchFamily="2" charset="-122"/>
                        </a:rPr>
                        <a:t>进程</a:t>
                      </a:r>
                      <a:r>
                        <a:rPr kumimoji="1" lang="en-US" altLang="zh-CN" sz="1800" b="1" i="0" u="none" strike="noStrike" cap="none" normalizeH="0" baseline="0">
                          <a:ln>
                            <a:noFill/>
                          </a:ln>
                          <a:solidFill>
                            <a:schemeClr val="tx1"/>
                          </a:solidFill>
                          <a:effectLst/>
                          <a:latin typeface="Times New Roman" pitchFamily="18" charset="0"/>
                          <a:ea typeface="宋体" pitchFamily="2" charset="-122"/>
                        </a:rPr>
                        <a:t>2</a:t>
                      </a:r>
                      <a:r>
                        <a:rPr kumimoji="1" lang="zh-CN" altLang="en-US" sz="1800" b="1" i="0" u="none" strike="noStrike" cap="none" normalizeH="0" baseline="0">
                          <a:ln>
                            <a:noFill/>
                          </a:ln>
                          <a:solidFill>
                            <a:schemeClr val="tx1"/>
                          </a:solidFill>
                          <a:effectLst/>
                          <a:latin typeface="Times New Roman" pitchFamily="18" charset="0"/>
                          <a:ea typeface="宋体" pitchFamily="2" charset="-122"/>
                        </a:rPr>
                        <a:t>：描述次态逻辑</a:t>
                      </a:r>
                    </a:p>
                  </a:txBody>
                  <a:tcPr marL="90000" marR="90000" marT="82800" marB="46800" anchor="ctr" horzOverflow="overflow">
                    <a:lnL w="12700" cap="flat" cmpd="sng" algn="ctr">
                      <a:solidFill>
                        <a:srgbClr val="00CCFF"/>
                      </a:solidFill>
                      <a:prstDash val="solid"/>
                      <a:round/>
                      <a:headEnd type="none" w="med" len="med"/>
                      <a:tailEnd type="none" w="med" len="med"/>
                    </a:lnL>
                    <a:lnR w="12700" cap="flat" cmpd="sng" algn="ctr">
                      <a:solidFill>
                        <a:srgbClr val="00CCFF"/>
                      </a:solidFill>
                      <a:prstDash val="solid"/>
                      <a:round/>
                      <a:headEnd type="none" w="med" len="med"/>
                      <a:tailEnd type="none" w="med" len="med"/>
                    </a:lnR>
                    <a:lnT w="12700" cap="flat" cmpd="sng" algn="ctr">
                      <a:solidFill>
                        <a:srgbClr val="00CCFF"/>
                      </a:solidFill>
                      <a:prstDash val="solid"/>
                      <a:round/>
                      <a:headEnd type="none" w="med" len="med"/>
                      <a:tailEnd type="none" w="med" len="med"/>
                    </a:lnT>
                    <a:lnB w="12700" cap="flat" cmpd="sng" algn="ctr">
                      <a:solidFill>
                        <a:srgbClr val="00CCFF"/>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7"/>
                  </a:ext>
                </a:extLst>
              </a:tr>
              <a:tr h="352425">
                <a:tc vMerge="1">
                  <a:txBody>
                    <a:bodyPr/>
                    <a:lstStyle/>
                    <a:p>
                      <a:endParaRPr lang="zh-CN" altLang="en-US"/>
                    </a:p>
                  </a:txBody>
                  <a:tcPr/>
                </a:tc>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itchFamily="18" charset="0"/>
                          <a:ea typeface="宋体" pitchFamily="2" charset="-122"/>
                        </a:rPr>
                        <a:t>形式</a:t>
                      </a:r>
                      <a:r>
                        <a:rPr kumimoji="1" lang="en-US" altLang="zh-CN" sz="1800" b="1" i="0" u="none" strike="noStrike" cap="none" normalizeH="0" baseline="0">
                          <a:ln>
                            <a:noFill/>
                          </a:ln>
                          <a:solidFill>
                            <a:schemeClr val="tx1"/>
                          </a:solidFill>
                          <a:effectLst/>
                          <a:latin typeface="Times New Roman" pitchFamily="18" charset="0"/>
                          <a:ea typeface="宋体" pitchFamily="2" charset="-122"/>
                        </a:rPr>
                        <a:t>3</a:t>
                      </a:r>
                    </a:p>
                  </a:txBody>
                  <a:tcPr marL="90000" marR="90000" marT="82800" marB="46800" anchor="ctr" horzOverflow="overflow">
                    <a:lnL w="12700" cap="flat" cmpd="sng" algn="ctr">
                      <a:solidFill>
                        <a:srgbClr val="00CCFF"/>
                      </a:solidFill>
                      <a:prstDash val="solid"/>
                      <a:round/>
                      <a:headEnd type="none" w="med" len="med"/>
                      <a:tailEnd type="none" w="med" len="med"/>
                    </a:lnL>
                    <a:lnR w="12700" cap="flat" cmpd="sng" algn="ctr">
                      <a:solidFill>
                        <a:srgbClr val="00CCFF"/>
                      </a:solidFill>
                      <a:prstDash val="solid"/>
                      <a:round/>
                      <a:headEnd type="none" w="med" len="med"/>
                      <a:tailEnd type="none" w="med" len="med"/>
                    </a:lnR>
                    <a:lnT w="12700" cap="flat" cmpd="sng" algn="ctr">
                      <a:solidFill>
                        <a:srgbClr val="00CCFF"/>
                      </a:solidFill>
                      <a:prstDash val="solid"/>
                      <a:round/>
                      <a:headEnd type="none" w="med" len="med"/>
                      <a:tailEnd type="none" w="med" len="med"/>
                    </a:lnT>
                    <a:lnB w="12700" cap="flat" cmpd="sng" algn="ctr">
                      <a:solidFill>
                        <a:srgbClr val="00CC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itchFamily="18" charset="0"/>
                          <a:ea typeface="宋体" pitchFamily="2" charset="-122"/>
                        </a:rPr>
                        <a:t>进程</a:t>
                      </a:r>
                      <a:r>
                        <a:rPr kumimoji="1" lang="en-US" altLang="zh-CN" sz="1800" b="1" i="0" u="none" strike="noStrike" cap="none" normalizeH="0" baseline="0">
                          <a:ln>
                            <a:noFill/>
                          </a:ln>
                          <a:solidFill>
                            <a:schemeClr val="tx1"/>
                          </a:solidFill>
                          <a:effectLst/>
                          <a:latin typeface="Times New Roman" pitchFamily="18" charset="0"/>
                          <a:ea typeface="宋体" pitchFamily="2" charset="-122"/>
                        </a:rPr>
                        <a:t>1</a:t>
                      </a:r>
                      <a:r>
                        <a:rPr kumimoji="1" lang="zh-CN" altLang="en-US" sz="1800" b="1" i="0" u="none" strike="noStrike" cap="none" normalizeH="0" baseline="0">
                          <a:ln>
                            <a:noFill/>
                          </a:ln>
                          <a:solidFill>
                            <a:schemeClr val="tx1"/>
                          </a:solidFill>
                          <a:effectLst/>
                          <a:latin typeface="Times New Roman" pitchFamily="18" charset="0"/>
                          <a:ea typeface="宋体" pitchFamily="2" charset="-122"/>
                        </a:rPr>
                        <a:t>：描述次态逻辑、输出逻辑</a:t>
                      </a:r>
                    </a:p>
                  </a:txBody>
                  <a:tcPr marL="90000" marR="90000" marT="82800" marB="46800" anchor="ctr" horzOverflow="overflow">
                    <a:lnL w="12700" cap="flat" cmpd="sng" algn="ctr">
                      <a:solidFill>
                        <a:srgbClr val="00CCFF"/>
                      </a:solidFill>
                      <a:prstDash val="solid"/>
                      <a:round/>
                      <a:headEnd type="none" w="med" len="med"/>
                      <a:tailEnd type="none" w="med" len="med"/>
                    </a:lnL>
                    <a:lnR w="12700" cap="flat" cmpd="sng" algn="ctr">
                      <a:solidFill>
                        <a:srgbClr val="00CCFF"/>
                      </a:solidFill>
                      <a:prstDash val="solid"/>
                      <a:round/>
                      <a:headEnd type="none" w="med" len="med"/>
                      <a:tailEnd type="none" w="med" len="med"/>
                    </a:lnR>
                    <a:lnT w="12700" cap="flat" cmpd="sng" algn="ctr">
                      <a:solidFill>
                        <a:srgbClr val="00CCFF"/>
                      </a:solidFill>
                      <a:prstDash val="solid"/>
                      <a:round/>
                      <a:headEnd type="none" w="med" len="med"/>
                      <a:tailEnd type="none" w="med" len="med"/>
                    </a:lnT>
                    <a:lnB w="12700" cap="flat" cmpd="sng" algn="ctr">
                      <a:solidFill>
                        <a:srgbClr val="00CCFF"/>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2</a:t>
                      </a:r>
                    </a:p>
                  </a:txBody>
                  <a:tcPr marL="90000" marR="90000" marT="82800" marB="46800" anchor="ctr" horzOverflow="overflow">
                    <a:lnL w="12700" cap="flat" cmpd="sng" algn="ctr">
                      <a:solidFill>
                        <a:srgbClr val="00CCFF"/>
                      </a:solidFill>
                      <a:prstDash val="solid"/>
                      <a:round/>
                      <a:headEnd type="none" w="med" len="med"/>
                      <a:tailEnd type="none" w="med" len="med"/>
                    </a:lnL>
                    <a:lnR w="28575" cap="flat" cmpd="sng" algn="ctr">
                      <a:solidFill>
                        <a:srgbClr val="00CCFF"/>
                      </a:solidFill>
                      <a:prstDash val="solid"/>
                      <a:round/>
                      <a:headEnd type="none" w="med" len="med"/>
                      <a:tailEnd type="none" w="med" len="med"/>
                    </a:lnR>
                    <a:lnT w="12700" cap="flat" cmpd="sng" algn="ctr">
                      <a:solidFill>
                        <a:srgbClr val="00CCFF"/>
                      </a:solidFill>
                      <a:prstDash val="solid"/>
                      <a:round/>
                      <a:headEnd type="none" w="med" len="med"/>
                      <a:tailEnd type="none" w="med" len="med"/>
                    </a:lnT>
                    <a:lnB w="12700" cap="flat" cmpd="sng" algn="ctr">
                      <a:solidFill>
                        <a:srgbClr val="00CC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52425">
                <a:tc vMerge="1">
                  <a:txBody>
                    <a:bodyPr/>
                    <a:lstStyle/>
                    <a:p>
                      <a:endParaRPr lang="zh-CN" altLang="en-US"/>
                    </a:p>
                  </a:txBody>
                  <a:tcPr/>
                </a:tc>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itchFamily="18" charset="0"/>
                          <a:ea typeface="宋体" pitchFamily="2" charset="-122"/>
                        </a:rPr>
                        <a:t>进程</a:t>
                      </a:r>
                      <a:r>
                        <a:rPr kumimoji="1" lang="en-US" altLang="zh-CN" sz="1800" b="1" i="0" u="none" strike="noStrike" cap="none" normalizeH="0" baseline="0">
                          <a:ln>
                            <a:noFill/>
                          </a:ln>
                          <a:solidFill>
                            <a:schemeClr val="tx1"/>
                          </a:solidFill>
                          <a:effectLst/>
                          <a:latin typeface="Times New Roman" pitchFamily="18" charset="0"/>
                          <a:ea typeface="宋体" pitchFamily="2" charset="-122"/>
                        </a:rPr>
                        <a:t>2</a:t>
                      </a:r>
                      <a:r>
                        <a:rPr kumimoji="1" lang="zh-CN" altLang="en-US" sz="1800" b="1" i="0" u="none" strike="noStrike" cap="none" normalizeH="0" baseline="0">
                          <a:ln>
                            <a:noFill/>
                          </a:ln>
                          <a:solidFill>
                            <a:schemeClr val="tx1"/>
                          </a:solidFill>
                          <a:effectLst/>
                          <a:latin typeface="Times New Roman" pitchFamily="18" charset="0"/>
                          <a:ea typeface="宋体" pitchFamily="2" charset="-122"/>
                        </a:rPr>
                        <a:t>：描述状态寄存器</a:t>
                      </a:r>
                    </a:p>
                  </a:txBody>
                  <a:tcPr marL="90000" marR="90000" marT="82800" marB="46800" anchor="ctr" horzOverflow="overflow">
                    <a:lnL w="12700" cap="flat" cmpd="sng" algn="ctr">
                      <a:solidFill>
                        <a:srgbClr val="00CCFF"/>
                      </a:solidFill>
                      <a:prstDash val="solid"/>
                      <a:round/>
                      <a:headEnd type="none" w="med" len="med"/>
                      <a:tailEnd type="none" w="med" len="med"/>
                    </a:lnL>
                    <a:lnR w="12700" cap="flat" cmpd="sng" algn="ctr">
                      <a:solidFill>
                        <a:srgbClr val="00CCFF"/>
                      </a:solidFill>
                      <a:prstDash val="solid"/>
                      <a:round/>
                      <a:headEnd type="none" w="med" len="med"/>
                      <a:tailEnd type="none" w="med" len="med"/>
                    </a:lnR>
                    <a:lnT w="12700" cap="flat" cmpd="sng" algn="ctr">
                      <a:solidFill>
                        <a:srgbClr val="00CCFF"/>
                      </a:solidFill>
                      <a:prstDash val="solid"/>
                      <a:round/>
                      <a:headEnd type="none" w="med" len="med"/>
                      <a:tailEnd type="none" w="med" len="med"/>
                    </a:lnT>
                    <a:lnB w="12700" cap="flat" cmpd="sng" algn="ctr">
                      <a:solidFill>
                        <a:srgbClr val="00CCFF"/>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9"/>
                  </a:ext>
                </a:extLst>
              </a:tr>
              <a:tr h="592138">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itchFamily="18" charset="0"/>
                          <a:ea typeface="宋体" pitchFamily="2" charset="-122"/>
                        </a:rPr>
                        <a:t>单进程描述方式</a:t>
                      </a:r>
                    </a:p>
                  </a:txBody>
                  <a:tcPr marL="90000" marR="90000" marT="82800" marB="46800" anchor="ctr" horzOverflow="overflow">
                    <a:lnL w="28575" cap="flat" cmpd="sng" algn="ctr">
                      <a:solidFill>
                        <a:srgbClr val="00CCFF"/>
                      </a:solidFill>
                      <a:prstDash val="solid"/>
                      <a:round/>
                      <a:headEnd type="none" w="med" len="med"/>
                      <a:tailEnd type="none" w="med" len="med"/>
                    </a:lnL>
                    <a:lnR w="12700" cap="flat" cmpd="sng" algn="ctr">
                      <a:solidFill>
                        <a:srgbClr val="00CCFF"/>
                      </a:solidFill>
                      <a:prstDash val="solid"/>
                      <a:round/>
                      <a:headEnd type="none" w="med" len="med"/>
                      <a:tailEnd type="none" w="med" len="med"/>
                    </a:lnR>
                    <a:lnT w="12700" cap="flat" cmpd="sng" algn="ctr">
                      <a:solidFill>
                        <a:srgbClr val="00CCFF"/>
                      </a:solidFill>
                      <a:prstDash val="solid"/>
                      <a:round/>
                      <a:headEnd type="none" w="med" len="med"/>
                      <a:tailEnd type="none" w="med" len="med"/>
                    </a:lnT>
                    <a:lnB w="28575" cap="flat" cmpd="sng" algn="ctr">
                      <a:solidFill>
                        <a:srgbClr val="00CCFF"/>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itchFamily="18" charset="0"/>
                          <a:ea typeface="宋体" pitchFamily="2" charset="-122"/>
                        </a:rPr>
                        <a:t>进程</a:t>
                      </a:r>
                      <a:r>
                        <a:rPr kumimoji="1" lang="en-US" altLang="zh-CN" sz="1800" b="1" i="0" u="none" strike="noStrike" cap="none" normalizeH="0" baseline="0">
                          <a:ln>
                            <a:noFill/>
                          </a:ln>
                          <a:solidFill>
                            <a:schemeClr val="tx1"/>
                          </a:solidFill>
                          <a:effectLst/>
                          <a:latin typeface="Times New Roman" pitchFamily="18" charset="0"/>
                          <a:ea typeface="宋体" pitchFamily="2" charset="-122"/>
                        </a:rPr>
                        <a:t>1</a:t>
                      </a:r>
                      <a:r>
                        <a:rPr kumimoji="1" lang="zh-CN" altLang="en-US" sz="1800" b="1" i="0" u="none" strike="noStrike" cap="none" normalizeH="0" baseline="0">
                          <a:ln>
                            <a:noFill/>
                          </a:ln>
                          <a:solidFill>
                            <a:schemeClr val="tx1"/>
                          </a:solidFill>
                          <a:effectLst/>
                          <a:latin typeface="Times New Roman" pitchFamily="18" charset="0"/>
                          <a:ea typeface="宋体" pitchFamily="2" charset="-122"/>
                        </a:rPr>
                        <a:t>：描述次态逻辑、状态寄存器和输出逻辑</a:t>
                      </a:r>
                    </a:p>
                  </a:txBody>
                  <a:tcPr marL="90000" marR="90000" marT="82800" marB="46800" anchor="ctr" horzOverflow="overflow">
                    <a:lnL w="12700" cap="flat" cmpd="sng" algn="ctr">
                      <a:solidFill>
                        <a:srgbClr val="00CCFF"/>
                      </a:solidFill>
                      <a:prstDash val="solid"/>
                      <a:round/>
                      <a:headEnd type="none" w="med" len="med"/>
                      <a:tailEnd type="none" w="med" len="med"/>
                    </a:lnL>
                    <a:lnR w="12700" cap="flat" cmpd="sng" algn="ctr">
                      <a:solidFill>
                        <a:srgbClr val="00CCFF"/>
                      </a:solidFill>
                      <a:prstDash val="solid"/>
                      <a:round/>
                      <a:headEnd type="none" w="med" len="med"/>
                      <a:tailEnd type="none" w="med" len="med"/>
                    </a:lnR>
                    <a:lnT w="12700" cap="flat" cmpd="sng" algn="ctr">
                      <a:solidFill>
                        <a:srgbClr val="00CCFF"/>
                      </a:solidFill>
                      <a:prstDash val="solid"/>
                      <a:round/>
                      <a:headEnd type="none" w="med" len="med"/>
                      <a:tailEnd type="none" w="med" len="med"/>
                    </a:lnT>
                    <a:lnB w="28575" cap="flat" cmpd="sng" algn="ctr">
                      <a:solidFill>
                        <a:srgbClr val="00CC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dirty="0">
                          <a:ln>
                            <a:noFill/>
                          </a:ln>
                          <a:solidFill>
                            <a:schemeClr val="tx1"/>
                          </a:solidFill>
                          <a:effectLst/>
                          <a:latin typeface="Times New Roman" pitchFamily="18" charset="0"/>
                          <a:ea typeface="宋体" pitchFamily="2" charset="-122"/>
                        </a:rPr>
                        <a:t>1</a:t>
                      </a:r>
                    </a:p>
                  </a:txBody>
                  <a:tcPr marL="90000" marR="90000" marT="82800" marB="46800" anchor="ctr" horzOverflow="overflow">
                    <a:lnL w="12700" cap="flat" cmpd="sng" algn="ctr">
                      <a:solidFill>
                        <a:srgbClr val="00CCFF"/>
                      </a:solidFill>
                      <a:prstDash val="solid"/>
                      <a:round/>
                      <a:headEnd type="none" w="med" len="med"/>
                      <a:tailEnd type="none" w="med" len="med"/>
                    </a:lnL>
                    <a:lnR w="28575" cap="flat" cmpd="sng" algn="ctr">
                      <a:solidFill>
                        <a:srgbClr val="00CCFF"/>
                      </a:solidFill>
                      <a:prstDash val="solid"/>
                      <a:round/>
                      <a:headEnd type="none" w="med" len="med"/>
                      <a:tailEnd type="none" w="med" len="med"/>
                    </a:lnR>
                    <a:lnT w="12700" cap="flat" cmpd="sng" algn="ctr">
                      <a:solidFill>
                        <a:srgbClr val="00CCFF"/>
                      </a:solidFill>
                      <a:prstDash val="solid"/>
                      <a:round/>
                      <a:headEnd type="none" w="med" len="med"/>
                      <a:tailEnd type="none" w="med" len="med"/>
                    </a:lnT>
                    <a:lnB w="28575" cap="flat" cmpd="sng" algn="ctr">
                      <a:solidFill>
                        <a:srgbClr val="00CC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33356197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9687"/>
            <a:ext cx="9027297" cy="417935"/>
          </a:xfrm>
        </p:spPr>
        <p:txBody>
          <a:bodyPr/>
          <a:lstStyle/>
          <a:p>
            <a:r>
              <a:rPr lang="zh-CN" altLang="en-US" sz="2800" dirty="0"/>
              <a:t>第六章  可编程逻辑</a:t>
            </a:r>
            <a:r>
              <a:rPr lang="en-US" altLang="zh-CN" sz="2800" dirty="0"/>
              <a:t>\</a:t>
            </a:r>
            <a:r>
              <a:rPr lang="zh-CN" altLang="en-US" sz="2800" dirty="0"/>
              <a:t>第四节  </a:t>
            </a:r>
            <a:r>
              <a:rPr lang="en-US" altLang="zh-CN" sz="2800" dirty="0"/>
              <a:t>VHDL</a:t>
            </a:r>
            <a:r>
              <a:rPr lang="zh-CN" altLang="en-US" sz="2800" dirty="0"/>
              <a:t>语言编程</a:t>
            </a:r>
            <a:endParaRPr lang="zh-CN" altLang="en-US" dirty="0"/>
          </a:p>
        </p:txBody>
      </p:sp>
      <p:sp>
        <p:nvSpPr>
          <p:cNvPr id="20" name="Text Box 5"/>
          <p:cNvSpPr txBox="1">
            <a:spLocks noChangeArrowheads="1"/>
          </p:cNvSpPr>
          <p:nvPr/>
        </p:nvSpPr>
        <p:spPr bwMode="auto">
          <a:xfrm>
            <a:off x="2816346" y="423272"/>
            <a:ext cx="4429125" cy="400110"/>
          </a:xfrm>
          <a:prstGeom prst="rect">
            <a:avLst/>
          </a:prstGeom>
          <a:noFill/>
          <a:ln w="9525">
            <a:noFill/>
            <a:miter lim="800000"/>
            <a:headEnd/>
            <a:tailEnd/>
          </a:ln>
          <a:effectLst/>
        </p:spPr>
        <p:txBody>
          <a:bodyPr>
            <a:spAutoFit/>
          </a:bodyPr>
          <a:lstStyle/>
          <a:p>
            <a:pPr>
              <a:lnSpc>
                <a:spcPct val="100000"/>
              </a:lnSpc>
              <a:defRPr/>
            </a:pPr>
            <a:r>
              <a:rPr lang="en-US" altLang="zh-CN" sz="2000" b="0" dirty="0">
                <a:solidFill>
                  <a:schemeClr val="tx1"/>
                </a:solidFill>
                <a:effectLst>
                  <a:outerShdw blurRad="38100" dist="38100" dir="2700000" algn="tl">
                    <a:srgbClr val="C0C0C0"/>
                  </a:outerShdw>
                </a:effectLst>
                <a:ea typeface="宋体" pitchFamily="2" charset="-122"/>
              </a:rPr>
              <a:t>●</a:t>
            </a:r>
            <a:r>
              <a:rPr lang="en-US" altLang="zh-CN" sz="2000" dirty="0">
                <a:solidFill>
                  <a:schemeClr val="tx1"/>
                </a:solidFill>
                <a:ea typeface="宋体" pitchFamily="2" charset="-122"/>
              </a:rPr>
              <a:t> VHDL</a:t>
            </a:r>
            <a:r>
              <a:rPr lang="zh-CN" altLang="en-US" sz="2000" dirty="0">
                <a:solidFill>
                  <a:schemeClr val="tx1"/>
                </a:solidFill>
                <a:ea typeface="宋体" pitchFamily="2" charset="-122"/>
              </a:rPr>
              <a:t>的时序逻辑设计</a:t>
            </a:r>
          </a:p>
        </p:txBody>
      </p:sp>
      <p:sp>
        <p:nvSpPr>
          <p:cNvPr id="89" name="Text Box 598"/>
          <p:cNvSpPr txBox="1">
            <a:spLocks noChangeArrowheads="1"/>
          </p:cNvSpPr>
          <p:nvPr/>
        </p:nvSpPr>
        <p:spPr bwMode="auto">
          <a:xfrm>
            <a:off x="57616" y="490538"/>
            <a:ext cx="8909050" cy="3480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vert="horz" wrap="square" lIns="90000" tIns="46800" rIns="90000" bIns="46800" numCol="1" anchor="t" anchorCtr="0" compatLnSpc="1">
            <a:prstTxWarp prst="textNoShape">
              <a:avLst/>
            </a:prstTxWarp>
            <a:spAutoFit/>
          </a:bodyPr>
          <a:lstStyle>
            <a:lvl1pPr marL="230188" indent="-230188"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cs typeface="+mn-cs"/>
              </a:defRPr>
            </a:lvl1pPr>
            <a:lvl2pPr marL="742950" indent="-285750" algn="l" rtl="0" eaLnBrk="0" fontAlgn="base" hangingPunct="0">
              <a:lnSpc>
                <a:spcPct val="97000"/>
              </a:lnSpc>
              <a:spcBef>
                <a:spcPct val="20000"/>
              </a:spcBef>
              <a:spcAft>
                <a:spcPct val="20000"/>
              </a:spcAft>
              <a:buClr>
                <a:schemeClr val="folHlink"/>
              </a:buClr>
              <a:buFont typeface="Arial" charset="0"/>
              <a:buChar char="-"/>
              <a:defRPr kumimoji="1" sz="2000" b="1">
                <a:solidFill>
                  <a:schemeClr val="tx1"/>
                </a:solidFill>
                <a:latin typeface="Times New Roman" pitchFamily="18" charset="0"/>
                <a:ea typeface="楷体_GB2312" pitchFamily="49" charset="-122"/>
              </a:defRPr>
            </a:lvl2pPr>
            <a:lvl3pPr marL="1143000" indent="-228600" algn="l" rtl="0" eaLnBrk="0" fontAlgn="base" hangingPunct="0">
              <a:lnSpc>
                <a:spcPct val="97000"/>
              </a:lnSpc>
              <a:spcBef>
                <a:spcPct val="20000"/>
              </a:spcBef>
              <a:spcAft>
                <a:spcPct val="20000"/>
              </a:spcAft>
              <a:buClr>
                <a:schemeClr val="folHlink"/>
              </a:buClr>
              <a:buChar char="•"/>
              <a:defRPr kumimoji="1" sz="2000" b="1">
                <a:solidFill>
                  <a:schemeClr val="tx1"/>
                </a:solidFill>
                <a:latin typeface="Times New Roman" pitchFamily="18" charset="0"/>
                <a:ea typeface="楷体_GB2312" pitchFamily="49" charset="-122"/>
              </a:defRPr>
            </a:lvl3pPr>
            <a:lvl4pPr marL="16002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4pPr>
            <a:lvl5pPr marL="20574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5pPr>
            <a:lvl6pPr marL="25146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6pPr>
            <a:lvl7pPr marL="29718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7pPr>
            <a:lvl8pPr marL="34290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8pPr>
            <a:lvl9pPr marL="38862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9pPr>
          </a:lstStyle>
          <a:p>
            <a:pPr eaLnBrk="1" hangingPunct="1">
              <a:lnSpc>
                <a:spcPct val="100000"/>
              </a:lnSpc>
              <a:spcAft>
                <a:spcPts val="0"/>
              </a:spcAft>
            </a:pPr>
            <a:r>
              <a:rPr lang="en-US" altLang="zh-CN" sz="2800" dirty="0">
                <a:ea typeface="宋体" pitchFamily="2" charset="-122"/>
              </a:rPr>
              <a:t>VHDL</a:t>
            </a:r>
            <a:r>
              <a:rPr lang="zh-CN" altLang="en-US" sz="2800" dirty="0">
                <a:ea typeface="宋体" pitchFamily="2" charset="-122"/>
              </a:rPr>
              <a:t>编程案例</a:t>
            </a:r>
            <a:endParaRPr lang="en-US" altLang="zh-CN"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2" eaLnBrk="1" hangingPunct="1">
              <a:lnSpc>
                <a:spcPct val="100000"/>
              </a:lnSpc>
              <a:spcAft>
                <a:spcPts val="0"/>
              </a:spcAft>
            </a:pPr>
            <a:endParaRPr lang="zh-CN" altLang="en-US"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zh-CN" altLang="en-US" dirty="0">
              <a:ea typeface="宋体" pitchFamily="2" charset="-122"/>
            </a:endParaRPr>
          </a:p>
        </p:txBody>
      </p:sp>
      <p:grpSp>
        <p:nvGrpSpPr>
          <p:cNvPr id="95" name="Group 7"/>
          <p:cNvGrpSpPr>
            <a:grpSpLocks/>
          </p:cNvGrpSpPr>
          <p:nvPr/>
        </p:nvGrpSpPr>
        <p:grpSpPr bwMode="auto">
          <a:xfrm>
            <a:off x="357981" y="1017008"/>
            <a:ext cx="2809875" cy="381000"/>
            <a:chOff x="0" y="1200"/>
            <a:chExt cx="2423" cy="240"/>
          </a:xfrm>
        </p:grpSpPr>
        <p:sp>
          <p:nvSpPr>
            <p:cNvPr id="96" name="AutoShape 8"/>
            <p:cNvSpPr>
              <a:spLocks noChangeArrowheads="1"/>
            </p:cNvSpPr>
            <p:nvPr/>
          </p:nvSpPr>
          <p:spPr bwMode="auto">
            <a:xfrm>
              <a:off x="0" y="1200"/>
              <a:ext cx="1819" cy="240"/>
            </a:xfrm>
            <a:prstGeom prst="roundRect">
              <a:avLst>
                <a:gd name="adj" fmla="val 50000"/>
              </a:avLst>
            </a:prstGeom>
            <a:gradFill rotWithShape="0">
              <a:gsLst>
                <a:gs pos="0">
                  <a:srgbClr val="470047"/>
                </a:gs>
                <a:gs pos="100000">
                  <a:srgbClr val="990099"/>
                </a:gs>
              </a:gsLst>
              <a:lin ang="0" scaled="1"/>
            </a:gradFill>
            <a:ln w="9525">
              <a:solidFill>
                <a:srgbClr val="00CCFF"/>
              </a:solidFill>
              <a:round/>
              <a:headEnd/>
              <a:tailEnd/>
            </a:ln>
          </p:spPr>
          <p:txBody>
            <a:bodyPr wrap="none" lIns="0" tIns="0" rIns="0" bIns="0" anchor="ctr"/>
            <a:lstStyle/>
            <a:p>
              <a:pPr algn="ctr">
                <a:lnSpc>
                  <a:spcPct val="100000"/>
                </a:lnSpc>
              </a:pPr>
              <a:r>
                <a:rPr lang="zh-CN" altLang="en-US" dirty="0">
                  <a:solidFill>
                    <a:schemeClr val="bg1"/>
                  </a:solidFill>
                  <a:ea typeface="宋体" pitchFamily="2" charset="-122"/>
                </a:rPr>
                <a:t>有限状态机案例</a:t>
              </a:r>
            </a:p>
          </p:txBody>
        </p:sp>
        <p:sp>
          <p:nvSpPr>
            <p:cNvPr id="97" name="Line 9"/>
            <p:cNvSpPr>
              <a:spLocks noChangeShapeType="1"/>
            </p:cNvSpPr>
            <p:nvPr/>
          </p:nvSpPr>
          <p:spPr bwMode="auto">
            <a:xfrm flipV="1">
              <a:off x="1854" y="1326"/>
              <a:ext cx="569" cy="1"/>
            </a:xfrm>
            <a:prstGeom prst="line">
              <a:avLst/>
            </a:prstGeom>
            <a:noFill/>
            <a:ln w="19050">
              <a:solidFill>
                <a:srgbClr val="00CCFF"/>
              </a:solidFill>
              <a:prstDash val="sysDot"/>
              <a:round/>
              <a:headEnd/>
              <a:tailEnd/>
            </a:ln>
            <a:extLst>
              <a:ext uri="{909E8E84-426E-40DD-AFC4-6F175D3DCCD1}">
                <a14:hiddenFill xmlns:a14="http://schemas.microsoft.com/office/drawing/2010/main">
                  <a:noFill/>
                </a14:hiddenFill>
              </a:ext>
            </a:extLst>
          </p:spPr>
          <p:txBody>
            <a:bodyPr lIns="0" tIns="0" rIns="0" bIns="0" anchor="ctr"/>
            <a:lstStyle/>
            <a:p>
              <a:endParaRPr lang="zh-CN" altLang="en-US"/>
            </a:p>
          </p:txBody>
        </p:sp>
      </p:grpSp>
      <p:sp>
        <p:nvSpPr>
          <p:cNvPr id="10" name="Text Box 4"/>
          <p:cNvSpPr txBox="1">
            <a:spLocks noChangeArrowheads="1"/>
          </p:cNvSpPr>
          <p:nvPr/>
        </p:nvSpPr>
        <p:spPr bwMode="auto">
          <a:xfrm>
            <a:off x="436644" y="1576417"/>
            <a:ext cx="2376487" cy="406400"/>
          </a:xfrm>
          <a:prstGeom prst="rect">
            <a:avLst/>
          </a:prstGeom>
          <a:gradFill rotWithShape="1">
            <a:gsLst>
              <a:gs pos="0">
                <a:srgbClr val="5E1847"/>
              </a:gs>
              <a:gs pos="100000">
                <a:srgbClr val="CC3399"/>
              </a:gs>
            </a:gsLst>
            <a:lin ang="0" scaled="1"/>
          </a:gradFill>
          <a:ln w="19050" algn="ctr">
            <a:solidFill>
              <a:srgbClr val="00CCFF"/>
            </a:solidFill>
            <a:miter lim="800000"/>
            <a:headEnd/>
            <a:tailEnd/>
          </a:ln>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a:solidFill>
                  <a:schemeClr val="bg1"/>
                </a:solidFill>
                <a:ea typeface="宋体" pitchFamily="2" charset="-122"/>
              </a:rPr>
              <a:t>设计存储控制器</a:t>
            </a:r>
          </a:p>
        </p:txBody>
      </p:sp>
      <p:grpSp>
        <p:nvGrpSpPr>
          <p:cNvPr id="11" name="Group 31"/>
          <p:cNvGrpSpPr>
            <a:grpSpLocks/>
          </p:cNvGrpSpPr>
          <p:nvPr/>
        </p:nvGrpSpPr>
        <p:grpSpPr bwMode="auto">
          <a:xfrm>
            <a:off x="4770094" y="2272303"/>
            <a:ext cx="1800226" cy="1238253"/>
            <a:chOff x="2925" y="659"/>
            <a:chExt cx="1134" cy="780"/>
          </a:xfrm>
        </p:grpSpPr>
        <p:sp>
          <p:nvSpPr>
            <p:cNvPr id="12" name="Rectangle 6"/>
            <p:cNvSpPr>
              <a:spLocks noChangeArrowheads="1"/>
            </p:cNvSpPr>
            <p:nvPr/>
          </p:nvSpPr>
          <p:spPr bwMode="auto">
            <a:xfrm>
              <a:off x="2925" y="659"/>
              <a:ext cx="1134" cy="780"/>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wrap="square" lIns="90000" tIns="82800" rIns="90000" bIns="46800" anchor="ctr">
              <a:spAutoFit/>
            </a:bodyPr>
            <a:lstStyle/>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zh-CN" altLang="en-US" dirty="0">
                <a:solidFill>
                  <a:schemeClr val="tx1"/>
                </a:solidFill>
              </a:endParaRPr>
            </a:p>
          </p:txBody>
        </p:sp>
        <p:sp>
          <p:nvSpPr>
            <p:cNvPr id="14" name="Text Box 7"/>
            <p:cNvSpPr txBox="1">
              <a:spLocks noChangeArrowheads="1"/>
            </p:cNvSpPr>
            <p:nvPr/>
          </p:nvSpPr>
          <p:spPr bwMode="auto">
            <a:xfrm>
              <a:off x="3061" y="935"/>
              <a:ext cx="907"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sz="1800" dirty="0"/>
                <a:t>存储控制器</a:t>
              </a:r>
            </a:p>
          </p:txBody>
        </p:sp>
      </p:grpSp>
      <p:grpSp>
        <p:nvGrpSpPr>
          <p:cNvPr id="15" name="Group 32"/>
          <p:cNvGrpSpPr>
            <a:grpSpLocks/>
          </p:cNvGrpSpPr>
          <p:nvPr/>
        </p:nvGrpSpPr>
        <p:grpSpPr bwMode="auto">
          <a:xfrm>
            <a:off x="6570317" y="2278650"/>
            <a:ext cx="1873250" cy="1076325"/>
            <a:chOff x="4059" y="663"/>
            <a:chExt cx="1180" cy="678"/>
          </a:xfrm>
        </p:grpSpPr>
        <p:sp>
          <p:nvSpPr>
            <p:cNvPr id="16" name="Text Box 16"/>
            <p:cNvSpPr txBox="1">
              <a:spLocks noChangeArrowheads="1"/>
            </p:cNvSpPr>
            <p:nvPr/>
          </p:nvSpPr>
          <p:spPr bwMode="auto">
            <a:xfrm>
              <a:off x="4059" y="981"/>
              <a:ext cx="907"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sz="1800" dirty="0"/>
                <a:t>写使能信号</a:t>
              </a:r>
            </a:p>
          </p:txBody>
        </p:sp>
        <p:sp>
          <p:nvSpPr>
            <p:cNvPr id="17" name="Line 8"/>
            <p:cNvSpPr>
              <a:spLocks noChangeShapeType="1"/>
            </p:cNvSpPr>
            <p:nvPr/>
          </p:nvSpPr>
          <p:spPr bwMode="auto">
            <a:xfrm>
              <a:off x="4105" y="1207"/>
              <a:ext cx="725"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lIns="90000" tIns="82800" rIns="90000" bIns="46800">
              <a:spAutoFit/>
            </a:bodyPr>
            <a:lstStyle/>
            <a:p>
              <a:endParaRPr lang="zh-CN" altLang="en-US">
                <a:solidFill>
                  <a:schemeClr val="tx1"/>
                </a:solidFill>
              </a:endParaRPr>
            </a:p>
          </p:txBody>
        </p:sp>
        <p:sp>
          <p:nvSpPr>
            <p:cNvPr id="18" name="Text Box 15"/>
            <p:cNvSpPr txBox="1">
              <a:spLocks noChangeArrowheads="1"/>
            </p:cNvSpPr>
            <p:nvPr/>
          </p:nvSpPr>
          <p:spPr bwMode="auto">
            <a:xfrm>
              <a:off x="4059" y="663"/>
              <a:ext cx="907"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sz="1800"/>
                <a:t>读使能信号</a:t>
              </a:r>
            </a:p>
          </p:txBody>
        </p:sp>
        <p:sp>
          <p:nvSpPr>
            <p:cNvPr id="19" name="Line 17"/>
            <p:cNvSpPr>
              <a:spLocks noChangeShapeType="1"/>
            </p:cNvSpPr>
            <p:nvPr/>
          </p:nvSpPr>
          <p:spPr bwMode="auto">
            <a:xfrm>
              <a:off x="4105" y="890"/>
              <a:ext cx="725"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lIns="90000" tIns="82800" rIns="90000" bIns="46800">
              <a:spAutoFit/>
            </a:bodyPr>
            <a:lstStyle/>
            <a:p>
              <a:endParaRPr lang="zh-CN" altLang="en-US">
                <a:solidFill>
                  <a:schemeClr val="tx1"/>
                </a:solidFill>
              </a:endParaRPr>
            </a:p>
          </p:txBody>
        </p:sp>
        <p:sp>
          <p:nvSpPr>
            <p:cNvPr id="21" name="Text Box 18"/>
            <p:cNvSpPr txBox="1">
              <a:spLocks noChangeArrowheads="1"/>
            </p:cNvSpPr>
            <p:nvPr/>
          </p:nvSpPr>
          <p:spPr bwMode="auto">
            <a:xfrm>
              <a:off x="4876" y="709"/>
              <a:ext cx="317"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en-US" altLang="zh-CN" sz="2400" i="1"/>
                <a:t>re</a:t>
              </a:r>
            </a:p>
          </p:txBody>
        </p:sp>
        <p:sp>
          <p:nvSpPr>
            <p:cNvPr id="22" name="Text Box 19"/>
            <p:cNvSpPr txBox="1">
              <a:spLocks noChangeArrowheads="1"/>
            </p:cNvSpPr>
            <p:nvPr/>
          </p:nvSpPr>
          <p:spPr bwMode="auto">
            <a:xfrm>
              <a:off x="4830" y="1026"/>
              <a:ext cx="409"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en-US" altLang="zh-CN" sz="2400" i="1"/>
                <a:t>we</a:t>
              </a:r>
            </a:p>
          </p:txBody>
        </p:sp>
      </p:grpSp>
      <p:grpSp>
        <p:nvGrpSpPr>
          <p:cNvPr id="23" name="Group 34"/>
          <p:cNvGrpSpPr>
            <a:grpSpLocks/>
          </p:cNvGrpSpPr>
          <p:nvPr/>
        </p:nvGrpSpPr>
        <p:grpSpPr bwMode="auto">
          <a:xfrm>
            <a:off x="3474692" y="2999375"/>
            <a:ext cx="1295400" cy="500063"/>
            <a:chOff x="2109" y="1117"/>
            <a:chExt cx="816" cy="315"/>
          </a:xfrm>
        </p:grpSpPr>
        <p:sp>
          <p:nvSpPr>
            <p:cNvPr id="24" name="Line 14"/>
            <p:cNvSpPr>
              <a:spLocks noChangeShapeType="1"/>
            </p:cNvSpPr>
            <p:nvPr/>
          </p:nvSpPr>
          <p:spPr bwMode="auto">
            <a:xfrm>
              <a:off x="2653" y="1298"/>
              <a:ext cx="272" cy="1"/>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lIns="90000" tIns="82800" rIns="90000" bIns="46800">
              <a:spAutoFit/>
            </a:bodyPr>
            <a:lstStyle/>
            <a:p>
              <a:endParaRPr lang="zh-CN" altLang="en-US">
                <a:solidFill>
                  <a:schemeClr val="tx1"/>
                </a:solidFill>
              </a:endParaRPr>
            </a:p>
          </p:txBody>
        </p:sp>
        <p:sp>
          <p:nvSpPr>
            <p:cNvPr id="25" name="Text Box 22"/>
            <p:cNvSpPr txBox="1">
              <a:spLocks noChangeArrowheads="1"/>
            </p:cNvSpPr>
            <p:nvPr/>
          </p:nvSpPr>
          <p:spPr bwMode="auto">
            <a:xfrm>
              <a:off x="2109" y="1117"/>
              <a:ext cx="680"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en-US" altLang="zh-CN" sz="2400" i="1"/>
                <a:t>clk</a:t>
              </a:r>
            </a:p>
          </p:txBody>
        </p:sp>
      </p:grpSp>
      <p:grpSp>
        <p:nvGrpSpPr>
          <p:cNvPr id="26" name="Group 166"/>
          <p:cNvGrpSpPr>
            <a:grpSpLocks/>
          </p:cNvGrpSpPr>
          <p:nvPr/>
        </p:nvGrpSpPr>
        <p:grpSpPr bwMode="auto">
          <a:xfrm>
            <a:off x="3157192" y="2062750"/>
            <a:ext cx="1655762" cy="976313"/>
            <a:chOff x="1909" y="436"/>
            <a:chExt cx="1043" cy="615"/>
          </a:xfrm>
        </p:grpSpPr>
        <p:sp>
          <p:nvSpPr>
            <p:cNvPr id="27" name="Line 12"/>
            <p:cNvSpPr>
              <a:spLocks noChangeShapeType="1"/>
            </p:cNvSpPr>
            <p:nvPr/>
          </p:nvSpPr>
          <p:spPr bwMode="auto">
            <a:xfrm>
              <a:off x="1973" y="708"/>
              <a:ext cx="95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lIns="90000" tIns="82800" rIns="90000" bIns="46800">
              <a:spAutoFit/>
            </a:bodyPr>
            <a:lstStyle/>
            <a:p>
              <a:endParaRPr lang="zh-CN" altLang="en-US">
                <a:solidFill>
                  <a:schemeClr val="tx1"/>
                </a:solidFill>
              </a:endParaRPr>
            </a:p>
          </p:txBody>
        </p:sp>
        <p:sp>
          <p:nvSpPr>
            <p:cNvPr id="28" name="Line 13"/>
            <p:cNvSpPr>
              <a:spLocks noChangeShapeType="1"/>
            </p:cNvSpPr>
            <p:nvPr/>
          </p:nvSpPr>
          <p:spPr bwMode="auto">
            <a:xfrm>
              <a:off x="1973" y="980"/>
              <a:ext cx="95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lIns="90000" tIns="82800" rIns="90000" bIns="46800">
              <a:spAutoFit/>
            </a:bodyPr>
            <a:lstStyle/>
            <a:p>
              <a:endParaRPr lang="zh-CN" altLang="en-US">
                <a:solidFill>
                  <a:schemeClr val="tx1"/>
                </a:solidFill>
              </a:endParaRPr>
            </a:p>
          </p:txBody>
        </p:sp>
        <p:sp>
          <p:nvSpPr>
            <p:cNvPr id="29" name="Text Box 21"/>
            <p:cNvSpPr txBox="1">
              <a:spLocks noChangeArrowheads="1"/>
            </p:cNvSpPr>
            <p:nvPr/>
          </p:nvSpPr>
          <p:spPr bwMode="auto">
            <a:xfrm>
              <a:off x="2064" y="436"/>
              <a:ext cx="680"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en-US" altLang="zh-CN" sz="2400" i="1"/>
                <a:t>ready</a:t>
              </a:r>
            </a:p>
          </p:txBody>
        </p:sp>
        <p:sp>
          <p:nvSpPr>
            <p:cNvPr id="30" name="Text Box 25"/>
            <p:cNvSpPr txBox="1">
              <a:spLocks noChangeArrowheads="1"/>
            </p:cNvSpPr>
            <p:nvPr/>
          </p:nvSpPr>
          <p:spPr bwMode="auto">
            <a:xfrm>
              <a:off x="1909" y="736"/>
              <a:ext cx="1043"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en-US" altLang="zh-CN" sz="2400" i="1"/>
                <a:t>read_write</a:t>
              </a:r>
            </a:p>
          </p:txBody>
        </p:sp>
      </p:grpSp>
      <p:grpSp>
        <p:nvGrpSpPr>
          <p:cNvPr id="31" name="Group 29"/>
          <p:cNvGrpSpPr>
            <a:grpSpLocks/>
          </p:cNvGrpSpPr>
          <p:nvPr/>
        </p:nvGrpSpPr>
        <p:grpSpPr bwMode="auto">
          <a:xfrm>
            <a:off x="523143" y="2040109"/>
            <a:ext cx="3024187" cy="1516064"/>
            <a:chOff x="249" y="527"/>
            <a:chExt cx="1905" cy="955"/>
          </a:xfrm>
        </p:grpSpPr>
        <p:sp>
          <p:nvSpPr>
            <p:cNvPr id="32" name="Text Box 23"/>
            <p:cNvSpPr txBox="1">
              <a:spLocks noChangeArrowheads="1"/>
            </p:cNvSpPr>
            <p:nvPr/>
          </p:nvSpPr>
          <p:spPr bwMode="auto">
            <a:xfrm>
              <a:off x="1020" y="981"/>
              <a:ext cx="1134"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sz="1800"/>
                <a:t>读写信号</a:t>
              </a:r>
            </a:p>
          </p:txBody>
        </p:sp>
        <p:sp>
          <p:nvSpPr>
            <p:cNvPr id="33" name="Text Box 20"/>
            <p:cNvSpPr txBox="1">
              <a:spLocks noChangeArrowheads="1"/>
            </p:cNvSpPr>
            <p:nvPr/>
          </p:nvSpPr>
          <p:spPr bwMode="auto">
            <a:xfrm>
              <a:off x="884" y="709"/>
              <a:ext cx="1134"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sz="1800"/>
                <a:t>准备就绪信号</a:t>
              </a:r>
            </a:p>
          </p:txBody>
        </p:sp>
        <p:sp>
          <p:nvSpPr>
            <p:cNvPr id="34" name="Rectangle 27"/>
            <p:cNvSpPr>
              <a:spLocks noChangeArrowheads="1"/>
            </p:cNvSpPr>
            <p:nvPr/>
          </p:nvSpPr>
          <p:spPr bwMode="auto">
            <a:xfrm>
              <a:off x="295" y="527"/>
              <a:ext cx="1632" cy="955"/>
            </a:xfrm>
            <a:prstGeom prst="rect">
              <a:avLst/>
            </a:prstGeom>
            <a:noFill/>
            <a:ln w="19050" algn="ctr">
              <a:solidFill>
                <a:schemeClr val="accent2"/>
              </a:solidFill>
              <a:prstDash val="dash"/>
              <a:miter lim="800000"/>
              <a:headEnd/>
              <a:tailEnd/>
            </a:ln>
            <a:extLst>
              <a:ext uri="{909E8E84-426E-40DD-AFC4-6F175D3DCCD1}">
                <a14:hiddenFill xmlns:a14="http://schemas.microsoft.com/office/drawing/2010/main">
                  <a:solidFill>
                    <a:srgbClr val="FFFFFF"/>
                  </a:solidFill>
                </a14:hiddenFill>
              </a:ext>
            </a:extLst>
          </p:spPr>
          <p:txBody>
            <a:bodyPr lIns="90000" tIns="82800" rIns="90000" bIns="46800" anchor="ctr">
              <a:spAutoFit/>
            </a:bodyPr>
            <a:lstStyle/>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zh-CN" altLang="en-US" dirty="0">
                <a:solidFill>
                  <a:schemeClr val="tx1"/>
                </a:solidFill>
              </a:endParaRPr>
            </a:p>
          </p:txBody>
        </p:sp>
        <p:sp>
          <p:nvSpPr>
            <p:cNvPr id="35" name="Text Box 28"/>
            <p:cNvSpPr txBox="1">
              <a:spLocks noChangeArrowheads="1"/>
            </p:cNvSpPr>
            <p:nvPr/>
          </p:nvSpPr>
          <p:spPr bwMode="auto">
            <a:xfrm>
              <a:off x="249" y="1162"/>
              <a:ext cx="862"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sz="1800">
                  <a:ea typeface="宋体" pitchFamily="2" charset="-122"/>
                </a:rPr>
                <a:t>微处理器</a:t>
              </a:r>
            </a:p>
          </p:txBody>
        </p:sp>
      </p:grpSp>
      <p:graphicFrame>
        <p:nvGraphicFramePr>
          <p:cNvPr id="36" name="Group 162"/>
          <p:cNvGraphicFramePr>
            <a:graphicFrameLocks noGrp="1"/>
          </p:cNvGraphicFramePr>
          <p:nvPr>
            <p:ph idx="1"/>
            <p:extLst>
              <p:ext uri="{D42A27DB-BD31-4B8C-83A1-F6EECF244321}">
                <p14:modId xmlns:p14="http://schemas.microsoft.com/office/powerpoint/2010/main" val="313319770"/>
              </p:ext>
            </p:extLst>
          </p:nvPr>
        </p:nvGraphicFramePr>
        <p:xfrm>
          <a:off x="5202042" y="4419066"/>
          <a:ext cx="3598862" cy="1446213"/>
        </p:xfrm>
        <a:graphic>
          <a:graphicData uri="http://schemas.openxmlformats.org/drawingml/2006/table">
            <a:tbl>
              <a:tblPr/>
              <a:tblGrid>
                <a:gridCol w="1800225">
                  <a:extLst>
                    <a:ext uri="{9D8B030D-6E8A-4147-A177-3AD203B41FA5}">
                      <a16:colId xmlns:a16="http://schemas.microsoft.com/office/drawing/2014/main" val="20000"/>
                    </a:ext>
                  </a:extLst>
                </a:gridCol>
                <a:gridCol w="865187">
                  <a:extLst>
                    <a:ext uri="{9D8B030D-6E8A-4147-A177-3AD203B41FA5}">
                      <a16:colId xmlns:a16="http://schemas.microsoft.com/office/drawing/2014/main" val="20001"/>
                    </a:ext>
                  </a:extLst>
                </a:gridCol>
                <a:gridCol w="933450">
                  <a:extLst>
                    <a:ext uri="{9D8B030D-6E8A-4147-A177-3AD203B41FA5}">
                      <a16:colId xmlns:a16="http://schemas.microsoft.com/office/drawing/2014/main" val="20002"/>
                    </a:ext>
                  </a:extLst>
                </a:gridCol>
              </a:tblGrid>
              <a:tr h="2873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1" i="0" u="none" strike="noStrike" cap="none" normalizeH="0" baseline="0">
                          <a:ln>
                            <a:noFill/>
                          </a:ln>
                          <a:solidFill>
                            <a:schemeClr val="tx1"/>
                          </a:solidFill>
                          <a:effectLst/>
                          <a:latin typeface="Times New Roman" pitchFamily="18" charset="0"/>
                          <a:ea typeface="宋体" pitchFamily="2" charset="-122"/>
                        </a:rPr>
                        <a:t>所处状态</a:t>
                      </a:r>
                    </a:p>
                  </a:txBody>
                  <a:tcPr marL="0" marR="0" marT="0" marB="0" anchor="ctr" horzOverflow="overflow">
                    <a:lnL>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re</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we</a:t>
                      </a:r>
                      <a:endParaRPr kumimoji="1" lang="en-US" altLang="zh-CN" sz="1600" b="1" i="0" u="none" strike="noStrike" cap="none" normalizeH="0" baseline="-25000">
                        <a:ln>
                          <a:noFill/>
                        </a:ln>
                        <a:solidFill>
                          <a:schemeClr val="tx1"/>
                        </a:solidFill>
                        <a:effectLst/>
                        <a:latin typeface="Times New Roman" pitchFamily="18" charset="0"/>
                        <a:ea typeface="宋体" pitchFamily="2" charset="-122"/>
                      </a:endParaRPr>
                    </a:p>
                  </a:txBody>
                  <a:tcPr marL="0" marR="0" marT="0" marB="0" anchor="ctr"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62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idle</a:t>
                      </a:r>
                      <a:r>
                        <a:rPr kumimoji="1" lang="zh-CN" altLang="en-US" sz="1600" b="1" i="0" u="none" strike="noStrike" cap="none" normalizeH="0" baseline="0">
                          <a:ln>
                            <a:noFill/>
                          </a:ln>
                          <a:solidFill>
                            <a:schemeClr val="tx1"/>
                          </a:solidFill>
                          <a:effectLst/>
                          <a:latin typeface="Times New Roman" pitchFamily="18" charset="0"/>
                          <a:ea typeface="宋体" pitchFamily="2" charset="-122"/>
                        </a:rPr>
                        <a:t>（空闲）</a:t>
                      </a:r>
                    </a:p>
                  </a:txBody>
                  <a:tcPr marL="0" marR="0" marT="0" marB="0" anchor="ctr" horzOverflow="overflow">
                    <a:lnL>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a:t>
                      </a:r>
                    </a:p>
                  </a:txBody>
                  <a:tcPr marL="0" marR="0" marT="0" marB="0" anchor="ctr"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02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decision</a:t>
                      </a:r>
                      <a:r>
                        <a:rPr kumimoji="1" lang="zh-CN" altLang="en-US" sz="1600" b="1" i="0" u="none" strike="noStrike" cap="none" normalizeH="0" baseline="0">
                          <a:ln>
                            <a:noFill/>
                          </a:ln>
                          <a:solidFill>
                            <a:schemeClr val="tx1"/>
                          </a:solidFill>
                          <a:effectLst/>
                          <a:latin typeface="Times New Roman" pitchFamily="18" charset="0"/>
                          <a:ea typeface="宋体" pitchFamily="2" charset="-122"/>
                        </a:rPr>
                        <a:t>（判断）</a:t>
                      </a:r>
                    </a:p>
                  </a:txBody>
                  <a:tcPr marL="0" marR="0" marT="0" marB="0"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a:t>
                      </a:r>
                    </a:p>
                  </a:txBody>
                  <a:tcPr marL="0" marR="0" marT="0" marB="0"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62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Read</a:t>
                      </a:r>
                      <a:r>
                        <a:rPr kumimoji="1" lang="zh-CN" altLang="en-US" sz="1600" b="1" i="0" u="none" strike="noStrike" cap="none" normalizeH="0" baseline="0">
                          <a:ln>
                            <a:noFill/>
                          </a:ln>
                          <a:solidFill>
                            <a:schemeClr val="tx1"/>
                          </a:solidFill>
                          <a:effectLst/>
                          <a:latin typeface="Times New Roman" pitchFamily="18" charset="0"/>
                          <a:ea typeface="宋体" pitchFamily="2" charset="-122"/>
                        </a:rPr>
                        <a:t>（读）</a:t>
                      </a:r>
                    </a:p>
                  </a:txBody>
                  <a:tcPr marL="0" marR="0" marT="0" marB="0"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a:t>
                      </a:r>
                    </a:p>
                  </a:txBody>
                  <a:tcPr marL="0" marR="0" marT="0" marB="0"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62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Write</a:t>
                      </a:r>
                      <a:r>
                        <a:rPr kumimoji="1" lang="zh-CN" altLang="en-US" sz="1600" b="1" i="0" u="none" strike="noStrike" cap="none" normalizeH="0" baseline="0">
                          <a:ln>
                            <a:noFill/>
                          </a:ln>
                          <a:solidFill>
                            <a:schemeClr val="tx1"/>
                          </a:solidFill>
                          <a:effectLst/>
                          <a:latin typeface="Times New Roman" pitchFamily="18" charset="0"/>
                          <a:ea typeface="宋体" pitchFamily="2" charset="-122"/>
                        </a:rPr>
                        <a:t>（写）</a:t>
                      </a:r>
                    </a:p>
                  </a:txBody>
                  <a:tcPr marL="0" marR="0" marT="0" marB="0"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chemeClr val="tx1"/>
                          </a:solidFill>
                          <a:effectLst/>
                          <a:latin typeface="Times New Roman" pitchFamily="18" charset="0"/>
                          <a:ea typeface="宋体" pitchFamily="2" charset="-122"/>
                        </a:rPr>
                        <a:t>1</a:t>
                      </a:r>
                    </a:p>
                  </a:txBody>
                  <a:tcPr marL="0" marR="0" marT="0" marB="0"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46082" name="Picture 2"/>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a:off x="758044" y="3784304"/>
            <a:ext cx="3796148" cy="3072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5" name="Group 171"/>
          <p:cNvGrpSpPr>
            <a:grpSpLocks/>
          </p:cNvGrpSpPr>
          <p:nvPr/>
        </p:nvGrpSpPr>
        <p:grpSpPr bwMode="auto">
          <a:xfrm>
            <a:off x="98780" y="4235682"/>
            <a:ext cx="3480248" cy="1035051"/>
            <a:chOff x="37" y="1770"/>
            <a:chExt cx="2595" cy="743"/>
          </a:xfrm>
        </p:grpSpPr>
        <p:sp>
          <p:nvSpPr>
            <p:cNvPr id="76" name="Text Box 167"/>
            <p:cNvSpPr txBox="1">
              <a:spLocks noChangeArrowheads="1"/>
            </p:cNvSpPr>
            <p:nvPr/>
          </p:nvSpPr>
          <p:spPr bwMode="auto">
            <a:xfrm>
              <a:off x="37" y="1770"/>
              <a:ext cx="1633" cy="536"/>
            </a:xfrm>
            <a:prstGeom prst="rect">
              <a:avLst/>
            </a:prstGeom>
            <a:noFill/>
            <a:ln w="19050" algn="ctr">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r>
                <a:rPr lang="zh-CN" altLang="en-US" dirty="0"/>
                <a:t>读写操作完成后回到空闲状态</a:t>
              </a:r>
            </a:p>
          </p:txBody>
        </p:sp>
        <p:sp>
          <p:nvSpPr>
            <p:cNvPr id="77" name="Line 168"/>
            <p:cNvSpPr>
              <a:spLocks noChangeShapeType="1"/>
            </p:cNvSpPr>
            <p:nvPr/>
          </p:nvSpPr>
          <p:spPr bwMode="auto">
            <a:xfrm>
              <a:off x="1226" y="2195"/>
              <a:ext cx="136" cy="227"/>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lIns="90000" tIns="82800" rIns="90000" bIns="46800">
              <a:spAutoFit/>
            </a:bodyPr>
            <a:lstStyle/>
            <a:p>
              <a:endParaRPr lang="zh-CN" altLang="en-US"/>
            </a:p>
          </p:txBody>
        </p:sp>
        <p:sp>
          <p:nvSpPr>
            <p:cNvPr id="78" name="Line 169"/>
            <p:cNvSpPr>
              <a:spLocks noChangeShapeType="1"/>
            </p:cNvSpPr>
            <p:nvPr/>
          </p:nvSpPr>
          <p:spPr bwMode="auto">
            <a:xfrm>
              <a:off x="1226" y="2195"/>
              <a:ext cx="1406" cy="318"/>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lIns="90000" tIns="82800" rIns="90000" bIns="46800">
              <a:spAutoFit/>
            </a:bodyPr>
            <a:lstStyle/>
            <a:p>
              <a:endParaRPr lang="zh-CN" altLang="en-US"/>
            </a:p>
          </p:txBody>
        </p:sp>
      </p:grpSp>
    </p:spTree>
    <p:extLst>
      <p:ext uri="{BB962C8B-B14F-4D97-AF65-F5344CB8AC3E}">
        <p14:creationId xmlns:p14="http://schemas.microsoft.com/office/powerpoint/2010/main" val="112713609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9687"/>
            <a:ext cx="9027297" cy="417935"/>
          </a:xfrm>
        </p:spPr>
        <p:txBody>
          <a:bodyPr/>
          <a:lstStyle/>
          <a:p>
            <a:r>
              <a:rPr lang="zh-CN" altLang="en-US" sz="2800" dirty="0"/>
              <a:t>第六章  可编程逻辑</a:t>
            </a:r>
            <a:r>
              <a:rPr lang="en-US" altLang="zh-CN" sz="2800" dirty="0"/>
              <a:t>\</a:t>
            </a:r>
            <a:r>
              <a:rPr lang="zh-CN" altLang="en-US" sz="2800" dirty="0"/>
              <a:t>第四节  </a:t>
            </a:r>
            <a:r>
              <a:rPr lang="en-US" altLang="zh-CN" sz="2800" dirty="0"/>
              <a:t>VHDL</a:t>
            </a:r>
            <a:r>
              <a:rPr lang="zh-CN" altLang="en-US" sz="2800" dirty="0"/>
              <a:t>语言编程</a:t>
            </a:r>
            <a:endParaRPr lang="zh-CN" altLang="en-US" dirty="0"/>
          </a:p>
        </p:txBody>
      </p:sp>
      <p:sp>
        <p:nvSpPr>
          <p:cNvPr id="20" name="Text Box 5"/>
          <p:cNvSpPr txBox="1">
            <a:spLocks noChangeArrowheads="1"/>
          </p:cNvSpPr>
          <p:nvPr/>
        </p:nvSpPr>
        <p:spPr bwMode="auto">
          <a:xfrm>
            <a:off x="2816346" y="423272"/>
            <a:ext cx="4429125" cy="400110"/>
          </a:xfrm>
          <a:prstGeom prst="rect">
            <a:avLst/>
          </a:prstGeom>
          <a:noFill/>
          <a:ln w="9525">
            <a:noFill/>
            <a:miter lim="800000"/>
            <a:headEnd/>
            <a:tailEnd/>
          </a:ln>
          <a:effectLst/>
        </p:spPr>
        <p:txBody>
          <a:bodyPr>
            <a:spAutoFit/>
          </a:bodyPr>
          <a:lstStyle/>
          <a:p>
            <a:pPr>
              <a:lnSpc>
                <a:spcPct val="100000"/>
              </a:lnSpc>
              <a:defRPr/>
            </a:pPr>
            <a:r>
              <a:rPr lang="en-US" altLang="zh-CN" sz="2000" b="0" dirty="0">
                <a:solidFill>
                  <a:schemeClr val="tx1"/>
                </a:solidFill>
                <a:effectLst>
                  <a:outerShdw blurRad="38100" dist="38100" dir="2700000" algn="tl">
                    <a:srgbClr val="C0C0C0"/>
                  </a:outerShdw>
                </a:effectLst>
                <a:ea typeface="宋体" pitchFamily="2" charset="-122"/>
              </a:rPr>
              <a:t>●</a:t>
            </a:r>
            <a:r>
              <a:rPr lang="en-US" altLang="zh-CN" sz="2000" dirty="0">
                <a:solidFill>
                  <a:schemeClr val="tx1"/>
                </a:solidFill>
                <a:ea typeface="宋体" pitchFamily="2" charset="-122"/>
              </a:rPr>
              <a:t> VHDL</a:t>
            </a:r>
            <a:r>
              <a:rPr lang="zh-CN" altLang="en-US" sz="2000" dirty="0">
                <a:solidFill>
                  <a:schemeClr val="tx1"/>
                </a:solidFill>
                <a:ea typeface="宋体" pitchFamily="2" charset="-122"/>
              </a:rPr>
              <a:t>的时序逻辑设计</a:t>
            </a:r>
          </a:p>
        </p:txBody>
      </p:sp>
      <p:sp>
        <p:nvSpPr>
          <p:cNvPr id="89" name="Text Box 598"/>
          <p:cNvSpPr txBox="1">
            <a:spLocks noChangeArrowheads="1"/>
          </p:cNvSpPr>
          <p:nvPr/>
        </p:nvSpPr>
        <p:spPr bwMode="auto">
          <a:xfrm>
            <a:off x="57616" y="490538"/>
            <a:ext cx="8909050" cy="3480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vert="horz" wrap="square" lIns="90000" tIns="46800" rIns="90000" bIns="46800" numCol="1" anchor="t" anchorCtr="0" compatLnSpc="1">
            <a:prstTxWarp prst="textNoShape">
              <a:avLst/>
            </a:prstTxWarp>
            <a:spAutoFit/>
          </a:bodyPr>
          <a:lstStyle>
            <a:lvl1pPr marL="230188" indent="-230188"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cs typeface="+mn-cs"/>
              </a:defRPr>
            </a:lvl1pPr>
            <a:lvl2pPr marL="742950" indent="-285750" algn="l" rtl="0" eaLnBrk="0" fontAlgn="base" hangingPunct="0">
              <a:lnSpc>
                <a:spcPct val="97000"/>
              </a:lnSpc>
              <a:spcBef>
                <a:spcPct val="20000"/>
              </a:spcBef>
              <a:spcAft>
                <a:spcPct val="20000"/>
              </a:spcAft>
              <a:buClr>
                <a:schemeClr val="folHlink"/>
              </a:buClr>
              <a:buFont typeface="Arial" charset="0"/>
              <a:buChar char="-"/>
              <a:defRPr kumimoji="1" sz="2000" b="1">
                <a:solidFill>
                  <a:schemeClr val="tx1"/>
                </a:solidFill>
                <a:latin typeface="Times New Roman" pitchFamily="18" charset="0"/>
                <a:ea typeface="楷体_GB2312" pitchFamily="49" charset="-122"/>
              </a:defRPr>
            </a:lvl2pPr>
            <a:lvl3pPr marL="1143000" indent="-228600" algn="l" rtl="0" eaLnBrk="0" fontAlgn="base" hangingPunct="0">
              <a:lnSpc>
                <a:spcPct val="97000"/>
              </a:lnSpc>
              <a:spcBef>
                <a:spcPct val="20000"/>
              </a:spcBef>
              <a:spcAft>
                <a:spcPct val="20000"/>
              </a:spcAft>
              <a:buClr>
                <a:schemeClr val="folHlink"/>
              </a:buClr>
              <a:buChar char="•"/>
              <a:defRPr kumimoji="1" sz="2000" b="1">
                <a:solidFill>
                  <a:schemeClr val="tx1"/>
                </a:solidFill>
                <a:latin typeface="Times New Roman" pitchFamily="18" charset="0"/>
                <a:ea typeface="楷体_GB2312" pitchFamily="49" charset="-122"/>
              </a:defRPr>
            </a:lvl3pPr>
            <a:lvl4pPr marL="16002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4pPr>
            <a:lvl5pPr marL="20574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5pPr>
            <a:lvl6pPr marL="25146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6pPr>
            <a:lvl7pPr marL="29718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7pPr>
            <a:lvl8pPr marL="34290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8pPr>
            <a:lvl9pPr marL="38862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9pPr>
          </a:lstStyle>
          <a:p>
            <a:pPr eaLnBrk="1" hangingPunct="1">
              <a:lnSpc>
                <a:spcPct val="100000"/>
              </a:lnSpc>
              <a:spcAft>
                <a:spcPts val="0"/>
              </a:spcAft>
            </a:pPr>
            <a:r>
              <a:rPr lang="en-US" altLang="zh-CN" sz="2800" dirty="0">
                <a:ea typeface="宋体" pitchFamily="2" charset="-122"/>
              </a:rPr>
              <a:t>VHDL</a:t>
            </a:r>
            <a:r>
              <a:rPr lang="zh-CN" altLang="en-US" sz="2800" dirty="0">
                <a:ea typeface="宋体" pitchFamily="2" charset="-122"/>
              </a:rPr>
              <a:t>编程案例</a:t>
            </a:r>
            <a:endParaRPr lang="en-US" altLang="zh-CN"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2" eaLnBrk="1" hangingPunct="1">
              <a:lnSpc>
                <a:spcPct val="100000"/>
              </a:lnSpc>
              <a:spcAft>
                <a:spcPts val="0"/>
              </a:spcAft>
            </a:pPr>
            <a:endParaRPr lang="zh-CN" altLang="en-US"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zh-CN" altLang="en-US" dirty="0">
              <a:ea typeface="宋体" pitchFamily="2" charset="-122"/>
            </a:endParaRPr>
          </a:p>
        </p:txBody>
      </p:sp>
      <p:grpSp>
        <p:nvGrpSpPr>
          <p:cNvPr id="95" name="Group 7"/>
          <p:cNvGrpSpPr>
            <a:grpSpLocks/>
          </p:cNvGrpSpPr>
          <p:nvPr/>
        </p:nvGrpSpPr>
        <p:grpSpPr bwMode="auto">
          <a:xfrm>
            <a:off x="357981" y="1017008"/>
            <a:ext cx="2809875" cy="381000"/>
            <a:chOff x="0" y="1200"/>
            <a:chExt cx="2423" cy="240"/>
          </a:xfrm>
        </p:grpSpPr>
        <p:sp>
          <p:nvSpPr>
            <p:cNvPr id="96" name="AutoShape 8"/>
            <p:cNvSpPr>
              <a:spLocks noChangeArrowheads="1"/>
            </p:cNvSpPr>
            <p:nvPr/>
          </p:nvSpPr>
          <p:spPr bwMode="auto">
            <a:xfrm>
              <a:off x="0" y="1200"/>
              <a:ext cx="1819" cy="240"/>
            </a:xfrm>
            <a:prstGeom prst="roundRect">
              <a:avLst>
                <a:gd name="adj" fmla="val 50000"/>
              </a:avLst>
            </a:prstGeom>
            <a:gradFill rotWithShape="0">
              <a:gsLst>
                <a:gs pos="0">
                  <a:srgbClr val="470047"/>
                </a:gs>
                <a:gs pos="100000">
                  <a:srgbClr val="990099"/>
                </a:gs>
              </a:gsLst>
              <a:lin ang="0" scaled="1"/>
            </a:gradFill>
            <a:ln w="9525">
              <a:solidFill>
                <a:srgbClr val="00CCFF"/>
              </a:solidFill>
              <a:round/>
              <a:headEnd/>
              <a:tailEnd/>
            </a:ln>
          </p:spPr>
          <p:txBody>
            <a:bodyPr wrap="none" lIns="0" tIns="0" rIns="0" bIns="0" anchor="ctr"/>
            <a:lstStyle/>
            <a:p>
              <a:pPr algn="ctr">
                <a:lnSpc>
                  <a:spcPct val="100000"/>
                </a:lnSpc>
              </a:pPr>
              <a:r>
                <a:rPr lang="zh-CN" altLang="en-US" dirty="0">
                  <a:solidFill>
                    <a:schemeClr val="bg1"/>
                  </a:solidFill>
                  <a:ea typeface="宋体" pitchFamily="2" charset="-122"/>
                </a:rPr>
                <a:t>有限状态机案例</a:t>
              </a:r>
            </a:p>
          </p:txBody>
        </p:sp>
        <p:sp>
          <p:nvSpPr>
            <p:cNvPr id="97" name="Line 9"/>
            <p:cNvSpPr>
              <a:spLocks noChangeShapeType="1"/>
            </p:cNvSpPr>
            <p:nvPr/>
          </p:nvSpPr>
          <p:spPr bwMode="auto">
            <a:xfrm flipV="1">
              <a:off x="1854" y="1326"/>
              <a:ext cx="569" cy="1"/>
            </a:xfrm>
            <a:prstGeom prst="line">
              <a:avLst/>
            </a:prstGeom>
            <a:noFill/>
            <a:ln w="19050">
              <a:solidFill>
                <a:srgbClr val="00CCFF"/>
              </a:solidFill>
              <a:prstDash val="sysDot"/>
              <a:round/>
              <a:headEnd/>
              <a:tailEnd/>
            </a:ln>
            <a:extLst>
              <a:ext uri="{909E8E84-426E-40DD-AFC4-6F175D3DCCD1}">
                <a14:hiddenFill xmlns:a14="http://schemas.microsoft.com/office/drawing/2010/main">
                  <a:noFill/>
                </a14:hiddenFill>
              </a:ext>
            </a:extLst>
          </p:spPr>
          <p:txBody>
            <a:bodyPr lIns="0" tIns="0" rIns="0" bIns="0" anchor="ctr"/>
            <a:lstStyle/>
            <a:p>
              <a:endParaRPr lang="zh-CN" altLang="en-US"/>
            </a:p>
          </p:txBody>
        </p:sp>
      </p:grpSp>
      <p:sp>
        <p:nvSpPr>
          <p:cNvPr id="39" name="Text Box 44"/>
          <p:cNvSpPr txBox="1">
            <a:spLocks noChangeArrowheads="1"/>
          </p:cNvSpPr>
          <p:nvPr/>
        </p:nvSpPr>
        <p:spPr bwMode="auto">
          <a:xfrm>
            <a:off x="1151731" y="1454764"/>
            <a:ext cx="2016125" cy="406400"/>
          </a:xfrm>
          <a:prstGeom prst="rect">
            <a:avLst/>
          </a:prstGeom>
          <a:gradFill rotWithShape="1">
            <a:gsLst>
              <a:gs pos="0">
                <a:srgbClr val="5E1847"/>
              </a:gs>
              <a:gs pos="100000">
                <a:srgbClr val="CC3399"/>
              </a:gs>
            </a:gsLst>
            <a:lin ang="0" scaled="1"/>
          </a:gradFill>
          <a:ln w="19050" algn="ctr">
            <a:solidFill>
              <a:srgbClr val="00CCFF"/>
            </a:solidFill>
            <a:miter lim="800000"/>
            <a:headEnd/>
            <a:tailEnd/>
          </a:ln>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dirty="0">
                <a:solidFill>
                  <a:schemeClr val="bg1"/>
                </a:solidFill>
                <a:ea typeface="宋体" pitchFamily="2" charset="-122"/>
              </a:rPr>
              <a:t>单进程状态机</a:t>
            </a:r>
          </a:p>
        </p:txBody>
      </p:sp>
      <p:pic>
        <p:nvPicPr>
          <p:cNvPr id="47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49" y="4581916"/>
            <a:ext cx="4169383" cy="1525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07" name="Picture 3"/>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99049" y="1898898"/>
            <a:ext cx="3254585" cy="2581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0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1885" y="745198"/>
            <a:ext cx="4635310" cy="6090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47"/>
          <p:cNvGrpSpPr>
            <a:grpSpLocks/>
          </p:cNvGrpSpPr>
          <p:nvPr/>
        </p:nvGrpSpPr>
        <p:grpSpPr bwMode="auto">
          <a:xfrm>
            <a:off x="3353634" y="6284913"/>
            <a:ext cx="1339850" cy="419100"/>
            <a:chOff x="1673" y="3847"/>
            <a:chExt cx="844" cy="264"/>
          </a:xfrm>
        </p:grpSpPr>
        <p:sp>
          <p:nvSpPr>
            <p:cNvPr id="44" name="Text Box 46"/>
            <p:cNvSpPr txBox="1">
              <a:spLocks noChangeArrowheads="1"/>
            </p:cNvSpPr>
            <p:nvPr/>
          </p:nvSpPr>
          <p:spPr bwMode="auto">
            <a:xfrm>
              <a:off x="1673" y="3847"/>
              <a:ext cx="771"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dirty="0">
                  <a:solidFill>
                    <a:srgbClr val="FF3300"/>
                  </a:solidFill>
                </a:rPr>
                <a:t>输出信号</a:t>
              </a:r>
            </a:p>
          </p:txBody>
        </p:sp>
        <p:sp>
          <p:nvSpPr>
            <p:cNvPr id="45" name="AutoShape 45"/>
            <p:cNvSpPr>
              <a:spLocks/>
            </p:cNvSpPr>
            <p:nvPr/>
          </p:nvSpPr>
          <p:spPr bwMode="auto">
            <a:xfrm>
              <a:off x="2472" y="3884"/>
              <a:ext cx="45" cy="227"/>
            </a:xfrm>
            <a:prstGeom prst="leftBrace">
              <a:avLst>
                <a:gd name="adj1" fmla="val 42037"/>
                <a:gd name="adj2" fmla="val 50000"/>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lIns="90000" tIns="82800" rIns="90000" bIns="46800" anchor="ctr">
              <a:spAutoFit/>
            </a:bodyPr>
            <a:lstStyle/>
            <a:p>
              <a:endParaRPr lang="zh-CN" altLang="en-US"/>
            </a:p>
          </p:txBody>
        </p:sp>
      </p:grpSp>
      <p:sp>
        <p:nvSpPr>
          <p:cNvPr id="15" name="Oval 26"/>
          <p:cNvSpPr>
            <a:spLocks noChangeArrowheads="1"/>
          </p:cNvSpPr>
          <p:nvPr/>
        </p:nvSpPr>
        <p:spPr bwMode="auto">
          <a:xfrm>
            <a:off x="4638758" y="1051005"/>
            <a:ext cx="2618011" cy="403759"/>
          </a:xfrm>
          <a:prstGeom prst="ellipse">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square" lIns="90000" tIns="82800" rIns="90000" bIns="46800" anchor="ctr">
            <a:spAutoFit/>
          </a:bodyPr>
          <a:lstStyle/>
          <a:p>
            <a:endParaRPr lang="zh-CN" altLang="en-US"/>
          </a:p>
        </p:txBody>
      </p:sp>
      <p:sp>
        <p:nvSpPr>
          <p:cNvPr id="16" name="Oval 26"/>
          <p:cNvSpPr>
            <a:spLocks noChangeArrowheads="1"/>
          </p:cNvSpPr>
          <p:nvPr/>
        </p:nvSpPr>
        <p:spPr bwMode="auto">
          <a:xfrm>
            <a:off x="4791158" y="6268504"/>
            <a:ext cx="3516091" cy="403759"/>
          </a:xfrm>
          <a:prstGeom prst="ellipse">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square" lIns="90000" tIns="82800" rIns="90000" bIns="46800" anchor="ctr">
            <a:spAutoFit/>
          </a:bodyPr>
          <a:lstStyle/>
          <a:p>
            <a:endParaRPr lang="zh-CN" altLang="en-US"/>
          </a:p>
        </p:txBody>
      </p:sp>
      <p:sp>
        <p:nvSpPr>
          <p:cNvPr id="17" name="Oval 26"/>
          <p:cNvSpPr>
            <a:spLocks noChangeArrowheads="1"/>
          </p:cNvSpPr>
          <p:nvPr/>
        </p:nvSpPr>
        <p:spPr bwMode="auto">
          <a:xfrm>
            <a:off x="4791158" y="1703603"/>
            <a:ext cx="3662816" cy="403759"/>
          </a:xfrm>
          <a:prstGeom prst="ellipse">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square" lIns="90000" tIns="82800" rIns="90000" bIns="46800" anchor="ctr">
            <a:spAutoFit/>
          </a:bodyPr>
          <a:lstStyle/>
          <a:p>
            <a:endParaRPr lang="zh-CN" altLang="en-US"/>
          </a:p>
        </p:txBody>
      </p:sp>
    </p:spTree>
    <p:extLst>
      <p:ext uri="{BB962C8B-B14F-4D97-AF65-F5344CB8AC3E}">
        <p14:creationId xmlns:p14="http://schemas.microsoft.com/office/powerpoint/2010/main" val="222579271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9687"/>
            <a:ext cx="9027297" cy="417935"/>
          </a:xfrm>
        </p:spPr>
        <p:txBody>
          <a:bodyPr/>
          <a:lstStyle/>
          <a:p>
            <a:r>
              <a:rPr lang="zh-CN" altLang="en-US" sz="2800" dirty="0"/>
              <a:t>第六章  可编程逻辑</a:t>
            </a:r>
            <a:r>
              <a:rPr lang="en-US" altLang="zh-CN" sz="2800" dirty="0"/>
              <a:t>\</a:t>
            </a:r>
            <a:r>
              <a:rPr lang="zh-CN" altLang="en-US" sz="2800" dirty="0"/>
              <a:t>第四节  </a:t>
            </a:r>
            <a:r>
              <a:rPr lang="en-US" altLang="zh-CN" sz="2800" dirty="0"/>
              <a:t>VHDL</a:t>
            </a:r>
            <a:r>
              <a:rPr lang="zh-CN" altLang="en-US" sz="2800" dirty="0"/>
              <a:t>语言编程</a:t>
            </a:r>
            <a:endParaRPr lang="zh-CN" altLang="en-US" dirty="0"/>
          </a:p>
        </p:txBody>
      </p:sp>
      <p:sp>
        <p:nvSpPr>
          <p:cNvPr id="20" name="Text Box 5"/>
          <p:cNvSpPr txBox="1">
            <a:spLocks noChangeArrowheads="1"/>
          </p:cNvSpPr>
          <p:nvPr/>
        </p:nvSpPr>
        <p:spPr bwMode="auto">
          <a:xfrm>
            <a:off x="2816346" y="423272"/>
            <a:ext cx="4429125" cy="400110"/>
          </a:xfrm>
          <a:prstGeom prst="rect">
            <a:avLst/>
          </a:prstGeom>
          <a:noFill/>
          <a:ln w="9525">
            <a:noFill/>
            <a:miter lim="800000"/>
            <a:headEnd/>
            <a:tailEnd/>
          </a:ln>
          <a:effectLst/>
        </p:spPr>
        <p:txBody>
          <a:bodyPr>
            <a:spAutoFit/>
          </a:bodyPr>
          <a:lstStyle/>
          <a:p>
            <a:pPr>
              <a:lnSpc>
                <a:spcPct val="100000"/>
              </a:lnSpc>
              <a:defRPr/>
            </a:pPr>
            <a:r>
              <a:rPr lang="en-US" altLang="zh-CN" sz="2000" b="0" dirty="0">
                <a:solidFill>
                  <a:schemeClr val="tx1"/>
                </a:solidFill>
                <a:effectLst>
                  <a:outerShdw blurRad="38100" dist="38100" dir="2700000" algn="tl">
                    <a:srgbClr val="C0C0C0"/>
                  </a:outerShdw>
                </a:effectLst>
                <a:ea typeface="宋体" pitchFamily="2" charset="-122"/>
              </a:rPr>
              <a:t>●</a:t>
            </a:r>
            <a:r>
              <a:rPr lang="en-US" altLang="zh-CN" sz="2000" dirty="0">
                <a:solidFill>
                  <a:schemeClr val="tx1"/>
                </a:solidFill>
                <a:ea typeface="宋体" pitchFamily="2" charset="-122"/>
              </a:rPr>
              <a:t> VHDL</a:t>
            </a:r>
            <a:r>
              <a:rPr lang="zh-CN" altLang="en-US" sz="2000" dirty="0">
                <a:solidFill>
                  <a:schemeClr val="tx1"/>
                </a:solidFill>
                <a:ea typeface="宋体" pitchFamily="2" charset="-122"/>
              </a:rPr>
              <a:t>的时序逻辑设计</a:t>
            </a:r>
          </a:p>
        </p:txBody>
      </p:sp>
      <p:sp>
        <p:nvSpPr>
          <p:cNvPr id="89" name="Text Box 598"/>
          <p:cNvSpPr txBox="1">
            <a:spLocks noChangeArrowheads="1"/>
          </p:cNvSpPr>
          <p:nvPr/>
        </p:nvSpPr>
        <p:spPr bwMode="auto">
          <a:xfrm>
            <a:off x="57616" y="490538"/>
            <a:ext cx="8909050" cy="3480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vert="horz" wrap="square" lIns="90000" tIns="46800" rIns="90000" bIns="46800" numCol="1" anchor="t" anchorCtr="0" compatLnSpc="1">
            <a:prstTxWarp prst="textNoShape">
              <a:avLst/>
            </a:prstTxWarp>
            <a:spAutoFit/>
          </a:bodyPr>
          <a:lstStyle>
            <a:lvl1pPr marL="230188" indent="-230188"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cs typeface="+mn-cs"/>
              </a:defRPr>
            </a:lvl1pPr>
            <a:lvl2pPr marL="742950" indent="-285750" algn="l" rtl="0" eaLnBrk="0" fontAlgn="base" hangingPunct="0">
              <a:lnSpc>
                <a:spcPct val="97000"/>
              </a:lnSpc>
              <a:spcBef>
                <a:spcPct val="20000"/>
              </a:spcBef>
              <a:spcAft>
                <a:spcPct val="20000"/>
              </a:spcAft>
              <a:buClr>
                <a:schemeClr val="folHlink"/>
              </a:buClr>
              <a:buFont typeface="Arial" charset="0"/>
              <a:buChar char="-"/>
              <a:defRPr kumimoji="1" sz="2000" b="1">
                <a:solidFill>
                  <a:schemeClr val="tx1"/>
                </a:solidFill>
                <a:latin typeface="Times New Roman" pitchFamily="18" charset="0"/>
                <a:ea typeface="楷体_GB2312" pitchFamily="49" charset="-122"/>
              </a:defRPr>
            </a:lvl2pPr>
            <a:lvl3pPr marL="1143000" indent="-228600" algn="l" rtl="0" eaLnBrk="0" fontAlgn="base" hangingPunct="0">
              <a:lnSpc>
                <a:spcPct val="97000"/>
              </a:lnSpc>
              <a:spcBef>
                <a:spcPct val="20000"/>
              </a:spcBef>
              <a:spcAft>
                <a:spcPct val="20000"/>
              </a:spcAft>
              <a:buClr>
                <a:schemeClr val="folHlink"/>
              </a:buClr>
              <a:buChar char="•"/>
              <a:defRPr kumimoji="1" sz="2000" b="1">
                <a:solidFill>
                  <a:schemeClr val="tx1"/>
                </a:solidFill>
                <a:latin typeface="Times New Roman" pitchFamily="18" charset="0"/>
                <a:ea typeface="楷体_GB2312" pitchFamily="49" charset="-122"/>
              </a:defRPr>
            </a:lvl3pPr>
            <a:lvl4pPr marL="16002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4pPr>
            <a:lvl5pPr marL="20574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5pPr>
            <a:lvl6pPr marL="25146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6pPr>
            <a:lvl7pPr marL="29718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7pPr>
            <a:lvl8pPr marL="34290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8pPr>
            <a:lvl9pPr marL="38862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9pPr>
          </a:lstStyle>
          <a:p>
            <a:pPr eaLnBrk="1" hangingPunct="1">
              <a:lnSpc>
                <a:spcPct val="100000"/>
              </a:lnSpc>
              <a:spcAft>
                <a:spcPts val="0"/>
              </a:spcAft>
            </a:pPr>
            <a:r>
              <a:rPr lang="en-US" altLang="zh-CN" sz="2800" dirty="0">
                <a:ea typeface="宋体" pitchFamily="2" charset="-122"/>
              </a:rPr>
              <a:t>VHDL</a:t>
            </a:r>
            <a:r>
              <a:rPr lang="zh-CN" altLang="en-US" sz="2800" dirty="0">
                <a:ea typeface="宋体" pitchFamily="2" charset="-122"/>
              </a:rPr>
              <a:t>编程案例</a:t>
            </a:r>
            <a:endParaRPr lang="en-US" altLang="zh-CN"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2" eaLnBrk="1" hangingPunct="1">
              <a:lnSpc>
                <a:spcPct val="100000"/>
              </a:lnSpc>
              <a:spcAft>
                <a:spcPts val="0"/>
              </a:spcAft>
            </a:pPr>
            <a:endParaRPr lang="zh-CN" altLang="en-US"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buFont typeface="Wingdings" panose="05000000000000000000" pitchFamily="2" charset="2"/>
              <a:buChar char="ü"/>
            </a:pPr>
            <a:endParaRPr lang="en-US" altLang="zh-CN" sz="2800" dirty="0">
              <a:ea typeface="宋体" pitchFamily="2" charset="-122"/>
            </a:endParaRPr>
          </a:p>
          <a:p>
            <a:pPr lvl="1"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zh-CN" altLang="en-US" dirty="0">
              <a:ea typeface="宋体" pitchFamily="2" charset="-122"/>
            </a:endParaRPr>
          </a:p>
        </p:txBody>
      </p:sp>
      <p:grpSp>
        <p:nvGrpSpPr>
          <p:cNvPr id="95" name="Group 7"/>
          <p:cNvGrpSpPr>
            <a:grpSpLocks/>
          </p:cNvGrpSpPr>
          <p:nvPr/>
        </p:nvGrpSpPr>
        <p:grpSpPr bwMode="auto">
          <a:xfrm>
            <a:off x="357981" y="1017008"/>
            <a:ext cx="2809875" cy="381000"/>
            <a:chOff x="0" y="1200"/>
            <a:chExt cx="2423" cy="240"/>
          </a:xfrm>
        </p:grpSpPr>
        <p:sp>
          <p:nvSpPr>
            <p:cNvPr id="96" name="AutoShape 8"/>
            <p:cNvSpPr>
              <a:spLocks noChangeArrowheads="1"/>
            </p:cNvSpPr>
            <p:nvPr/>
          </p:nvSpPr>
          <p:spPr bwMode="auto">
            <a:xfrm>
              <a:off x="0" y="1200"/>
              <a:ext cx="1819" cy="240"/>
            </a:xfrm>
            <a:prstGeom prst="roundRect">
              <a:avLst>
                <a:gd name="adj" fmla="val 50000"/>
              </a:avLst>
            </a:prstGeom>
            <a:gradFill rotWithShape="0">
              <a:gsLst>
                <a:gs pos="0">
                  <a:srgbClr val="470047"/>
                </a:gs>
                <a:gs pos="100000">
                  <a:srgbClr val="990099"/>
                </a:gs>
              </a:gsLst>
              <a:lin ang="0" scaled="1"/>
            </a:gradFill>
            <a:ln w="9525">
              <a:solidFill>
                <a:srgbClr val="00CCFF"/>
              </a:solidFill>
              <a:round/>
              <a:headEnd/>
              <a:tailEnd/>
            </a:ln>
          </p:spPr>
          <p:txBody>
            <a:bodyPr wrap="none" lIns="0" tIns="0" rIns="0" bIns="0" anchor="ctr"/>
            <a:lstStyle/>
            <a:p>
              <a:pPr algn="ctr">
                <a:lnSpc>
                  <a:spcPct val="100000"/>
                </a:lnSpc>
              </a:pPr>
              <a:r>
                <a:rPr lang="zh-CN" altLang="en-US" dirty="0">
                  <a:solidFill>
                    <a:schemeClr val="bg1"/>
                  </a:solidFill>
                  <a:ea typeface="宋体" pitchFamily="2" charset="-122"/>
                </a:rPr>
                <a:t>有限状态机案例</a:t>
              </a:r>
            </a:p>
          </p:txBody>
        </p:sp>
        <p:sp>
          <p:nvSpPr>
            <p:cNvPr id="97" name="Line 9"/>
            <p:cNvSpPr>
              <a:spLocks noChangeShapeType="1"/>
            </p:cNvSpPr>
            <p:nvPr/>
          </p:nvSpPr>
          <p:spPr bwMode="auto">
            <a:xfrm flipV="1">
              <a:off x="1854" y="1326"/>
              <a:ext cx="569" cy="1"/>
            </a:xfrm>
            <a:prstGeom prst="line">
              <a:avLst/>
            </a:prstGeom>
            <a:noFill/>
            <a:ln w="19050">
              <a:solidFill>
                <a:srgbClr val="00CCFF"/>
              </a:solidFill>
              <a:prstDash val="sysDot"/>
              <a:round/>
              <a:headEnd/>
              <a:tailEnd/>
            </a:ln>
            <a:extLst>
              <a:ext uri="{909E8E84-426E-40DD-AFC4-6F175D3DCCD1}">
                <a14:hiddenFill xmlns:a14="http://schemas.microsoft.com/office/drawing/2010/main">
                  <a:noFill/>
                </a14:hiddenFill>
              </a:ext>
            </a:extLst>
          </p:spPr>
          <p:txBody>
            <a:bodyPr lIns="0" tIns="0" rIns="0" bIns="0" anchor="ctr"/>
            <a:lstStyle/>
            <a:p>
              <a:endParaRPr lang="zh-CN" altLang="en-US"/>
            </a:p>
          </p:txBody>
        </p:sp>
      </p:grpSp>
      <p:sp>
        <p:nvSpPr>
          <p:cNvPr id="2" name="矩形 1"/>
          <p:cNvSpPr/>
          <p:nvPr/>
        </p:nvSpPr>
        <p:spPr>
          <a:xfrm>
            <a:off x="791748" y="1539249"/>
            <a:ext cx="7686720" cy="954107"/>
          </a:xfrm>
          <a:prstGeom prst="rect">
            <a:avLst/>
          </a:prstGeom>
        </p:spPr>
        <p:txBody>
          <a:bodyPr wrap="none">
            <a:spAutoFit/>
          </a:bodyPr>
          <a:lstStyle/>
          <a:p>
            <a:pPr marL="285750" indent="-285750">
              <a:buFont typeface="Wingdings" panose="05000000000000000000" pitchFamily="2" charset="2"/>
              <a:buChar char="ü"/>
            </a:pPr>
            <a:r>
              <a:rPr lang="zh-CN" altLang="en-US" sz="2800" dirty="0">
                <a:solidFill>
                  <a:schemeClr val="tx1"/>
                </a:solidFill>
              </a:rPr>
              <a:t>枚举类型：通过列出所有可能的取值来定义，</a:t>
            </a:r>
            <a:endParaRPr lang="en-US" altLang="zh-CN" sz="2800" dirty="0">
              <a:solidFill>
                <a:schemeClr val="tx1"/>
              </a:solidFill>
            </a:endParaRPr>
          </a:p>
          <a:p>
            <a:r>
              <a:rPr lang="zh-CN" altLang="en-US" sz="2800" dirty="0">
                <a:solidFill>
                  <a:schemeClr val="tx1"/>
                </a:solidFill>
              </a:rPr>
              <a:t>枚举类型可综合。例如：</a:t>
            </a:r>
          </a:p>
        </p:txBody>
      </p:sp>
      <p:pic>
        <p:nvPicPr>
          <p:cNvPr id="3" name="图片 2"/>
          <p:cNvPicPr>
            <a:picLocks noChangeAspect="1"/>
          </p:cNvPicPr>
          <p:nvPr/>
        </p:nvPicPr>
        <p:blipFill>
          <a:blip r:embed="rId2"/>
          <a:stretch>
            <a:fillRect/>
          </a:stretch>
        </p:blipFill>
        <p:spPr>
          <a:xfrm>
            <a:off x="1400525" y="2532783"/>
            <a:ext cx="4933401" cy="935242"/>
          </a:xfrm>
          <a:prstGeom prst="rect">
            <a:avLst/>
          </a:prstGeom>
        </p:spPr>
      </p:pic>
      <p:sp>
        <p:nvSpPr>
          <p:cNvPr id="5" name="矩形 4"/>
          <p:cNvSpPr/>
          <p:nvPr/>
        </p:nvSpPr>
        <p:spPr>
          <a:xfrm>
            <a:off x="791748" y="3210993"/>
            <a:ext cx="8055537" cy="3108543"/>
          </a:xfrm>
          <a:prstGeom prst="rect">
            <a:avLst/>
          </a:prstGeom>
        </p:spPr>
        <p:txBody>
          <a:bodyPr wrap="square">
            <a:spAutoFit/>
          </a:bodyPr>
          <a:lstStyle/>
          <a:p>
            <a:pPr marL="285750" indent="-285750">
              <a:buFont typeface="Wingdings" panose="05000000000000000000" pitchFamily="2" charset="2"/>
              <a:buChar char="ü"/>
            </a:pPr>
            <a:r>
              <a:rPr lang="zh-CN" altLang="en-US" sz="2800" dirty="0">
                <a:solidFill>
                  <a:schemeClr val="tx1"/>
                </a:solidFill>
              </a:rPr>
              <a:t>对于抽象层次更高的Boolean和 State_type则需要进行状态编码。</a:t>
            </a:r>
          </a:p>
          <a:p>
            <a:pPr marL="285750" indent="-285750">
              <a:buFont typeface="Wingdings" panose="05000000000000000000" pitchFamily="2" charset="2"/>
              <a:buChar char="ü"/>
            </a:pPr>
            <a:r>
              <a:rPr lang="zh-CN" altLang="en-US" sz="2800" dirty="0">
                <a:solidFill>
                  <a:schemeClr val="tx1"/>
                </a:solidFill>
              </a:rPr>
              <a:t>一般来说，状态编码是把状态值编码为位矢量（如bit_vector），矢量长度是能够表示所有状态的最短位宽。</a:t>
            </a:r>
            <a:endParaRPr lang="en-US" altLang="zh-CN" sz="2800" dirty="0">
              <a:solidFill>
                <a:schemeClr val="tx1"/>
              </a:solidFill>
            </a:endParaRPr>
          </a:p>
          <a:p>
            <a:pPr marL="285750" indent="-285750">
              <a:buFont typeface="Wingdings" panose="05000000000000000000" pitchFamily="2" charset="2"/>
              <a:buChar char="ü"/>
            </a:pPr>
            <a:r>
              <a:rPr lang="zh-CN" altLang="en-US" sz="2800" dirty="0">
                <a:solidFill>
                  <a:schemeClr val="tx1"/>
                </a:solidFill>
              </a:rPr>
              <a:t>例如，State_type的4个状态值可以分别校编码为‘</a:t>
            </a:r>
            <a:r>
              <a:rPr lang="en-US" altLang="zh-CN" sz="2800" dirty="0">
                <a:solidFill>
                  <a:schemeClr val="tx1"/>
                </a:solidFill>
              </a:rPr>
              <a:t>00</a:t>
            </a:r>
            <a:r>
              <a:rPr lang="zh-CN" altLang="en-US" sz="2800" dirty="0">
                <a:solidFill>
                  <a:schemeClr val="tx1"/>
                </a:solidFill>
              </a:rPr>
              <a:t>’</a:t>
            </a:r>
            <a:r>
              <a:rPr lang="en-US" altLang="zh-CN" sz="2800" dirty="0">
                <a:solidFill>
                  <a:schemeClr val="tx1"/>
                </a:solidFill>
              </a:rPr>
              <a:t>,</a:t>
            </a:r>
            <a:r>
              <a:rPr lang="zh-CN" altLang="en-US" sz="2800" dirty="0">
                <a:solidFill>
                  <a:schemeClr val="tx1"/>
                </a:solidFill>
              </a:rPr>
              <a:t>‘</a:t>
            </a:r>
            <a:r>
              <a:rPr lang="en-US" altLang="zh-CN" sz="2800" dirty="0">
                <a:solidFill>
                  <a:schemeClr val="tx1"/>
                </a:solidFill>
              </a:rPr>
              <a:t>01</a:t>
            </a:r>
            <a:r>
              <a:rPr lang="zh-CN" altLang="en-US" sz="2800" dirty="0">
                <a:solidFill>
                  <a:schemeClr val="tx1"/>
                </a:solidFill>
              </a:rPr>
              <a:t>’</a:t>
            </a:r>
            <a:r>
              <a:rPr lang="en-US" altLang="zh-CN" sz="2800" dirty="0">
                <a:solidFill>
                  <a:schemeClr val="tx1"/>
                </a:solidFill>
              </a:rPr>
              <a:t>,</a:t>
            </a:r>
            <a:r>
              <a:rPr lang="zh-CN" altLang="en-US" sz="2800" dirty="0">
                <a:solidFill>
                  <a:schemeClr val="tx1"/>
                </a:solidFill>
              </a:rPr>
              <a:t>‘</a:t>
            </a:r>
            <a:r>
              <a:rPr lang="en-US" altLang="zh-CN" sz="2800" dirty="0">
                <a:solidFill>
                  <a:schemeClr val="tx1"/>
                </a:solidFill>
              </a:rPr>
              <a:t>10</a:t>
            </a:r>
            <a:r>
              <a:rPr lang="zh-CN" altLang="en-US" sz="2800" dirty="0">
                <a:solidFill>
                  <a:schemeClr val="tx1"/>
                </a:solidFill>
              </a:rPr>
              <a:t>’和‘</a:t>
            </a:r>
            <a:r>
              <a:rPr lang="en-US" altLang="zh-CN" sz="2800" dirty="0">
                <a:solidFill>
                  <a:schemeClr val="tx1"/>
                </a:solidFill>
              </a:rPr>
              <a:t>11</a:t>
            </a:r>
            <a:r>
              <a:rPr lang="zh-CN" altLang="en-US" sz="2800" dirty="0">
                <a:solidFill>
                  <a:schemeClr val="tx1"/>
                </a:solidFill>
              </a:rPr>
              <a:t>’。</a:t>
            </a:r>
          </a:p>
        </p:txBody>
      </p:sp>
    </p:spTree>
    <p:extLst>
      <p:ext uri="{BB962C8B-B14F-4D97-AF65-F5344CB8AC3E}">
        <p14:creationId xmlns:p14="http://schemas.microsoft.com/office/powerpoint/2010/main" val="203121344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9687"/>
            <a:ext cx="9027297" cy="417935"/>
          </a:xfrm>
        </p:spPr>
        <p:txBody>
          <a:bodyPr/>
          <a:lstStyle/>
          <a:p>
            <a:r>
              <a:rPr lang="zh-CN" altLang="en-US" sz="2800" dirty="0"/>
              <a:t>第六章  可编程逻辑</a:t>
            </a:r>
            <a:r>
              <a:rPr lang="en-US" altLang="zh-CN" sz="2800" dirty="0"/>
              <a:t>\</a:t>
            </a:r>
            <a:r>
              <a:rPr lang="zh-CN" altLang="en-US" sz="2800" dirty="0"/>
              <a:t>第四节  </a:t>
            </a:r>
            <a:r>
              <a:rPr lang="en-US" altLang="zh-CN" sz="2800" dirty="0"/>
              <a:t>VHDL</a:t>
            </a:r>
            <a:r>
              <a:rPr lang="zh-CN" altLang="en-US" sz="2800" dirty="0"/>
              <a:t>语言编程</a:t>
            </a:r>
            <a:endParaRPr lang="zh-CN" altLang="en-US" dirty="0"/>
          </a:p>
        </p:txBody>
      </p:sp>
      <p:sp>
        <p:nvSpPr>
          <p:cNvPr id="20" name="Text Box 5"/>
          <p:cNvSpPr txBox="1">
            <a:spLocks noChangeArrowheads="1"/>
          </p:cNvSpPr>
          <p:nvPr/>
        </p:nvSpPr>
        <p:spPr bwMode="auto">
          <a:xfrm>
            <a:off x="2816346" y="423272"/>
            <a:ext cx="4429125" cy="400110"/>
          </a:xfrm>
          <a:prstGeom prst="rect">
            <a:avLst/>
          </a:prstGeom>
          <a:noFill/>
          <a:ln w="9525">
            <a:noFill/>
            <a:miter lim="800000"/>
            <a:headEnd/>
            <a:tailEnd/>
          </a:ln>
          <a:effectLst/>
        </p:spPr>
        <p:txBody>
          <a:bodyPr>
            <a:spAutoFit/>
          </a:bodyPr>
          <a:lstStyle/>
          <a:p>
            <a:pPr>
              <a:lnSpc>
                <a:spcPct val="100000"/>
              </a:lnSpc>
              <a:defRPr/>
            </a:pPr>
            <a:r>
              <a:rPr lang="en-US" altLang="zh-CN" sz="2000" b="0" dirty="0">
                <a:solidFill>
                  <a:schemeClr val="tx1"/>
                </a:solidFill>
                <a:effectLst>
                  <a:outerShdw blurRad="38100" dist="38100" dir="2700000" algn="tl">
                    <a:srgbClr val="C0C0C0"/>
                  </a:outerShdw>
                </a:effectLst>
                <a:ea typeface="宋体" pitchFamily="2" charset="-122"/>
              </a:rPr>
              <a:t>●</a:t>
            </a:r>
            <a:r>
              <a:rPr lang="en-US" altLang="zh-CN" sz="2000" dirty="0">
                <a:solidFill>
                  <a:schemeClr val="tx1"/>
                </a:solidFill>
                <a:ea typeface="宋体" pitchFamily="2" charset="-122"/>
              </a:rPr>
              <a:t> VHDL</a:t>
            </a:r>
            <a:r>
              <a:rPr lang="zh-CN" altLang="en-US" sz="2000" dirty="0">
                <a:solidFill>
                  <a:schemeClr val="tx1"/>
                </a:solidFill>
                <a:ea typeface="宋体" pitchFamily="2" charset="-122"/>
              </a:rPr>
              <a:t>的时序逻辑设计</a:t>
            </a:r>
          </a:p>
        </p:txBody>
      </p:sp>
      <p:sp>
        <p:nvSpPr>
          <p:cNvPr id="89" name="Text Box 598"/>
          <p:cNvSpPr txBox="1">
            <a:spLocks noChangeArrowheads="1"/>
          </p:cNvSpPr>
          <p:nvPr/>
        </p:nvSpPr>
        <p:spPr bwMode="auto">
          <a:xfrm>
            <a:off x="-63606" y="323012"/>
            <a:ext cx="8909050" cy="3480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vert="horz" wrap="square" lIns="90000" tIns="46800" rIns="90000" bIns="46800" numCol="1" anchor="t" anchorCtr="0" compatLnSpc="1">
            <a:prstTxWarp prst="textNoShape">
              <a:avLst/>
            </a:prstTxWarp>
            <a:spAutoFit/>
          </a:bodyPr>
          <a:lstStyle>
            <a:lvl1pPr marL="230188" indent="-230188"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cs typeface="+mn-cs"/>
              </a:defRPr>
            </a:lvl1pPr>
            <a:lvl2pPr marL="742950" indent="-285750" algn="l" rtl="0" eaLnBrk="0" fontAlgn="base" hangingPunct="0">
              <a:lnSpc>
                <a:spcPct val="97000"/>
              </a:lnSpc>
              <a:spcBef>
                <a:spcPct val="20000"/>
              </a:spcBef>
              <a:spcAft>
                <a:spcPct val="20000"/>
              </a:spcAft>
              <a:buClr>
                <a:schemeClr val="folHlink"/>
              </a:buClr>
              <a:buFont typeface="Arial" charset="0"/>
              <a:buChar char="-"/>
              <a:defRPr kumimoji="1" sz="2000" b="1">
                <a:solidFill>
                  <a:schemeClr val="tx1"/>
                </a:solidFill>
                <a:latin typeface="Times New Roman" pitchFamily="18" charset="0"/>
                <a:ea typeface="楷体_GB2312" pitchFamily="49" charset="-122"/>
              </a:defRPr>
            </a:lvl2pPr>
            <a:lvl3pPr marL="1143000" indent="-228600" algn="l" rtl="0" eaLnBrk="0" fontAlgn="base" hangingPunct="0">
              <a:lnSpc>
                <a:spcPct val="97000"/>
              </a:lnSpc>
              <a:spcBef>
                <a:spcPct val="20000"/>
              </a:spcBef>
              <a:spcAft>
                <a:spcPct val="20000"/>
              </a:spcAft>
              <a:buClr>
                <a:schemeClr val="folHlink"/>
              </a:buClr>
              <a:buChar char="•"/>
              <a:defRPr kumimoji="1" sz="2000" b="1">
                <a:solidFill>
                  <a:schemeClr val="tx1"/>
                </a:solidFill>
                <a:latin typeface="Times New Roman" pitchFamily="18" charset="0"/>
                <a:ea typeface="楷体_GB2312" pitchFamily="49" charset="-122"/>
              </a:defRPr>
            </a:lvl3pPr>
            <a:lvl4pPr marL="16002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4pPr>
            <a:lvl5pPr marL="20574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5pPr>
            <a:lvl6pPr marL="25146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6pPr>
            <a:lvl7pPr marL="29718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7pPr>
            <a:lvl8pPr marL="34290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8pPr>
            <a:lvl9pPr marL="38862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9pPr>
          </a:lstStyle>
          <a:p>
            <a:pPr eaLnBrk="1" hangingPunct="1">
              <a:lnSpc>
                <a:spcPct val="100000"/>
              </a:lnSpc>
              <a:spcAft>
                <a:spcPts val="0"/>
              </a:spcAft>
            </a:pPr>
            <a:r>
              <a:rPr lang="en-US" altLang="zh-CN" sz="2800" dirty="0">
                <a:ea typeface="宋体" pitchFamily="2" charset="-122"/>
              </a:rPr>
              <a:t>VHDL</a:t>
            </a:r>
            <a:r>
              <a:rPr lang="zh-CN" altLang="en-US" sz="2800" dirty="0">
                <a:ea typeface="宋体" pitchFamily="2" charset="-122"/>
              </a:rPr>
              <a:t>编程案例</a:t>
            </a:r>
            <a:endParaRPr lang="en-US" altLang="zh-CN"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2" eaLnBrk="1" hangingPunct="1">
              <a:lnSpc>
                <a:spcPct val="100000"/>
              </a:lnSpc>
              <a:spcAft>
                <a:spcPts val="0"/>
              </a:spcAft>
            </a:pPr>
            <a:endParaRPr lang="zh-CN" altLang="en-US"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zh-CN" altLang="en-US" dirty="0">
              <a:ea typeface="宋体" pitchFamily="2" charset="-122"/>
            </a:endParaRPr>
          </a:p>
        </p:txBody>
      </p:sp>
      <p:grpSp>
        <p:nvGrpSpPr>
          <p:cNvPr id="95" name="Group 7"/>
          <p:cNvGrpSpPr>
            <a:grpSpLocks/>
          </p:cNvGrpSpPr>
          <p:nvPr/>
        </p:nvGrpSpPr>
        <p:grpSpPr bwMode="auto">
          <a:xfrm>
            <a:off x="99130" y="725556"/>
            <a:ext cx="2809875" cy="381000"/>
            <a:chOff x="0" y="1200"/>
            <a:chExt cx="2423" cy="240"/>
          </a:xfrm>
        </p:grpSpPr>
        <p:sp>
          <p:nvSpPr>
            <p:cNvPr id="96" name="AutoShape 8"/>
            <p:cNvSpPr>
              <a:spLocks noChangeArrowheads="1"/>
            </p:cNvSpPr>
            <p:nvPr/>
          </p:nvSpPr>
          <p:spPr bwMode="auto">
            <a:xfrm>
              <a:off x="0" y="1200"/>
              <a:ext cx="1819" cy="240"/>
            </a:xfrm>
            <a:prstGeom prst="roundRect">
              <a:avLst>
                <a:gd name="adj" fmla="val 50000"/>
              </a:avLst>
            </a:prstGeom>
            <a:gradFill rotWithShape="0">
              <a:gsLst>
                <a:gs pos="0">
                  <a:srgbClr val="470047"/>
                </a:gs>
                <a:gs pos="100000">
                  <a:srgbClr val="990099"/>
                </a:gs>
              </a:gsLst>
              <a:lin ang="0" scaled="1"/>
            </a:gradFill>
            <a:ln w="9525">
              <a:solidFill>
                <a:srgbClr val="00CCFF"/>
              </a:solidFill>
              <a:round/>
              <a:headEnd/>
              <a:tailEnd/>
            </a:ln>
          </p:spPr>
          <p:txBody>
            <a:bodyPr wrap="none" lIns="0" tIns="0" rIns="0" bIns="0" anchor="ctr"/>
            <a:lstStyle/>
            <a:p>
              <a:pPr algn="ctr">
                <a:lnSpc>
                  <a:spcPct val="100000"/>
                </a:lnSpc>
              </a:pPr>
              <a:r>
                <a:rPr lang="zh-CN" altLang="en-US" dirty="0">
                  <a:solidFill>
                    <a:schemeClr val="bg1"/>
                  </a:solidFill>
                  <a:ea typeface="宋体" pitchFamily="2" charset="-122"/>
                </a:rPr>
                <a:t>有限状态机案例</a:t>
              </a:r>
            </a:p>
          </p:txBody>
        </p:sp>
        <p:sp>
          <p:nvSpPr>
            <p:cNvPr id="97" name="Line 9"/>
            <p:cNvSpPr>
              <a:spLocks noChangeShapeType="1"/>
            </p:cNvSpPr>
            <p:nvPr/>
          </p:nvSpPr>
          <p:spPr bwMode="auto">
            <a:xfrm flipV="1">
              <a:off x="1854" y="1326"/>
              <a:ext cx="569" cy="1"/>
            </a:xfrm>
            <a:prstGeom prst="line">
              <a:avLst/>
            </a:prstGeom>
            <a:noFill/>
            <a:ln w="19050">
              <a:solidFill>
                <a:srgbClr val="00CCFF"/>
              </a:solidFill>
              <a:prstDash val="sysDot"/>
              <a:round/>
              <a:headEnd/>
              <a:tailEnd/>
            </a:ln>
            <a:extLst>
              <a:ext uri="{909E8E84-426E-40DD-AFC4-6F175D3DCCD1}">
                <a14:hiddenFill xmlns:a14="http://schemas.microsoft.com/office/drawing/2010/main">
                  <a:noFill/>
                </a14:hiddenFill>
              </a:ext>
            </a:extLst>
          </p:spPr>
          <p:txBody>
            <a:bodyPr lIns="0" tIns="0" rIns="0" bIns="0" anchor="ctr"/>
            <a:lstStyle/>
            <a:p>
              <a:endParaRPr lang="zh-CN" altLang="en-US"/>
            </a:p>
          </p:txBody>
        </p:sp>
      </p:grpSp>
      <p:sp>
        <p:nvSpPr>
          <p:cNvPr id="15" name="Text Box 9"/>
          <p:cNvSpPr txBox="1">
            <a:spLocks noChangeArrowheads="1"/>
          </p:cNvSpPr>
          <p:nvPr/>
        </p:nvSpPr>
        <p:spPr bwMode="auto">
          <a:xfrm>
            <a:off x="2816346" y="785414"/>
            <a:ext cx="2160587" cy="406400"/>
          </a:xfrm>
          <a:prstGeom prst="rect">
            <a:avLst/>
          </a:prstGeom>
          <a:gradFill rotWithShape="1">
            <a:gsLst>
              <a:gs pos="0">
                <a:srgbClr val="5E1847"/>
              </a:gs>
              <a:gs pos="100000">
                <a:srgbClr val="CC3399"/>
              </a:gs>
            </a:gsLst>
            <a:lin ang="0" scaled="1"/>
          </a:gradFill>
          <a:ln w="19050" algn="ctr">
            <a:solidFill>
              <a:srgbClr val="00CCFF"/>
            </a:solidFill>
            <a:miter lim="800000"/>
            <a:headEnd/>
            <a:tailEnd/>
          </a:ln>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a:solidFill>
                  <a:schemeClr val="bg1"/>
                </a:solidFill>
                <a:ea typeface="宋体" pitchFamily="2" charset="-122"/>
              </a:rPr>
              <a:t>三进程状态机</a:t>
            </a:r>
          </a:p>
        </p:txBody>
      </p:sp>
      <p:pic>
        <p:nvPicPr>
          <p:cNvPr id="48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4001" y="766122"/>
            <a:ext cx="3913295" cy="2194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1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79" y="1191814"/>
            <a:ext cx="4407798" cy="5666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13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6639" y="3425185"/>
            <a:ext cx="3600233" cy="3441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 Box 10"/>
          <p:cNvSpPr txBox="1">
            <a:spLocks noChangeArrowheads="1"/>
          </p:cNvSpPr>
          <p:nvPr/>
        </p:nvSpPr>
        <p:spPr bwMode="auto">
          <a:xfrm>
            <a:off x="3248939" y="2213919"/>
            <a:ext cx="1295400" cy="406400"/>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a:t>次态逻辑</a:t>
            </a:r>
          </a:p>
        </p:txBody>
      </p:sp>
      <p:sp>
        <p:nvSpPr>
          <p:cNvPr id="21" name="Text Box 11"/>
          <p:cNvSpPr txBox="1">
            <a:spLocks noChangeArrowheads="1"/>
          </p:cNvSpPr>
          <p:nvPr/>
        </p:nvSpPr>
        <p:spPr bwMode="auto">
          <a:xfrm>
            <a:off x="6242766" y="3417008"/>
            <a:ext cx="1655763" cy="340154"/>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sz="1600"/>
              <a:t>状态寄存器</a:t>
            </a:r>
          </a:p>
        </p:txBody>
      </p:sp>
      <p:sp>
        <p:nvSpPr>
          <p:cNvPr id="22" name="Text Box 12"/>
          <p:cNvSpPr txBox="1">
            <a:spLocks noChangeArrowheads="1"/>
          </p:cNvSpPr>
          <p:nvPr/>
        </p:nvSpPr>
        <p:spPr bwMode="auto">
          <a:xfrm>
            <a:off x="6263537" y="5001608"/>
            <a:ext cx="1634992" cy="43864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dirty="0"/>
              <a:t>输出逻辑</a:t>
            </a:r>
          </a:p>
        </p:txBody>
      </p:sp>
      <p:sp>
        <p:nvSpPr>
          <p:cNvPr id="16" name="Oval 26"/>
          <p:cNvSpPr>
            <a:spLocks noChangeArrowheads="1"/>
          </p:cNvSpPr>
          <p:nvPr/>
        </p:nvSpPr>
        <p:spPr bwMode="auto">
          <a:xfrm>
            <a:off x="99130" y="1544752"/>
            <a:ext cx="3662816" cy="403759"/>
          </a:xfrm>
          <a:prstGeom prst="ellipse">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square" lIns="90000" tIns="82800" rIns="90000" bIns="46800" anchor="ctr">
            <a:spAutoFit/>
          </a:bodyPr>
          <a:lstStyle/>
          <a:p>
            <a:endParaRPr lang="zh-CN" altLang="en-US"/>
          </a:p>
        </p:txBody>
      </p:sp>
      <p:sp>
        <p:nvSpPr>
          <p:cNvPr id="17" name="Oval 26"/>
          <p:cNvSpPr>
            <a:spLocks noChangeArrowheads="1"/>
          </p:cNvSpPr>
          <p:nvPr/>
        </p:nvSpPr>
        <p:spPr bwMode="auto">
          <a:xfrm>
            <a:off x="4076967" y="3757162"/>
            <a:ext cx="3662816" cy="403759"/>
          </a:xfrm>
          <a:prstGeom prst="ellipse">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square" lIns="90000" tIns="82800" rIns="90000" bIns="46800" anchor="ctr">
            <a:spAutoFit/>
          </a:bodyPr>
          <a:lstStyle/>
          <a:p>
            <a:endParaRPr lang="zh-CN" altLang="en-US"/>
          </a:p>
        </p:txBody>
      </p:sp>
    </p:spTree>
    <p:extLst>
      <p:ext uri="{BB962C8B-B14F-4D97-AF65-F5344CB8AC3E}">
        <p14:creationId xmlns:p14="http://schemas.microsoft.com/office/powerpoint/2010/main" val="201661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556799" y="429847"/>
            <a:ext cx="2970197" cy="1313565"/>
          </a:xfrm>
        </p:spPr>
        <p:txBody>
          <a:bodyPr/>
          <a:lstStyle/>
          <a:p>
            <a:r>
              <a:rPr lang="zh-CN" altLang="en-US" sz="8800" dirty="0"/>
              <a:t>作业</a:t>
            </a:r>
          </a:p>
        </p:txBody>
      </p:sp>
      <p:sp>
        <p:nvSpPr>
          <p:cNvPr id="7" name="内容占位符 6"/>
          <p:cNvSpPr>
            <a:spLocks noGrp="1"/>
          </p:cNvSpPr>
          <p:nvPr>
            <p:ph sz="half" idx="1"/>
          </p:nvPr>
        </p:nvSpPr>
        <p:spPr>
          <a:xfrm>
            <a:off x="386721" y="2573943"/>
            <a:ext cx="4305929" cy="3750657"/>
          </a:xfrm>
        </p:spPr>
        <p:txBody>
          <a:bodyPr/>
          <a:lstStyle/>
          <a:p>
            <a:r>
              <a:rPr lang="zh-CN" altLang="en-US" dirty="0"/>
              <a:t>习题</a:t>
            </a:r>
            <a:r>
              <a:rPr lang="en-US" altLang="zh-CN" dirty="0"/>
              <a:t>P156</a:t>
            </a:r>
            <a:r>
              <a:rPr lang="zh-CN" altLang="en-US" dirty="0"/>
              <a:t>，第</a:t>
            </a:r>
            <a:r>
              <a:rPr lang="en-US" altLang="zh-CN" dirty="0"/>
              <a:t>17,18,19,20,21</a:t>
            </a:r>
            <a:r>
              <a:rPr lang="zh-CN" altLang="en-US" dirty="0"/>
              <a:t>题，交电子版（包括整个</a:t>
            </a:r>
            <a:r>
              <a:rPr lang="en-US" altLang="zh-CN" dirty="0" err="1"/>
              <a:t>QuarterII</a:t>
            </a:r>
            <a:r>
              <a:rPr lang="zh-CN" altLang="en-US" dirty="0"/>
              <a:t>工程）</a:t>
            </a:r>
          </a:p>
        </p:txBody>
      </p:sp>
      <p:sp>
        <p:nvSpPr>
          <p:cNvPr id="8" name="内容占位符 7"/>
          <p:cNvSpPr>
            <a:spLocks noGrp="1"/>
          </p:cNvSpPr>
          <p:nvPr>
            <p:ph sz="half" idx="2"/>
          </p:nvPr>
        </p:nvSpPr>
        <p:spPr>
          <a:xfrm>
            <a:off x="4797015" y="548808"/>
            <a:ext cx="4010435" cy="5775792"/>
          </a:xfrm>
        </p:spPr>
        <p:style>
          <a:lnRef idx="1">
            <a:schemeClr val="accent4"/>
          </a:lnRef>
          <a:fillRef idx="2">
            <a:schemeClr val="accent4"/>
          </a:fillRef>
          <a:effectRef idx="1">
            <a:schemeClr val="accent4"/>
          </a:effectRef>
          <a:fontRef idx="minor">
            <a:schemeClr val="dk1"/>
          </a:fontRef>
        </p:style>
        <p:txBody>
          <a:bodyPr/>
          <a:lstStyle/>
          <a:p>
            <a:r>
              <a:rPr lang="zh-CN" altLang="en-US" dirty="0"/>
              <a:t>无</a:t>
            </a:r>
          </a:p>
        </p:txBody>
      </p:sp>
      <p:pic>
        <p:nvPicPr>
          <p:cNvPr id="5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1" y="1"/>
            <a:ext cx="1548038" cy="2327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8171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0" y="5927305"/>
            <a:ext cx="9144000" cy="92333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endParaRPr lang="en-US" altLang="zh-CN" dirty="0"/>
          </a:p>
          <a:p>
            <a:endParaRPr lang="en-US" altLang="zh-CN" dirty="0"/>
          </a:p>
          <a:p>
            <a:endParaRPr lang="zh-CN" altLang="en-US" dirty="0"/>
          </a:p>
        </p:txBody>
      </p:sp>
      <p:sp>
        <p:nvSpPr>
          <p:cNvPr id="4" name="标题 3"/>
          <p:cNvSpPr>
            <a:spLocks noGrp="1"/>
          </p:cNvSpPr>
          <p:nvPr>
            <p:ph type="title"/>
          </p:nvPr>
        </p:nvSpPr>
        <p:spPr>
          <a:xfrm>
            <a:off x="0" y="0"/>
            <a:ext cx="7848600" cy="417935"/>
          </a:xfrm>
        </p:spPr>
        <p:txBody>
          <a:bodyPr/>
          <a:lstStyle/>
          <a:p>
            <a:r>
              <a:rPr lang="zh-CN" altLang="en-US" sz="2800" dirty="0"/>
              <a:t>第六章  可编程逻辑</a:t>
            </a:r>
            <a:r>
              <a:rPr lang="en-US" altLang="zh-CN" sz="2800" dirty="0"/>
              <a:t>\</a:t>
            </a:r>
            <a:r>
              <a:rPr lang="zh-CN" altLang="en-US" dirty="0">
                <a:solidFill>
                  <a:srgbClr val="1C1C1C"/>
                </a:solidFill>
                <a:ea typeface="宋体" pitchFamily="2" charset="-122"/>
              </a:rPr>
              <a:t>第一节  </a:t>
            </a:r>
            <a:r>
              <a:rPr lang="en-US" altLang="zh-CN" dirty="0">
                <a:solidFill>
                  <a:srgbClr val="1C1C1C"/>
                </a:solidFill>
                <a:ea typeface="宋体" pitchFamily="2" charset="-122"/>
              </a:rPr>
              <a:t>PLD</a:t>
            </a:r>
            <a:r>
              <a:rPr lang="zh-CN" altLang="en-US" dirty="0">
                <a:solidFill>
                  <a:srgbClr val="1C1C1C"/>
                </a:solidFill>
                <a:ea typeface="宋体" pitchFamily="2" charset="-122"/>
              </a:rPr>
              <a:t>的基本概念</a:t>
            </a:r>
            <a:endParaRPr lang="zh-CN" altLang="en-US" dirty="0"/>
          </a:p>
        </p:txBody>
      </p:sp>
      <p:sp>
        <p:nvSpPr>
          <p:cNvPr id="5" name="内容占位符 4"/>
          <p:cNvSpPr>
            <a:spLocks noGrp="1"/>
          </p:cNvSpPr>
          <p:nvPr>
            <p:ph idx="1"/>
          </p:nvPr>
        </p:nvSpPr>
        <p:spPr>
          <a:xfrm>
            <a:off x="40044" y="453809"/>
            <a:ext cx="8672232" cy="5775792"/>
          </a:xfrm>
        </p:spPr>
        <p:txBody>
          <a:bodyPr/>
          <a:lstStyle/>
          <a:p>
            <a:r>
              <a:rPr lang="en-US" altLang="zh-CN" sz="2800" dirty="0"/>
              <a:t>PLD</a:t>
            </a:r>
            <a:r>
              <a:rPr lang="zh-CN" altLang="en-US" sz="2800" dirty="0"/>
              <a:t>的类型</a:t>
            </a:r>
            <a:endParaRPr lang="en-US" altLang="zh-CN" sz="2800" dirty="0"/>
          </a:p>
          <a:p>
            <a:pPr lvl="1"/>
            <a:r>
              <a:rPr lang="zh-CN" altLang="en-US" sz="2400" dirty="0"/>
              <a:t>简单可编程逻辑器件</a:t>
            </a:r>
            <a:r>
              <a:rPr lang="en-US" altLang="zh-CN" sz="2400" dirty="0"/>
              <a:t>SPLD</a:t>
            </a:r>
          </a:p>
          <a:p>
            <a:pPr lvl="1"/>
            <a:endParaRPr lang="en-US" altLang="zh-CN" dirty="0"/>
          </a:p>
          <a:p>
            <a:pPr lvl="1"/>
            <a:r>
              <a:rPr lang="zh-CN" altLang="en-US" sz="2400" dirty="0"/>
              <a:t>复杂可编程逻辑器件</a:t>
            </a:r>
            <a:r>
              <a:rPr lang="en-US" altLang="zh-CN" sz="2400" dirty="0"/>
              <a:t>CPLD</a:t>
            </a:r>
          </a:p>
          <a:p>
            <a:pPr lvl="2"/>
            <a:r>
              <a:rPr lang="en-US" altLang="zh-CN" sz="2800" dirty="0"/>
              <a:t>CPLD</a:t>
            </a:r>
            <a:r>
              <a:rPr lang="zh-CN" altLang="en-US" sz="2800" dirty="0"/>
              <a:t>是指复杂可编程逻辑器件。</a:t>
            </a:r>
            <a:endParaRPr lang="en-US" altLang="zh-CN" sz="2800" dirty="0"/>
          </a:p>
          <a:p>
            <a:pPr lvl="2"/>
            <a:r>
              <a:rPr lang="en-US" altLang="zh-CN" sz="2800" dirty="0"/>
              <a:t>CPLD</a:t>
            </a:r>
            <a:r>
              <a:rPr lang="zh-CN" altLang="en-US" sz="2800" dirty="0"/>
              <a:t>本质上是：利用可编程的互连总线连接起来的多路</a:t>
            </a:r>
            <a:r>
              <a:rPr lang="en-US" altLang="zh-CN" sz="2800" dirty="0"/>
              <a:t>SPLD</a:t>
            </a:r>
            <a:r>
              <a:rPr lang="zh-CN" altLang="en-US" sz="2800" dirty="0"/>
              <a:t>。</a:t>
            </a:r>
          </a:p>
          <a:p>
            <a:endParaRPr lang="zh-CN" altLang="en-US" sz="2800"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pic>
        <p:nvPicPr>
          <p:cNvPr id="4102" name="Picture 6"/>
          <p:cNvPicPr>
            <a:picLocks noChangeAspect="1" noChangeArrowheads="1"/>
          </p:cNvPicPr>
          <p:nvPr/>
        </p:nvPicPr>
        <p:blipFill>
          <a:blip r:embed="rId2" cstate="print">
            <a:biLevel thresh="75000"/>
            <a:extLst>
              <a:ext uri="{28A0092B-C50C-407E-A947-70E740481C1C}">
                <a14:useLocalDpi xmlns:a14="http://schemas.microsoft.com/office/drawing/2010/main" val="0"/>
              </a:ext>
            </a:extLst>
          </a:blip>
          <a:srcRect/>
          <a:stretch>
            <a:fillRect/>
          </a:stretch>
        </p:blipFill>
        <p:spPr bwMode="auto">
          <a:xfrm>
            <a:off x="2681874" y="3824460"/>
            <a:ext cx="4365291" cy="2786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11"/>
          <p:cNvSpPr>
            <a:spLocks noChangeArrowheads="1"/>
          </p:cNvSpPr>
          <p:nvPr/>
        </p:nvSpPr>
        <p:spPr bwMode="auto">
          <a:xfrm>
            <a:off x="2501862" y="600572"/>
            <a:ext cx="2627313" cy="41592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90000" tIns="46800" rIns="90000" bIns="46800" anchor="ctr">
            <a:spAutoFit/>
          </a:bodyPr>
          <a:lstStyle/>
          <a:p>
            <a:pPr algn="ctr">
              <a:lnSpc>
                <a:spcPct val="100000"/>
              </a:lnSpc>
            </a:pPr>
            <a:r>
              <a:rPr lang="en-US" altLang="zh-CN" dirty="0">
                <a:ea typeface="宋体" pitchFamily="2" charset="-122"/>
              </a:rPr>
              <a:t>IC</a:t>
            </a:r>
            <a:r>
              <a:rPr lang="zh-CN" altLang="en-US" dirty="0">
                <a:ea typeface="宋体" pitchFamily="2" charset="-122"/>
              </a:rPr>
              <a:t>管脚数：</a:t>
            </a:r>
            <a:r>
              <a:rPr lang="en-US" altLang="zh-CN" dirty="0">
                <a:ea typeface="宋体" pitchFamily="2" charset="-122"/>
              </a:rPr>
              <a:t>24~28</a:t>
            </a:r>
          </a:p>
        </p:txBody>
      </p:sp>
      <p:sp>
        <p:nvSpPr>
          <p:cNvPr id="16" name="Rectangle 12"/>
          <p:cNvSpPr>
            <a:spLocks noChangeArrowheads="1"/>
          </p:cNvSpPr>
          <p:nvPr/>
        </p:nvSpPr>
        <p:spPr bwMode="auto">
          <a:xfrm>
            <a:off x="2530403" y="1448868"/>
            <a:ext cx="2619375" cy="41592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90000" tIns="46800" rIns="90000" bIns="46800" anchor="ctr">
            <a:spAutoFit/>
          </a:bodyPr>
          <a:lstStyle/>
          <a:p>
            <a:pPr algn="ctr">
              <a:lnSpc>
                <a:spcPct val="100000"/>
              </a:lnSpc>
            </a:pPr>
            <a:r>
              <a:rPr lang="en-US" altLang="zh-CN" dirty="0">
                <a:ea typeface="宋体" pitchFamily="2" charset="-122"/>
              </a:rPr>
              <a:t>IC</a:t>
            </a:r>
            <a:r>
              <a:rPr lang="zh-CN" altLang="en-US" dirty="0">
                <a:ea typeface="宋体" pitchFamily="2" charset="-122"/>
              </a:rPr>
              <a:t>管脚数：</a:t>
            </a:r>
            <a:r>
              <a:rPr lang="en-US" altLang="zh-CN" dirty="0">
                <a:ea typeface="宋体" pitchFamily="2" charset="-122"/>
              </a:rPr>
              <a:t>44~160</a:t>
            </a:r>
          </a:p>
        </p:txBody>
      </p:sp>
    </p:spTree>
    <p:extLst>
      <p:ext uri="{BB962C8B-B14F-4D97-AF65-F5344CB8AC3E}">
        <p14:creationId xmlns:p14="http://schemas.microsoft.com/office/powerpoint/2010/main" val="1963472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791748" y="1251408"/>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nSpc>
                <a:spcPct val="125000"/>
              </a:lnSpc>
              <a:spcBef>
                <a:spcPct val="20000"/>
              </a:spcBef>
              <a:buClr>
                <a:schemeClr val="tx1"/>
              </a:buClr>
              <a:buSzPct val="70000"/>
              <a:buFont typeface="Wingdings" pitchFamily="2" charset="2"/>
              <a:buChar char="l"/>
            </a:pPr>
            <a:r>
              <a:rPr lang="zh-CN" altLang="en-US" sz="1600" b="1" dirty="0">
                <a:solidFill>
                  <a:schemeClr val="tx1"/>
                </a:solidFill>
              </a:rPr>
              <a:t>低密度</a:t>
            </a:r>
          </a:p>
          <a:p>
            <a:pPr marL="742950" lvl="1" indent="-285750">
              <a:lnSpc>
                <a:spcPct val="125000"/>
              </a:lnSpc>
              <a:spcBef>
                <a:spcPct val="20000"/>
              </a:spcBef>
              <a:buClr>
                <a:schemeClr val="accent2"/>
              </a:buClr>
              <a:buSzPct val="85000"/>
              <a:buFont typeface="Wingdings" pitchFamily="2" charset="2"/>
              <a:buChar char=""/>
            </a:pPr>
            <a:r>
              <a:rPr lang="en-US" altLang="zh-CN" sz="1600" b="1" dirty="0">
                <a:solidFill>
                  <a:schemeClr val="tx1"/>
                </a:solidFill>
              </a:rPr>
              <a:t>PROM,EPROM,EEPROM,PAL,PLA,GAL</a:t>
            </a:r>
          </a:p>
          <a:p>
            <a:pPr marL="742950" lvl="1" indent="-285750">
              <a:lnSpc>
                <a:spcPct val="125000"/>
              </a:lnSpc>
              <a:spcBef>
                <a:spcPct val="20000"/>
              </a:spcBef>
              <a:buClr>
                <a:schemeClr val="accent2"/>
              </a:buClr>
              <a:buSzPct val="85000"/>
              <a:buFont typeface="Wingdings" pitchFamily="2" charset="2"/>
              <a:buChar char=""/>
            </a:pPr>
            <a:r>
              <a:rPr lang="zh-CN" altLang="en-US" sz="1600" b="1" dirty="0">
                <a:solidFill>
                  <a:schemeClr val="tx1"/>
                </a:solidFill>
              </a:rPr>
              <a:t>只能完成较小规模的逻辑电路</a:t>
            </a:r>
          </a:p>
          <a:p>
            <a:pPr marL="342900" indent="-342900">
              <a:lnSpc>
                <a:spcPct val="125000"/>
              </a:lnSpc>
              <a:spcBef>
                <a:spcPct val="20000"/>
              </a:spcBef>
              <a:buClr>
                <a:schemeClr val="tx1"/>
              </a:buClr>
              <a:buSzPct val="70000"/>
              <a:buFont typeface="Wingdings" pitchFamily="2" charset="2"/>
              <a:buChar char="l"/>
            </a:pPr>
            <a:r>
              <a:rPr lang="zh-CN" altLang="en-US" sz="1600" b="1" dirty="0">
                <a:solidFill>
                  <a:schemeClr val="tx1"/>
                </a:solidFill>
              </a:rPr>
              <a:t>高密度，已经有超过</a:t>
            </a:r>
            <a:r>
              <a:rPr lang="en-US" altLang="zh-CN" sz="1600" b="1" dirty="0">
                <a:solidFill>
                  <a:schemeClr val="tx1"/>
                </a:solidFill>
              </a:rPr>
              <a:t>400</a:t>
            </a:r>
            <a:r>
              <a:rPr lang="zh-CN" altLang="en-US" sz="1600" b="1" dirty="0">
                <a:solidFill>
                  <a:schemeClr val="tx1"/>
                </a:solidFill>
              </a:rPr>
              <a:t>万门的器件</a:t>
            </a:r>
          </a:p>
          <a:p>
            <a:pPr marL="742950" lvl="1" indent="-285750">
              <a:lnSpc>
                <a:spcPct val="125000"/>
              </a:lnSpc>
              <a:spcBef>
                <a:spcPct val="20000"/>
              </a:spcBef>
              <a:buClr>
                <a:schemeClr val="accent2"/>
              </a:buClr>
              <a:buSzPct val="85000"/>
              <a:buFont typeface="Wingdings" pitchFamily="2" charset="2"/>
              <a:buChar char=""/>
            </a:pPr>
            <a:r>
              <a:rPr lang="en-US" altLang="zh-CN" sz="1600" b="1" dirty="0">
                <a:solidFill>
                  <a:schemeClr val="tx1"/>
                </a:solidFill>
              </a:rPr>
              <a:t>CPLD,FPGA</a:t>
            </a:r>
          </a:p>
          <a:p>
            <a:pPr marL="742950" lvl="1" indent="-285750">
              <a:lnSpc>
                <a:spcPct val="125000"/>
              </a:lnSpc>
              <a:spcBef>
                <a:spcPct val="20000"/>
              </a:spcBef>
              <a:buClr>
                <a:schemeClr val="accent2"/>
              </a:buClr>
              <a:buSzPct val="85000"/>
              <a:buFont typeface="Wingdings" pitchFamily="2" charset="2"/>
              <a:buChar char=""/>
            </a:pPr>
            <a:r>
              <a:rPr lang="zh-CN" altLang="en-US" sz="1600" b="1" dirty="0">
                <a:solidFill>
                  <a:schemeClr val="tx1"/>
                </a:solidFill>
              </a:rPr>
              <a:t>可用于设计大规模的数字系统集成度高，甚至可以做到</a:t>
            </a:r>
            <a:r>
              <a:rPr lang="en-US" altLang="zh-CN" sz="1600" b="1" dirty="0">
                <a:solidFill>
                  <a:schemeClr val="tx1"/>
                </a:solidFill>
              </a:rPr>
              <a:t>SOC</a:t>
            </a:r>
            <a:r>
              <a:rPr lang="zh-CN" altLang="en-US" sz="1600" b="1" dirty="0">
                <a:solidFill>
                  <a:schemeClr val="tx1"/>
                </a:solidFill>
              </a:rPr>
              <a:t>（</a:t>
            </a:r>
            <a:r>
              <a:rPr lang="en-US" altLang="zh-CN" sz="1600" b="1" dirty="0">
                <a:solidFill>
                  <a:schemeClr val="tx1"/>
                </a:solidFill>
              </a:rPr>
              <a:t>System On a Chip</a:t>
            </a:r>
            <a:r>
              <a:rPr lang="zh-CN" altLang="en-US" sz="1600" b="1" dirty="0">
                <a:solidFill>
                  <a:schemeClr val="tx1"/>
                </a:solidFill>
              </a:rPr>
              <a:t>）</a:t>
            </a:r>
          </a:p>
        </p:txBody>
      </p:sp>
      <p:pic>
        <p:nvPicPr>
          <p:cNvPr id="12" name="Picture 3" descr="EPM1270T144C5N_l"/>
          <p:cNvPicPr>
            <a:picLocks noChangeAspect="1" noChangeArrowheads="1"/>
          </p:cNvPicPr>
          <p:nvPr/>
        </p:nvPicPr>
        <p:blipFill>
          <a:blip r:embed="rId2">
            <a:extLst>
              <a:ext uri="{28A0092B-C50C-407E-A947-70E740481C1C}">
                <a14:useLocalDpi xmlns:a14="http://schemas.microsoft.com/office/drawing/2010/main" val="0"/>
              </a:ext>
            </a:extLst>
          </a:blip>
          <a:srcRect l="17639" t="11778" b="19370"/>
          <a:stretch>
            <a:fillRect/>
          </a:stretch>
        </p:blipFill>
        <p:spPr bwMode="auto">
          <a:xfrm>
            <a:off x="6790531" y="5382418"/>
            <a:ext cx="2353469" cy="147558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050726cd6ce7f0bc7efcf6801d4afb1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757" y="4716462"/>
            <a:ext cx="1755117" cy="158556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EPM240T100"/>
          <p:cNvPicPr>
            <a:picLocks noChangeAspect="1" noChangeArrowheads="1"/>
          </p:cNvPicPr>
          <p:nvPr/>
        </p:nvPicPr>
        <p:blipFill>
          <a:blip r:embed="rId4">
            <a:extLst>
              <a:ext uri="{28A0092B-C50C-407E-A947-70E740481C1C}">
                <a14:useLocalDpi xmlns:a14="http://schemas.microsoft.com/office/drawing/2010/main" val="0"/>
              </a:ext>
            </a:extLst>
          </a:blip>
          <a:srcRect l="21167" t="14847" r="13834" b="19106"/>
          <a:stretch>
            <a:fillRect/>
          </a:stretch>
        </p:blipFill>
        <p:spPr bwMode="auto">
          <a:xfrm>
            <a:off x="3266056" y="4149048"/>
            <a:ext cx="2222466" cy="206860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77087" y="4029520"/>
            <a:ext cx="1153829" cy="1153829"/>
          </a:xfrm>
          <a:prstGeom prst="rect">
            <a:avLst/>
          </a:prstGeom>
          <a:noFill/>
          <a:extLst>
            <a:ext uri="{909E8E84-426E-40DD-AFC4-6F175D3DCCD1}">
              <a14:hiddenFill xmlns:a14="http://schemas.microsoft.com/office/drawing/2010/main">
                <a:solidFill>
                  <a:srgbClr val="FFFFFF"/>
                </a:solidFill>
              </a14:hiddenFill>
            </a:ext>
          </a:extLst>
        </p:spPr>
      </p:pic>
      <p:sp>
        <p:nvSpPr>
          <p:cNvPr id="11" name="内容占位符 4"/>
          <p:cNvSpPr>
            <a:spLocks noGrp="1"/>
          </p:cNvSpPr>
          <p:nvPr>
            <p:ph idx="1"/>
          </p:nvPr>
        </p:nvSpPr>
        <p:spPr>
          <a:xfrm>
            <a:off x="40044" y="453809"/>
            <a:ext cx="3721902" cy="769588"/>
          </a:xfrm>
        </p:spPr>
        <p:txBody>
          <a:bodyPr/>
          <a:lstStyle/>
          <a:p>
            <a:r>
              <a:rPr lang="en-US" altLang="zh-CN" sz="2800" dirty="0"/>
              <a:t>PLD</a:t>
            </a:r>
            <a:r>
              <a:rPr lang="zh-CN" altLang="en-US" sz="2800" dirty="0"/>
              <a:t>的类型</a:t>
            </a:r>
            <a:endParaRPr lang="en-US" altLang="zh-CN" sz="2800" dirty="0"/>
          </a:p>
          <a:p>
            <a:endParaRPr lang="zh-CN" altLang="en-US" sz="2800"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sp>
        <p:nvSpPr>
          <p:cNvPr id="2" name="矩形 1"/>
          <p:cNvSpPr/>
          <p:nvPr/>
        </p:nvSpPr>
        <p:spPr>
          <a:xfrm>
            <a:off x="341718" y="4264420"/>
            <a:ext cx="2630848" cy="369332"/>
          </a:xfrm>
          <a:prstGeom prst="rect">
            <a:avLst/>
          </a:prstGeom>
        </p:spPr>
        <p:txBody>
          <a:bodyPr wrap="none">
            <a:spAutoFit/>
          </a:bodyPr>
          <a:lstStyle/>
          <a:p>
            <a:r>
              <a:rPr lang="en-US" altLang="zh-CN" dirty="0">
                <a:solidFill>
                  <a:srgbClr val="FF0000"/>
                </a:solidFill>
              </a:rPr>
              <a:t>Altera</a:t>
            </a:r>
            <a:r>
              <a:rPr lang="zh-CN" altLang="en-US" dirty="0">
                <a:solidFill>
                  <a:srgbClr val="FF0000"/>
                </a:solidFill>
              </a:rPr>
              <a:t>公司</a:t>
            </a:r>
            <a:r>
              <a:rPr lang="en-US" altLang="zh-CN" dirty="0">
                <a:solidFill>
                  <a:srgbClr val="FF0000"/>
                </a:solidFill>
              </a:rPr>
              <a:t>(</a:t>
            </a:r>
            <a:r>
              <a:rPr lang="zh-CN" altLang="en-US" dirty="0">
                <a:solidFill>
                  <a:srgbClr val="FF0000"/>
                </a:solidFill>
              </a:rPr>
              <a:t>阿尔特拉）</a:t>
            </a:r>
          </a:p>
        </p:txBody>
      </p:sp>
      <p:sp>
        <p:nvSpPr>
          <p:cNvPr id="3" name="矩形 2"/>
          <p:cNvSpPr/>
          <p:nvPr/>
        </p:nvSpPr>
        <p:spPr>
          <a:xfrm>
            <a:off x="5501047" y="3629109"/>
            <a:ext cx="2398413" cy="369332"/>
          </a:xfrm>
          <a:prstGeom prst="rect">
            <a:avLst/>
          </a:prstGeom>
        </p:spPr>
        <p:txBody>
          <a:bodyPr wrap="none">
            <a:spAutoFit/>
          </a:bodyPr>
          <a:lstStyle/>
          <a:p>
            <a:r>
              <a:rPr lang="en-US" altLang="zh-CN" dirty="0">
                <a:solidFill>
                  <a:srgbClr val="FF0000"/>
                </a:solidFill>
              </a:rPr>
              <a:t>Xilinx</a:t>
            </a:r>
            <a:r>
              <a:rPr lang="zh-CN" altLang="en-US" dirty="0">
                <a:solidFill>
                  <a:srgbClr val="FF0000"/>
                </a:solidFill>
              </a:rPr>
              <a:t>公司</a:t>
            </a:r>
            <a:r>
              <a:rPr lang="en-US" altLang="zh-CN" dirty="0">
                <a:solidFill>
                  <a:srgbClr val="FF0000"/>
                </a:solidFill>
              </a:rPr>
              <a:t>(</a:t>
            </a:r>
            <a:r>
              <a:rPr lang="zh-CN" altLang="en-US" dirty="0">
                <a:solidFill>
                  <a:srgbClr val="FF0000"/>
                </a:solidFill>
              </a:rPr>
              <a:t>赛灵思）</a:t>
            </a:r>
          </a:p>
        </p:txBody>
      </p:sp>
      <p:sp>
        <p:nvSpPr>
          <p:cNvPr id="17" name="标题 3"/>
          <p:cNvSpPr>
            <a:spLocks noGrp="1"/>
          </p:cNvSpPr>
          <p:nvPr>
            <p:ph type="title"/>
          </p:nvPr>
        </p:nvSpPr>
        <p:spPr>
          <a:xfrm>
            <a:off x="0" y="0"/>
            <a:ext cx="7848600" cy="417935"/>
          </a:xfrm>
        </p:spPr>
        <p:txBody>
          <a:bodyPr/>
          <a:lstStyle/>
          <a:p>
            <a:r>
              <a:rPr lang="zh-CN" altLang="en-US" sz="2800" dirty="0"/>
              <a:t>第六章  可编程逻辑</a:t>
            </a:r>
            <a:r>
              <a:rPr lang="en-US" altLang="zh-CN" sz="2800" dirty="0"/>
              <a:t>\</a:t>
            </a:r>
            <a:r>
              <a:rPr lang="zh-CN" altLang="en-US" dirty="0">
                <a:solidFill>
                  <a:srgbClr val="1C1C1C"/>
                </a:solidFill>
                <a:ea typeface="宋体" pitchFamily="2" charset="-122"/>
              </a:rPr>
              <a:t>第一节  </a:t>
            </a:r>
            <a:r>
              <a:rPr lang="en-US" altLang="zh-CN" dirty="0">
                <a:solidFill>
                  <a:srgbClr val="1C1C1C"/>
                </a:solidFill>
                <a:ea typeface="宋体" pitchFamily="2" charset="-122"/>
              </a:rPr>
              <a:t>PLD</a:t>
            </a:r>
            <a:r>
              <a:rPr lang="zh-CN" altLang="en-US" dirty="0">
                <a:solidFill>
                  <a:srgbClr val="1C1C1C"/>
                </a:solidFill>
                <a:ea typeface="宋体" pitchFamily="2" charset="-122"/>
              </a:rPr>
              <a:t>的基本概念</a:t>
            </a:r>
            <a:endParaRPr lang="zh-CN" altLang="en-US" dirty="0"/>
          </a:p>
        </p:txBody>
      </p:sp>
    </p:spTree>
    <p:extLst>
      <p:ext uri="{BB962C8B-B14F-4D97-AF65-F5344CB8AC3E}">
        <p14:creationId xmlns:p14="http://schemas.microsoft.com/office/powerpoint/2010/main" val="3158234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116703" y="503805"/>
            <a:ext cx="8690747" cy="5820795"/>
          </a:xfrm>
        </p:spPr>
        <p:txBody>
          <a:bodyPr/>
          <a:lstStyle/>
          <a:p>
            <a:r>
              <a:rPr lang="en-US" altLang="zh-CN" sz="2800" dirty="0"/>
              <a:t>PLD</a:t>
            </a:r>
            <a:r>
              <a:rPr lang="zh-CN" altLang="en-US" sz="2800" dirty="0"/>
              <a:t>的类型</a:t>
            </a:r>
            <a:endParaRPr lang="en-US" altLang="zh-CN" sz="2800" dirty="0"/>
          </a:p>
        </p:txBody>
      </p:sp>
      <p:sp>
        <p:nvSpPr>
          <p:cNvPr id="7" name="Rectangle 3"/>
          <p:cNvSpPr>
            <a:spLocks noChangeArrowheads="1"/>
          </p:cNvSpPr>
          <p:nvPr/>
        </p:nvSpPr>
        <p:spPr bwMode="auto">
          <a:xfrm>
            <a:off x="480771" y="1319746"/>
            <a:ext cx="7793037" cy="359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a:buFont typeface="Wingdings" pitchFamily="2" charset="2"/>
              <a:buChar char="u"/>
            </a:pPr>
            <a:r>
              <a:rPr lang="en-US" altLang="zh-CN" b="1" dirty="0">
                <a:solidFill>
                  <a:schemeClr val="tx1"/>
                </a:solidFill>
              </a:rPr>
              <a:t>CPLD</a:t>
            </a:r>
          </a:p>
        </p:txBody>
      </p:sp>
      <p:sp>
        <p:nvSpPr>
          <p:cNvPr id="11" name="Rectangle 2"/>
          <p:cNvSpPr>
            <a:spLocks noChangeArrowheads="1"/>
          </p:cNvSpPr>
          <p:nvPr/>
        </p:nvSpPr>
        <p:spPr bwMode="auto">
          <a:xfrm>
            <a:off x="824957" y="1476668"/>
            <a:ext cx="2446182" cy="61031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165048" rIns="0" bIns="165048" anchor="ctr">
            <a:spAutoFit/>
          </a:bodyPr>
          <a:lstStyle/>
          <a:p>
            <a:r>
              <a:rPr lang="en-US" altLang="zh-CN" b="1" dirty="0">
                <a:solidFill>
                  <a:schemeClr val="tx1"/>
                </a:solidFill>
              </a:rPr>
              <a:t>MAX7000</a:t>
            </a:r>
            <a:r>
              <a:rPr lang="zh-CN" altLang="en-US" b="1" dirty="0">
                <a:solidFill>
                  <a:schemeClr val="tx1"/>
                </a:solidFill>
              </a:rPr>
              <a:t>系列器件的编程</a:t>
            </a:r>
            <a:endParaRPr lang="zh-CN" altLang="en-US" dirty="0">
              <a:solidFill>
                <a:schemeClr val="tx1"/>
              </a:solidFill>
            </a:endParaRPr>
          </a:p>
        </p:txBody>
      </p:sp>
      <p:sp>
        <p:nvSpPr>
          <p:cNvPr id="16" name="Rectangle 3"/>
          <p:cNvSpPr>
            <a:spLocks noChangeArrowheads="1"/>
          </p:cNvSpPr>
          <p:nvPr/>
        </p:nvSpPr>
        <p:spPr bwMode="auto">
          <a:xfrm>
            <a:off x="971760" y="1898898"/>
            <a:ext cx="7848600" cy="10156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sz="2000" dirty="0">
                <a:solidFill>
                  <a:schemeClr val="tx1"/>
                </a:solidFill>
              </a:rPr>
              <a:t>MAX7000</a:t>
            </a:r>
            <a:r>
              <a:rPr lang="zh-CN" altLang="en-US" sz="2000" dirty="0">
                <a:solidFill>
                  <a:schemeClr val="tx1"/>
                </a:solidFill>
              </a:rPr>
              <a:t>系列器件可以通过标准的</a:t>
            </a:r>
            <a:r>
              <a:rPr lang="en-US" altLang="zh-CN" sz="2000" dirty="0">
                <a:solidFill>
                  <a:schemeClr val="tx1"/>
                </a:solidFill>
              </a:rPr>
              <a:t>JTAG</a:t>
            </a:r>
            <a:r>
              <a:rPr lang="zh-CN" altLang="en-US" sz="2000" dirty="0">
                <a:solidFill>
                  <a:schemeClr val="tx1"/>
                </a:solidFill>
              </a:rPr>
              <a:t>接口进行编程。通常用一条编程电缆把欲编程的器件与计算机的并口或串口相连，利用开发系统的下载功能对器件进行编程。 </a:t>
            </a:r>
          </a:p>
        </p:txBody>
      </p:sp>
      <p:pic>
        <p:nvPicPr>
          <p:cNvPr id="17" name="Picture 4" descr="9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662" y="3113978"/>
            <a:ext cx="4319588" cy="3240087"/>
          </a:xfrm>
          <a:prstGeom prst="rect">
            <a:avLst/>
          </a:prstGeom>
          <a:noFill/>
          <a:ln w="38100">
            <a:solidFill>
              <a:srgbClr val="FF6600"/>
            </a:solidFill>
            <a:miter lim="800000"/>
            <a:headEnd/>
            <a:tailEnd/>
          </a:ln>
          <a:extLst>
            <a:ext uri="{909E8E84-426E-40DD-AFC4-6F175D3DCCD1}">
              <a14:hiddenFill xmlns:a14="http://schemas.microsoft.com/office/drawing/2010/main">
                <a:solidFill>
                  <a:srgbClr val="FFFFFF"/>
                </a:solidFill>
              </a14:hiddenFill>
            </a:ext>
          </a:extLst>
        </p:spPr>
      </p:pic>
      <p:pic>
        <p:nvPicPr>
          <p:cNvPr id="1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7513" y="2618946"/>
            <a:ext cx="2253438" cy="1652035"/>
          </a:xfrm>
          <a:prstGeom prst="rect">
            <a:avLst/>
          </a:prstGeom>
          <a:noFill/>
          <a:ln w="38100" algn="ctr">
            <a:solidFill>
              <a:srgbClr val="FF6600"/>
            </a:solidFill>
            <a:miter lim="800000"/>
            <a:headEnd/>
            <a:tailEnd/>
          </a:ln>
          <a:effectLst/>
          <a:extLst>
            <a:ext uri="{909E8E84-426E-40DD-AFC4-6F175D3DCCD1}">
              <a14:hiddenFill xmlns:a14="http://schemas.microsoft.com/office/drawing/2010/main">
                <a:solidFill>
                  <a:srgbClr val="FF66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6" name="Picture 4" descr="http://www2.any2000.com/t/x/txmcu/up/12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4381" y="4374063"/>
            <a:ext cx="3284025" cy="214556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388461" y="581498"/>
            <a:ext cx="4572000" cy="1200329"/>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p>
            <a:r>
              <a:rPr lang="en-US" altLang="zh-CN" dirty="0"/>
              <a:t>ALTERA FPGA</a:t>
            </a:r>
            <a:r>
              <a:rPr lang="zh-CN" altLang="en-US" dirty="0"/>
              <a:t>是世界上十几家生产</a:t>
            </a:r>
            <a:r>
              <a:rPr lang="en-US" altLang="zh-CN" dirty="0"/>
              <a:t>CPLD/FPGA</a:t>
            </a:r>
            <a:r>
              <a:rPr lang="zh-CN" altLang="en-US" dirty="0"/>
              <a:t>的公司中最大的可编程逻辑器件供应商之一，生产的</a:t>
            </a:r>
            <a:r>
              <a:rPr lang="en-US" altLang="zh-CN" dirty="0"/>
              <a:t>CPLD</a:t>
            </a:r>
            <a:r>
              <a:rPr lang="zh-CN" altLang="en-US" dirty="0"/>
              <a:t>有：</a:t>
            </a:r>
            <a:r>
              <a:rPr lang="en-US" altLang="zh-CN" dirty="0"/>
              <a:t>MAX3000A</a:t>
            </a:r>
            <a:r>
              <a:rPr lang="zh-CN" altLang="en-US" dirty="0"/>
              <a:t>、</a:t>
            </a:r>
            <a:r>
              <a:rPr lang="en-US" altLang="zh-CN" dirty="0"/>
              <a:t>MAX7000</a:t>
            </a:r>
            <a:r>
              <a:rPr lang="zh-CN" altLang="en-US" dirty="0"/>
              <a:t>和</a:t>
            </a:r>
            <a:r>
              <a:rPr lang="en-US" altLang="zh-CN" dirty="0"/>
              <a:t>MAXII</a:t>
            </a:r>
            <a:r>
              <a:rPr lang="zh-CN" altLang="en-US" dirty="0"/>
              <a:t>系列。</a:t>
            </a:r>
          </a:p>
        </p:txBody>
      </p:sp>
      <p:sp>
        <p:nvSpPr>
          <p:cNvPr id="12" name="标题 3"/>
          <p:cNvSpPr>
            <a:spLocks noGrp="1"/>
          </p:cNvSpPr>
          <p:nvPr>
            <p:ph type="title"/>
          </p:nvPr>
        </p:nvSpPr>
        <p:spPr>
          <a:xfrm>
            <a:off x="0" y="0"/>
            <a:ext cx="7848600" cy="417935"/>
          </a:xfrm>
        </p:spPr>
        <p:txBody>
          <a:bodyPr/>
          <a:lstStyle/>
          <a:p>
            <a:r>
              <a:rPr lang="zh-CN" altLang="en-US" sz="2800" dirty="0"/>
              <a:t>第六章  可编程逻辑</a:t>
            </a:r>
            <a:r>
              <a:rPr lang="en-US" altLang="zh-CN" sz="2800" dirty="0"/>
              <a:t>\</a:t>
            </a:r>
            <a:r>
              <a:rPr lang="zh-CN" altLang="en-US" dirty="0">
                <a:solidFill>
                  <a:srgbClr val="1C1C1C"/>
                </a:solidFill>
                <a:ea typeface="宋体" pitchFamily="2" charset="-122"/>
              </a:rPr>
              <a:t>第一节  </a:t>
            </a:r>
            <a:r>
              <a:rPr lang="en-US" altLang="zh-CN" dirty="0">
                <a:solidFill>
                  <a:srgbClr val="1C1C1C"/>
                </a:solidFill>
                <a:ea typeface="宋体" pitchFamily="2" charset="-122"/>
              </a:rPr>
              <a:t>PLD</a:t>
            </a:r>
            <a:r>
              <a:rPr lang="zh-CN" altLang="en-US" dirty="0">
                <a:solidFill>
                  <a:srgbClr val="1C1C1C"/>
                </a:solidFill>
                <a:ea typeface="宋体" pitchFamily="2" charset="-122"/>
              </a:rPr>
              <a:t>的基本概念</a:t>
            </a:r>
            <a:endParaRPr lang="zh-CN" altLang="en-US" dirty="0"/>
          </a:p>
        </p:txBody>
      </p:sp>
    </p:spTree>
    <p:extLst>
      <p:ext uri="{BB962C8B-B14F-4D97-AF65-F5344CB8AC3E}">
        <p14:creationId xmlns:p14="http://schemas.microsoft.com/office/powerpoint/2010/main" val="7917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0" y="6129180"/>
            <a:ext cx="9144000" cy="92333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endParaRPr lang="en-US" altLang="zh-CN" dirty="0"/>
          </a:p>
          <a:p>
            <a:endParaRPr lang="en-US" altLang="zh-CN" dirty="0"/>
          </a:p>
          <a:p>
            <a:endParaRPr lang="zh-CN" altLang="en-US" dirty="0"/>
          </a:p>
        </p:txBody>
      </p:sp>
      <p:sp>
        <p:nvSpPr>
          <p:cNvPr id="4" name="标题 3"/>
          <p:cNvSpPr>
            <a:spLocks noGrp="1"/>
          </p:cNvSpPr>
          <p:nvPr>
            <p:ph type="title"/>
          </p:nvPr>
        </p:nvSpPr>
        <p:spPr>
          <a:xfrm>
            <a:off x="0" y="0"/>
            <a:ext cx="7848600" cy="417935"/>
          </a:xfrm>
        </p:spPr>
        <p:txBody>
          <a:bodyPr/>
          <a:lstStyle/>
          <a:p>
            <a:r>
              <a:rPr lang="zh-CN" altLang="en-US" sz="2800" dirty="0"/>
              <a:t>第六章  可编程逻辑</a:t>
            </a:r>
            <a:r>
              <a:rPr lang="en-US" altLang="zh-CN" sz="2800" dirty="0"/>
              <a:t>\</a:t>
            </a:r>
            <a:r>
              <a:rPr lang="zh-CN" altLang="en-US" dirty="0">
                <a:solidFill>
                  <a:srgbClr val="1C1C1C"/>
                </a:solidFill>
                <a:ea typeface="宋体" pitchFamily="2" charset="-122"/>
              </a:rPr>
              <a:t>第一节  </a:t>
            </a:r>
            <a:r>
              <a:rPr lang="en-US" altLang="zh-CN" dirty="0">
                <a:solidFill>
                  <a:srgbClr val="1C1C1C"/>
                </a:solidFill>
                <a:ea typeface="宋体" pitchFamily="2" charset="-122"/>
              </a:rPr>
              <a:t>PLD</a:t>
            </a:r>
            <a:r>
              <a:rPr lang="zh-CN" altLang="en-US" dirty="0">
                <a:solidFill>
                  <a:srgbClr val="1C1C1C"/>
                </a:solidFill>
                <a:ea typeface="宋体" pitchFamily="2" charset="-122"/>
              </a:rPr>
              <a:t>的基本概念</a:t>
            </a:r>
            <a:endParaRPr lang="zh-CN" altLang="en-US" dirty="0"/>
          </a:p>
        </p:txBody>
      </p:sp>
      <p:sp>
        <p:nvSpPr>
          <p:cNvPr id="5" name="内容占位符 4"/>
          <p:cNvSpPr>
            <a:spLocks noGrp="1"/>
          </p:cNvSpPr>
          <p:nvPr>
            <p:ph idx="1"/>
          </p:nvPr>
        </p:nvSpPr>
        <p:spPr>
          <a:xfrm>
            <a:off x="40043" y="548809"/>
            <a:ext cx="8987253" cy="5775792"/>
          </a:xfrm>
        </p:spPr>
        <p:txBody>
          <a:bodyPr/>
          <a:lstStyle/>
          <a:p>
            <a:r>
              <a:rPr lang="en-US" altLang="zh-CN" sz="2800" dirty="0"/>
              <a:t>PLD</a:t>
            </a:r>
            <a:r>
              <a:rPr lang="zh-CN" altLang="en-US" sz="2800" dirty="0"/>
              <a:t>的作用：</a:t>
            </a:r>
            <a:endParaRPr lang="en-US" altLang="zh-CN" sz="2800" dirty="0"/>
          </a:p>
          <a:p>
            <a:pPr lvl="1" eaLnBrk="1" hangingPunct="1">
              <a:lnSpc>
                <a:spcPct val="100000"/>
              </a:lnSpc>
            </a:pPr>
            <a:r>
              <a:rPr lang="en-US" altLang="zh-CN" sz="2800" dirty="0">
                <a:latin typeface="楷体" pitchFamily="49" charset="-122"/>
                <a:ea typeface="楷体" pitchFamily="49" charset="-122"/>
              </a:rPr>
              <a:t>PLD</a:t>
            </a:r>
            <a:r>
              <a:rPr lang="zh-CN" altLang="en-US" sz="2800" dirty="0">
                <a:latin typeface="楷体" pitchFamily="49" charset="-122"/>
                <a:ea typeface="楷体" pitchFamily="49" charset="-122"/>
              </a:rPr>
              <a:t>能完成任何数字器件的功能</a:t>
            </a:r>
            <a:endParaRPr lang="en-US" altLang="zh-CN" sz="2000" dirty="0">
              <a:latin typeface="楷体" pitchFamily="49" charset="-122"/>
              <a:ea typeface="楷体" pitchFamily="49" charset="-122"/>
            </a:endParaRPr>
          </a:p>
          <a:p>
            <a:pPr lvl="2" eaLnBrk="1" hangingPunct="1">
              <a:lnSpc>
                <a:spcPct val="100000"/>
              </a:lnSpc>
            </a:pPr>
            <a:r>
              <a:rPr lang="zh-CN" altLang="en-US" sz="2000" dirty="0">
                <a:latin typeface="楷体" pitchFamily="49" charset="-122"/>
                <a:ea typeface="楷体" pitchFamily="49" charset="-122"/>
              </a:rPr>
              <a:t>上至高性能</a:t>
            </a:r>
            <a:r>
              <a:rPr lang="en-US" altLang="zh-CN" sz="2000" dirty="0">
                <a:latin typeface="楷体" pitchFamily="49" charset="-122"/>
                <a:ea typeface="楷体" pitchFamily="49" charset="-122"/>
              </a:rPr>
              <a:t>CPU</a:t>
            </a:r>
            <a:r>
              <a:rPr lang="zh-CN" altLang="en-US" sz="2000" dirty="0">
                <a:latin typeface="楷体" pitchFamily="49" charset="-122"/>
                <a:ea typeface="楷体" pitchFamily="49" charset="-122"/>
              </a:rPr>
              <a:t>，下至简单的</a:t>
            </a:r>
            <a:r>
              <a:rPr lang="en-US" altLang="zh-CN" sz="2000" dirty="0">
                <a:latin typeface="楷体" pitchFamily="49" charset="-122"/>
                <a:ea typeface="楷体" pitchFamily="49" charset="-122"/>
              </a:rPr>
              <a:t>74</a:t>
            </a:r>
            <a:r>
              <a:rPr lang="zh-CN" altLang="en-US" sz="2000" dirty="0">
                <a:latin typeface="楷体" pitchFamily="49" charset="-122"/>
                <a:ea typeface="楷体" pitchFamily="49" charset="-122"/>
              </a:rPr>
              <a:t>电路，都可以用</a:t>
            </a:r>
            <a:r>
              <a:rPr lang="en-US" altLang="zh-CN" sz="2000" dirty="0">
                <a:latin typeface="楷体" pitchFamily="49" charset="-122"/>
                <a:ea typeface="楷体" pitchFamily="49" charset="-122"/>
              </a:rPr>
              <a:t>PLD</a:t>
            </a:r>
            <a:r>
              <a:rPr lang="zh-CN" altLang="en-US" sz="2000" dirty="0">
                <a:latin typeface="楷体" pitchFamily="49" charset="-122"/>
                <a:ea typeface="楷体" pitchFamily="49" charset="-122"/>
              </a:rPr>
              <a:t>来实现。</a:t>
            </a:r>
            <a:r>
              <a:rPr lang="en-US" altLang="zh-CN" sz="2000" dirty="0">
                <a:solidFill>
                  <a:schemeClr val="accent2"/>
                </a:solidFill>
                <a:latin typeface="楷体" pitchFamily="49" charset="-122"/>
                <a:ea typeface="楷体" pitchFamily="49" charset="-122"/>
              </a:rPr>
              <a:t>PLD</a:t>
            </a:r>
            <a:r>
              <a:rPr lang="zh-CN" altLang="en-US" sz="2000" dirty="0">
                <a:solidFill>
                  <a:schemeClr val="accent2"/>
                </a:solidFill>
                <a:latin typeface="楷体" pitchFamily="49" charset="-122"/>
                <a:ea typeface="楷体" pitchFamily="49" charset="-122"/>
              </a:rPr>
              <a:t>如同一张白纸或是一堆积木，工程师可以通过传统的原理图输入法，或是硬件描述语言自由的设计一个数字系统。</a:t>
            </a:r>
          </a:p>
          <a:p>
            <a:pPr lvl="1" eaLnBrk="1" hangingPunct="1">
              <a:lnSpc>
                <a:spcPct val="100000"/>
              </a:lnSpc>
            </a:pPr>
            <a:r>
              <a:rPr lang="zh-CN" altLang="en-US" sz="2800" dirty="0">
                <a:latin typeface="楷体" pitchFamily="49" charset="-122"/>
                <a:ea typeface="楷体" pitchFamily="49" charset="-122"/>
              </a:rPr>
              <a:t>通过软件仿真，可以事先验证设计的正确性</a:t>
            </a:r>
            <a:r>
              <a:rPr lang="zh-CN" altLang="en-US" sz="2000" dirty="0">
                <a:latin typeface="楷体" pitchFamily="49" charset="-122"/>
                <a:ea typeface="楷体" pitchFamily="49" charset="-122"/>
              </a:rPr>
              <a:t>。</a:t>
            </a:r>
            <a:endParaRPr lang="en-US" altLang="zh-CN" sz="2000" dirty="0">
              <a:latin typeface="楷体" pitchFamily="49" charset="-122"/>
              <a:ea typeface="楷体" pitchFamily="49" charset="-122"/>
            </a:endParaRPr>
          </a:p>
          <a:p>
            <a:pPr lvl="2" eaLnBrk="1" hangingPunct="1">
              <a:lnSpc>
                <a:spcPct val="100000"/>
              </a:lnSpc>
            </a:pPr>
            <a:r>
              <a:rPr lang="zh-CN" altLang="en-US" sz="2000" dirty="0">
                <a:latin typeface="楷体" pitchFamily="49" charset="-122"/>
                <a:ea typeface="楷体" pitchFamily="49" charset="-122"/>
              </a:rPr>
              <a:t>在</a:t>
            </a:r>
            <a:r>
              <a:rPr lang="en-US" altLang="zh-CN" sz="2000" dirty="0">
                <a:latin typeface="楷体" pitchFamily="49" charset="-122"/>
                <a:ea typeface="楷体" pitchFamily="49" charset="-122"/>
              </a:rPr>
              <a:t>PCB</a:t>
            </a:r>
            <a:r>
              <a:rPr lang="zh-CN" altLang="en-US" sz="2000" dirty="0">
                <a:latin typeface="楷体" pitchFamily="49" charset="-122"/>
                <a:ea typeface="楷体" pitchFamily="49" charset="-122"/>
              </a:rPr>
              <a:t>完成以后，还可以利用</a:t>
            </a:r>
            <a:r>
              <a:rPr lang="en-US" altLang="zh-CN" sz="2000" dirty="0">
                <a:latin typeface="楷体" pitchFamily="49" charset="-122"/>
                <a:ea typeface="楷体" pitchFamily="49" charset="-122"/>
              </a:rPr>
              <a:t>PLD</a:t>
            </a:r>
            <a:r>
              <a:rPr lang="zh-CN" altLang="en-US" sz="2000" dirty="0">
                <a:latin typeface="楷体" pitchFamily="49" charset="-122"/>
                <a:ea typeface="楷体" pitchFamily="49" charset="-122"/>
              </a:rPr>
              <a:t>的在线修改能力，随时修改设计而不必改动硬件电路。</a:t>
            </a:r>
          </a:p>
          <a:p>
            <a:pPr lvl="1" eaLnBrk="1" hangingPunct="1">
              <a:lnSpc>
                <a:spcPct val="100000"/>
              </a:lnSpc>
            </a:pPr>
            <a:r>
              <a:rPr lang="zh-CN" altLang="en-US" sz="2800" dirty="0">
                <a:latin typeface="楷体" pitchFamily="49" charset="-122"/>
                <a:ea typeface="楷体" pitchFamily="49" charset="-122"/>
              </a:rPr>
              <a:t>使用</a:t>
            </a:r>
            <a:r>
              <a:rPr lang="en-US" altLang="zh-CN" sz="2800" dirty="0">
                <a:latin typeface="楷体" pitchFamily="49" charset="-122"/>
                <a:ea typeface="楷体" pitchFamily="49" charset="-122"/>
              </a:rPr>
              <a:t>PLD</a:t>
            </a:r>
            <a:r>
              <a:rPr lang="zh-CN" altLang="en-US" sz="2800" dirty="0">
                <a:latin typeface="楷体" pitchFamily="49" charset="-122"/>
                <a:ea typeface="楷体" pitchFamily="49" charset="-122"/>
              </a:rPr>
              <a:t>来开发数字电路，可以大大缩短设计时间</a:t>
            </a:r>
            <a:r>
              <a:rPr lang="en-US" altLang="zh-CN" sz="2800" dirty="0">
                <a:latin typeface="楷体" pitchFamily="49" charset="-122"/>
                <a:ea typeface="楷体" pitchFamily="49" charset="-122"/>
              </a:rPr>
              <a:t>,</a:t>
            </a:r>
            <a:r>
              <a:rPr lang="zh-CN" altLang="en-US" sz="2800" dirty="0">
                <a:latin typeface="楷体" pitchFamily="49" charset="-122"/>
                <a:ea typeface="楷体" pitchFamily="49" charset="-122"/>
              </a:rPr>
              <a:t>减少</a:t>
            </a:r>
            <a:r>
              <a:rPr lang="en-US" altLang="zh-CN" sz="2800" dirty="0">
                <a:latin typeface="楷体" pitchFamily="49" charset="-122"/>
                <a:ea typeface="楷体" pitchFamily="49" charset="-122"/>
              </a:rPr>
              <a:t>PCB</a:t>
            </a:r>
            <a:r>
              <a:rPr lang="zh-CN" altLang="en-US" sz="2800" dirty="0">
                <a:latin typeface="楷体" pitchFamily="49" charset="-122"/>
                <a:ea typeface="楷体" pitchFamily="49" charset="-122"/>
              </a:rPr>
              <a:t>面积，提高系统的可靠性。</a:t>
            </a:r>
            <a:r>
              <a:rPr lang="zh-CN" altLang="en-US" sz="2000" dirty="0">
                <a:latin typeface="楷体" pitchFamily="49" charset="-122"/>
                <a:ea typeface="楷体" pitchFamily="49" charset="-122"/>
              </a:rPr>
              <a:t> </a:t>
            </a:r>
            <a:endParaRPr lang="en-US" altLang="zh-CN" sz="2000" dirty="0">
              <a:latin typeface="楷体" pitchFamily="49" charset="-122"/>
              <a:ea typeface="楷体" pitchFamily="49" charset="-122"/>
            </a:endParaRPr>
          </a:p>
          <a:p>
            <a:pPr lvl="2" eaLnBrk="1" hangingPunct="1">
              <a:lnSpc>
                <a:spcPct val="100000"/>
              </a:lnSpc>
            </a:pPr>
            <a:r>
              <a:rPr lang="en-US" altLang="zh-CN" sz="2000" dirty="0">
                <a:latin typeface="楷体" pitchFamily="49" charset="-122"/>
                <a:ea typeface="楷体" pitchFamily="49" charset="-122"/>
              </a:rPr>
              <a:t>PLD</a:t>
            </a:r>
            <a:r>
              <a:rPr lang="zh-CN" altLang="en-US" sz="2000" dirty="0">
                <a:latin typeface="楷体" pitchFamily="49" charset="-122"/>
                <a:ea typeface="楷体" pitchFamily="49" charset="-122"/>
              </a:rPr>
              <a:t>的这些优点使得</a:t>
            </a:r>
            <a:r>
              <a:rPr lang="en-US" altLang="zh-CN" sz="2000" dirty="0">
                <a:latin typeface="楷体" pitchFamily="49" charset="-122"/>
                <a:ea typeface="楷体" pitchFamily="49" charset="-122"/>
              </a:rPr>
              <a:t>PLD</a:t>
            </a:r>
            <a:r>
              <a:rPr lang="zh-CN" altLang="en-US" sz="2000" dirty="0">
                <a:latin typeface="楷体" pitchFamily="49" charset="-122"/>
                <a:ea typeface="楷体" pitchFamily="49" charset="-122"/>
              </a:rPr>
              <a:t>技术在</a:t>
            </a:r>
            <a:r>
              <a:rPr lang="en-US" altLang="zh-CN" sz="2000" dirty="0">
                <a:latin typeface="楷体" pitchFamily="49" charset="-122"/>
                <a:ea typeface="楷体" pitchFamily="49" charset="-122"/>
              </a:rPr>
              <a:t>90</a:t>
            </a:r>
            <a:r>
              <a:rPr lang="zh-CN" altLang="en-US" sz="2000" dirty="0">
                <a:latin typeface="楷体" pitchFamily="49" charset="-122"/>
                <a:ea typeface="楷体" pitchFamily="49" charset="-122"/>
              </a:rPr>
              <a:t>年代以后得到飞速的发展，同时也大大推动了</a:t>
            </a:r>
            <a:r>
              <a:rPr lang="en-US" altLang="zh-CN" sz="2000" dirty="0">
                <a:latin typeface="楷体" pitchFamily="49" charset="-122"/>
                <a:ea typeface="楷体" pitchFamily="49" charset="-122"/>
              </a:rPr>
              <a:t>EDA</a:t>
            </a:r>
            <a:r>
              <a:rPr lang="zh-CN" altLang="en-US" sz="2000" dirty="0">
                <a:latin typeface="楷体" pitchFamily="49" charset="-122"/>
                <a:ea typeface="楷体" pitchFamily="49" charset="-122"/>
              </a:rPr>
              <a:t>软件和硬件描述语言（</a:t>
            </a:r>
            <a:r>
              <a:rPr lang="en-US" altLang="zh-CN" sz="2000" dirty="0">
                <a:latin typeface="楷体" pitchFamily="49" charset="-122"/>
                <a:ea typeface="楷体" pitchFamily="49" charset="-122"/>
              </a:rPr>
              <a:t>HDL)</a:t>
            </a:r>
            <a:r>
              <a:rPr lang="zh-CN" altLang="en-US" sz="2000" dirty="0">
                <a:latin typeface="楷体" pitchFamily="49" charset="-122"/>
                <a:ea typeface="楷体" pitchFamily="49" charset="-122"/>
              </a:rPr>
              <a:t>的进步。</a:t>
            </a:r>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spTree>
    <p:extLst>
      <p:ext uri="{BB962C8B-B14F-4D97-AF65-F5344CB8AC3E}">
        <p14:creationId xmlns:p14="http://schemas.microsoft.com/office/powerpoint/2010/main" val="365356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0" y="6129180"/>
            <a:ext cx="9144000" cy="92333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endParaRPr lang="en-US" altLang="zh-CN" dirty="0"/>
          </a:p>
          <a:p>
            <a:endParaRPr lang="en-US" altLang="zh-CN" dirty="0"/>
          </a:p>
          <a:p>
            <a:endParaRPr lang="zh-CN" altLang="en-US" dirty="0"/>
          </a:p>
        </p:txBody>
      </p:sp>
      <p:sp>
        <p:nvSpPr>
          <p:cNvPr id="4" name="标题 3"/>
          <p:cNvSpPr>
            <a:spLocks noGrp="1"/>
          </p:cNvSpPr>
          <p:nvPr>
            <p:ph type="title"/>
          </p:nvPr>
        </p:nvSpPr>
        <p:spPr>
          <a:xfrm>
            <a:off x="0" y="0"/>
            <a:ext cx="7848600" cy="417935"/>
          </a:xfrm>
        </p:spPr>
        <p:txBody>
          <a:bodyPr/>
          <a:lstStyle/>
          <a:p>
            <a:r>
              <a:rPr lang="zh-CN" altLang="en-US" sz="2800" dirty="0"/>
              <a:t>第六章  可编程逻辑</a:t>
            </a:r>
            <a:r>
              <a:rPr lang="en-US" altLang="zh-CN" sz="2800" dirty="0"/>
              <a:t>\</a:t>
            </a:r>
            <a:r>
              <a:rPr lang="zh-CN" altLang="en-US" dirty="0">
                <a:solidFill>
                  <a:srgbClr val="1C1C1C"/>
                </a:solidFill>
                <a:ea typeface="宋体" pitchFamily="2" charset="-122"/>
              </a:rPr>
              <a:t>第一节  </a:t>
            </a:r>
            <a:r>
              <a:rPr lang="en-US" altLang="zh-CN" dirty="0">
                <a:solidFill>
                  <a:srgbClr val="1C1C1C"/>
                </a:solidFill>
                <a:ea typeface="宋体" pitchFamily="2" charset="-122"/>
              </a:rPr>
              <a:t>PLD</a:t>
            </a:r>
            <a:r>
              <a:rPr lang="zh-CN" altLang="en-US" dirty="0">
                <a:solidFill>
                  <a:srgbClr val="1C1C1C"/>
                </a:solidFill>
                <a:ea typeface="宋体" pitchFamily="2" charset="-122"/>
              </a:rPr>
              <a:t>的基本概念</a:t>
            </a:r>
            <a:endParaRPr lang="zh-CN" altLang="en-US" dirty="0"/>
          </a:p>
        </p:txBody>
      </p:sp>
      <p:sp>
        <p:nvSpPr>
          <p:cNvPr id="5" name="内容占位符 4"/>
          <p:cNvSpPr>
            <a:spLocks noGrp="1"/>
          </p:cNvSpPr>
          <p:nvPr>
            <p:ph idx="1"/>
          </p:nvPr>
        </p:nvSpPr>
        <p:spPr>
          <a:xfrm>
            <a:off x="0" y="360928"/>
            <a:ext cx="8987253" cy="5775792"/>
          </a:xfrm>
        </p:spPr>
        <p:txBody>
          <a:bodyPr/>
          <a:lstStyle/>
          <a:p>
            <a:r>
              <a:rPr lang="en-US" altLang="zh-CN" sz="2800" dirty="0"/>
              <a:t>SPLD</a:t>
            </a:r>
            <a:r>
              <a:rPr lang="zh-CN" altLang="en-US" sz="2800" dirty="0"/>
              <a:t>例子</a:t>
            </a:r>
            <a:endParaRPr lang="zh-CN" altLang="en-US" sz="2800" dirty="0">
              <a:latin typeface="楷体" pitchFamily="49" charset="-122"/>
              <a:ea typeface="楷体" pitchFamily="49" charset="-122"/>
            </a:endParaRPr>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sp>
        <p:nvSpPr>
          <p:cNvPr id="76" name="Text Box 179"/>
          <p:cNvSpPr txBox="1">
            <a:spLocks noChangeArrowheads="1"/>
          </p:cNvSpPr>
          <p:nvPr/>
        </p:nvSpPr>
        <p:spPr bwMode="auto">
          <a:xfrm>
            <a:off x="225425" y="803986"/>
            <a:ext cx="695325" cy="401637"/>
          </a:xfrm>
          <a:prstGeom prst="rect">
            <a:avLst/>
          </a:prstGeom>
          <a:ln/>
        </p:spPr>
        <p:style>
          <a:lnRef idx="2">
            <a:schemeClr val="accent4"/>
          </a:lnRef>
          <a:fillRef idx="1">
            <a:schemeClr val="lt1"/>
          </a:fillRef>
          <a:effectRef idx="0">
            <a:schemeClr val="accent4"/>
          </a:effectRef>
          <a:fontRef idx="minor">
            <a:schemeClr val="dk1"/>
          </a:fontRef>
        </p:style>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zh-CN" altLang="en-US">
                <a:ea typeface="宋体" charset="-122"/>
              </a:rPr>
              <a:t>例</a:t>
            </a:r>
            <a:r>
              <a:rPr lang="en-US" altLang="zh-CN">
                <a:ea typeface="宋体" charset="-122"/>
              </a:rPr>
              <a:t>1</a:t>
            </a:r>
            <a:endParaRPr lang="zh-CN" altLang="en-US">
              <a:ea typeface="宋体" charset="-122"/>
            </a:endParaRPr>
          </a:p>
        </p:txBody>
      </p:sp>
      <p:sp>
        <p:nvSpPr>
          <p:cNvPr id="77" name="Rectangle 239"/>
          <p:cNvSpPr>
            <a:spLocks noChangeArrowheads="1"/>
          </p:cNvSpPr>
          <p:nvPr/>
        </p:nvSpPr>
        <p:spPr bwMode="auto">
          <a:xfrm>
            <a:off x="931292" y="805913"/>
            <a:ext cx="67691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p>
            <a:pPr>
              <a:lnSpc>
                <a:spcPct val="100000"/>
              </a:lnSpc>
            </a:pPr>
            <a:r>
              <a:rPr lang="zh-CN" altLang="en-US" dirty="0">
                <a:solidFill>
                  <a:schemeClr val="tx1"/>
                </a:solidFill>
                <a:ea typeface="宋体" charset="-122"/>
              </a:rPr>
              <a:t>自然二进制码转换为循环二进制码用</a:t>
            </a:r>
            <a:r>
              <a:rPr lang="en-US" altLang="zh-CN" dirty="0">
                <a:solidFill>
                  <a:schemeClr val="tx1"/>
                </a:solidFill>
                <a:ea typeface="宋体" charset="-122"/>
              </a:rPr>
              <a:t>PLA</a:t>
            </a:r>
            <a:r>
              <a:rPr lang="zh-CN" altLang="en-US" dirty="0">
                <a:solidFill>
                  <a:schemeClr val="tx1"/>
                </a:solidFill>
                <a:ea typeface="宋体" charset="-122"/>
              </a:rPr>
              <a:t>与或逻辑实现。</a:t>
            </a:r>
          </a:p>
        </p:txBody>
      </p:sp>
      <p:graphicFrame>
        <p:nvGraphicFramePr>
          <p:cNvPr id="78" name="Group 3"/>
          <p:cNvGraphicFramePr>
            <a:graphicFrameLocks noGrp="1"/>
          </p:cNvGraphicFramePr>
          <p:nvPr>
            <p:extLst>
              <p:ext uri="{D42A27DB-BD31-4B8C-83A1-F6EECF244321}">
                <p14:modId xmlns:p14="http://schemas.microsoft.com/office/powerpoint/2010/main" val="402127857"/>
              </p:ext>
            </p:extLst>
          </p:nvPr>
        </p:nvGraphicFramePr>
        <p:xfrm>
          <a:off x="225425" y="1377392"/>
          <a:ext cx="3114031" cy="5480608"/>
        </p:xfrm>
        <a:graphic>
          <a:graphicData uri="http://schemas.openxmlformats.org/drawingml/2006/table">
            <a:tbl>
              <a:tblPr/>
              <a:tblGrid>
                <a:gridCol w="426236">
                  <a:extLst>
                    <a:ext uri="{9D8B030D-6E8A-4147-A177-3AD203B41FA5}">
                      <a16:colId xmlns:a16="http://schemas.microsoft.com/office/drawing/2014/main" val="20000"/>
                    </a:ext>
                  </a:extLst>
                </a:gridCol>
                <a:gridCol w="300873">
                  <a:extLst>
                    <a:ext uri="{9D8B030D-6E8A-4147-A177-3AD203B41FA5}">
                      <a16:colId xmlns:a16="http://schemas.microsoft.com/office/drawing/2014/main" val="20001"/>
                    </a:ext>
                  </a:extLst>
                </a:gridCol>
                <a:gridCol w="300873">
                  <a:extLst>
                    <a:ext uri="{9D8B030D-6E8A-4147-A177-3AD203B41FA5}">
                      <a16:colId xmlns:a16="http://schemas.microsoft.com/office/drawing/2014/main" val="20002"/>
                    </a:ext>
                  </a:extLst>
                </a:gridCol>
                <a:gridCol w="356033">
                  <a:extLst>
                    <a:ext uri="{9D8B030D-6E8A-4147-A177-3AD203B41FA5}">
                      <a16:colId xmlns:a16="http://schemas.microsoft.com/office/drawing/2014/main" val="20003"/>
                    </a:ext>
                  </a:extLst>
                </a:gridCol>
                <a:gridCol w="347257">
                  <a:extLst>
                    <a:ext uri="{9D8B030D-6E8A-4147-A177-3AD203B41FA5}">
                      <a16:colId xmlns:a16="http://schemas.microsoft.com/office/drawing/2014/main" val="20004"/>
                    </a:ext>
                  </a:extLst>
                </a:gridCol>
                <a:gridCol w="319677">
                  <a:extLst>
                    <a:ext uri="{9D8B030D-6E8A-4147-A177-3AD203B41FA5}">
                      <a16:colId xmlns:a16="http://schemas.microsoft.com/office/drawing/2014/main" val="20005"/>
                    </a:ext>
                  </a:extLst>
                </a:gridCol>
                <a:gridCol w="371076">
                  <a:extLst>
                    <a:ext uri="{9D8B030D-6E8A-4147-A177-3AD203B41FA5}">
                      <a16:colId xmlns:a16="http://schemas.microsoft.com/office/drawing/2014/main" val="20006"/>
                    </a:ext>
                  </a:extLst>
                </a:gridCol>
                <a:gridCol w="346003">
                  <a:extLst>
                    <a:ext uri="{9D8B030D-6E8A-4147-A177-3AD203B41FA5}">
                      <a16:colId xmlns:a16="http://schemas.microsoft.com/office/drawing/2014/main" val="20007"/>
                    </a:ext>
                  </a:extLst>
                </a:gridCol>
                <a:gridCol w="346003">
                  <a:extLst>
                    <a:ext uri="{9D8B030D-6E8A-4147-A177-3AD203B41FA5}">
                      <a16:colId xmlns:a16="http://schemas.microsoft.com/office/drawing/2014/main" val="20008"/>
                    </a:ext>
                  </a:extLst>
                </a:gridCol>
              </a:tblGrid>
              <a:tr h="56924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dirty="0">
                          <a:ln>
                            <a:noFill/>
                          </a:ln>
                          <a:solidFill>
                            <a:schemeClr val="tx1"/>
                          </a:solidFill>
                          <a:effectLst/>
                          <a:latin typeface="Times New Roman" pitchFamily="18" charset="0"/>
                          <a:ea typeface="宋体" charset="-122"/>
                        </a:rPr>
                        <a:t>N</a:t>
                      </a:r>
                      <a:r>
                        <a:rPr kumimoji="1" lang="en-US" altLang="zh-CN" sz="1400" b="0" i="0" u="none" strike="noStrike" cap="none" normalizeH="0" baseline="-25000" dirty="0">
                          <a:ln>
                            <a:noFill/>
                          </a:ln>
                          <a:solidFill>
                            <a:schemeClr val="tx1"/>
                          </a:solidFill>
                          <a:effectLst/>
                          <a:latin typeface="Times New Roman" pitchFamily="18" charset="0"/>
                          <a:ea typeface="宋体" charset="-122"/>
                        </a:rPr>
                        <a:t>O</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charset="-122"/>
                        </a:rPr>
                        <a:t>B</a:t>
                      </a:r>
                      <a:r>
                        <a:rPr kumimoji="1" lang="en-US" altLang="zh-CN" sz="1400" b="1" i="0" u="none" strike="noStrike" cap="none" normalizeH="0" baseline="-25000">
                          <a:ln>
                            <a:noFill/>
                          </a:ln>
                          <a:solidFill>
                            <a:schemeClr val="tx1"/>
                          </a:solidFill>
                          <a:effectLst/>
                          <a:latin typeface="Times New Roman" pitchFamily="18" charset="0"/>
                          <a:ea typeface="宋体" charset="-122"/>
                        </a:rPr>
                        <a:t>3   </a:t>
                      </a:r>
                      <a:r>
                        <a:rPr kumimoji="1" lang="en-US" altLang="zh-CN" sz="1400" b="1" i="0" u="none" strike="noStrike" cap="none" normalizeH="0" baseline="0">
                          <a:ln>
                            <a:noFill/>
                          </a:ln>
                          <a:solidFill>
                            <a:schemeClr val="tx1"/>
                          </a:solidFill>
                          <a:effectLst/>
                          <a:latin typeface="Times New Roman" pitchFamily="18" charset="0"/>
                          <a:ea typeface="宋体" charset="-122"/>
                        </a:rPr>
                        <a:t>B</a:t>
                      </a:r>
                      <a:r>
                        <a:rPr kumimoji="1" lang="en-US" altLang="zh-CN" sz="1400" b="1" i="0" u="none" strike="noStrike" cap="none" normalizeH="0" baseline="-25000">
                          <a:ln>
                            <a:noFill/>
                          </a:ln>
                          <a:solidFill>
                            <a:schemeClr val="tx1"/>
                          </a:solidFill>
                          <a:effectLst/>
                          <a:latin typeface="Times New Roman" pitchFamily="18" charset="0"/>
                          <a:ea typeface="宋体" charset="-122"/>
                        </a:rPr>
                        <a:t>2   </a:t>
                      </a:r>
                      <a:r>
                        <a:rPr kumimoji="1" lang="en-US" altLang="zh-CN" sz="1400" b="1" i="0" u="none" strike="noStrike" cap="none" normalizeH="0" baseline="0">
                          <a:ln>
                            <a:noFill/>
                          </a:ln>
                          <a:solidFill>
                            <a:schemeClr val="tx1"/>
                          </a:solidFill>
                          <a:effectLst/>
                          <a:latin typeface="Times New Roman" pitchFamily="18" charset="0"/>
                          <a:ea typeface="宋体" charset="-122"/>
                        </a:rPr>
                        <a:t>B</a:t>
                      </a:r>
                      <a:r>
                        <a:rPr kumimoji="1" lang="en-US" altLang="zh-CN" sz="1400" b="1" i="0" u="none" strike="noStrike" cap="none" normalizeH="0" baseline="-25000">
                          <a:ln>
                            <a:noFill/>
                          </a:ln>
                          <a:solidFill>
                            <a:schemeClr val="tx1"/>
                          </a:solidFill>
                          <a:effectLst/>
                          <a:latin typeface="Times New Roman" pitchFamily="18" charset="0"/>
                          <a:ea typeface="宋体" charset="-122"/>
                        </a:rPr>
                        <a:t>1   </a:t>
                      </a:r>
                      <a:r>
                        <a:rPr kumimoji="1" lang="en-US" altLang="zh-CN" sz="1400" b="1" i="0" u="none" strike="noStrike" cap="none" normalizeH="0" baseline="0">
                          <a:ln>
                            <a:noFill/>
                          </a:ln>
                          <a:solidFill>
                            <a:schemeClr val="tx1"/>
                          </a:solidFill>
                          <a:effectLst/>
                          <a:latin typeface="Times New Roman" pitchFamily="18" charset="0"/>
                          <a:ea typeface="宋体" charset="-122"/>
                        </a:rPr>
                        <a:t>B</a:t>
                      </a:r>
                      <a:r>
                        <a:rPr kumimoji="1" lang="en-US" altLang="zh-CN" sz="1400" b="1" i="0" u="none" strike="noStrike" cap="none" normalizeH="0" baseline="-25000">
                          <a:ln>
                            <a:noFill/>
                          </a:ln>
                          <a:solidFill>
                            <a:schemeClr val="tx1"/>
                          </a:solidFill>
                          <a:effectLst/>
                          <a:latin typeface="Times New Roman" pitchFamily="18" charset="0"/>
                          <a:ea typeface="宋体"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charset="-122"/>
                        </a:rPr>
                        <a:t>G</a:t>
                      </a:r>
                      <a:r>
                        <a:rPr kumimoji="1" lang="en-US" altLang="zh-CN" sz="1400" b="1" i="0" u="none" strike="noStrike" cap="none" normalizeH="0" baseline="-25000">
                          <a:ln>
                            <a:noFill/>
                          </a:ln>
                          <a:solidFill>
                            <a:schemeClr val="tx1"/>
                          </a:solidFill>
                          <a:effectLst/>
                          <a:latin typeface="Times New Roman" pitchFamily="18" charset="0"/>
                          <a:ea typeface="宋体" charset="-122"/>
                        </a:rPr>
                        <a:t>3   </a:t>
                      </a:r>
                      <a:r>
                        <a:rPr kumimoji="1" lang="en-US" altLang="zh-CN" sz="1400" b="1" i="0" u="none" strike="noStrike" cap="none" normalizeH="0" baseline="0">
                          <a:ln>
                            <a:noFill/>
                          </a:ln>
                          <a:solidFill>
                            <a:schemeClr val="tx1"/>
                          </a:solidFill>
                          <a:effectLst/>
                          <a:latin typeface="Times New Roman" pitchFamily="18" charset="0"/>
                          <a:ea typeface="宋体" charset="-122"/>
                        </a:rPr>
                        <a:t>G</a:t>
                      </a:r>
                      <a:r>
                        <a:rPr kumimoji="1" lang="en-US" altLang="zh-CN" sz="1400" b="1" i="0" u="none" strike="noStrike" cap="none" normalizeH="0" baseline="-25000">
                          <a:ln>
                            <a:noFill/>
                          </a:ln>
                          <a:solidFill>
                            <a:schemeClr val="tx1"/>
                          </a:solidFill>
                          <a:effectLst/>
                          <a:latin typeface="Times New Roman" pitchFamily="18" charset="0"/>
                          <a:ea typeface="宋体" charset="-122"/>
                        </a:rPr>
                        <a:t>2   </a:t>
                      </a:r>
                      <a:r>
                        <a:rPr kumimoji="1" lang="en-US" altLang="zh-CN" sz="1400" b="1" i="0" u="none" strike="noStrike" cap="none" normalizeH="0" baseline="0">
                          <a:ln>
                            <a:noFill/>
                          </a:ln>
                          <a:solidFill>
                            <a:schemeClr val="tx1"/>
                          </a:solidFill>
                          <a:effectLst/>
                          <a:latin typeface="Times New Roman" pitchFamily="18" charset="0"/>
                          <a:ea typeface="宋体" charset="-122"/>
                        </a:rPr>
                        <a:t>G</a:t>
                      </a:r>
                      <a:r>
                        <a:rPr kumimoji="1" lang="en-US" altLang="zh-CN" sz="1400" b="1" i="0" u="none" strike="noStrike" cap="none" normalizeH="0" baseline="-25000">
                          <a:ln>
                            <a:noFill/>
                          </a:ln>
                          <a:solidFill>
                            <a:schemeClr val="tx1"/>
                          </a:solidFill>
                          <a:effectLst/>
                          <a:latin typeface="Times New Roman" pitchFamily="18" charset="0"/>
                          <a:ea typeface="宋体" charset="-122"/>
                        </a:rPr>
                        <a:t>1  </a:t>
                      </a:r>
                      <a:r>
                        <a:rPr kumimoji="1" lang="en-US" altLang="zh-CN" sz="1400" b="1" i="0" u="none" strike="noStrike" cap="none" normalizeH="0" baseline="0">
                          <a:ln>
                            <a:noFill/>
                          </a:ln>
                          <a:solidFill>
                            <a:schemeClr val="tx1"/>
                          </a:solidFill>
                          <a:effectLst/>
                          <a:latin typeface="Times New Roman" pitchFamily="18" charset="0"/>
                          <a:ea typeface="宋体" charset="-122"/>
                        </a:rPr>
                        <a:t>G</a:t>
                      </a:r>
                      <a:r>
                        <a:rPr kumimoji="1" lang="en-US" altLang="zh-CN" sz="1400" b="1" i="0" u="none" strike="noStrike" cap="none" normalizeH="0" baseline="-25000">
                          <a:ln>
                            <a:noFill/>
                          </a:ln>
                          <a:solidFill>
                            <a:schemeClr val="tx1"/>
                          </a:solidFill>
                          <a:effectLst/>
                          <a:latin typeface="Times New Roman" pitchFamily="18" charset="0"/>
                          <a:ea typeface="宋体"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30274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dirty="0">
                          <a:ln>
                            <a:noFill/>
                          </a:ln>
                          <a:solidFill>
                            <a:schemeClr val="tx1"/>
                          </a:solidFill>
                          <a:effectLst/>
                          <a:latin typeface="Times New Roman" pitchFamily="18" charset="0"/>
                          <a:ea typeface="宋体" charset="-122"/>
                        </a:rPr>
                        <a:t>0</a:t>
                      </a:r>
                    </a:p>
                  </a:txBody>
                  <a:tcPr marL="90000" marR="90000" marT="46800" marB="46800"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30274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30274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2</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30274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3</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4"/>
                  </a:ext>
                </a:extLst>
              </a:tr>
              <a:tr h="30274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4</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5"/>
                  </a:ext>
                </a:extLst>
              </a:tr>
              <a:tr h="30274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5</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6"/>
                  </a:ext>
                </a:extLst>
              </a:tr>
              <a:tr h="30274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6</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7"/>
                  </a:ext>
                </a:extLst>
              </a:tr>
              <a:tr h="30274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7</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8"/>
                  </a:ext>
                </a:extLst>
              </a:tr>
              <a:tr h="30274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8</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9"/>
                  </a:ext>
                </a:extLst>
              </a:tr>
              <a:tr h="30274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9</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0"/>
                  </a:ext>
                </a:extLst>
              </a:tr>
              <a:tr h="30274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10</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1"/>
                  </a:ext>
                </a:extLst>
              </a:tr>
              <a:tr h="30274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11</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2"/>
                  </a:ext>
                </a:extLst>
              </a:tr>
              <a:tr h="30274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12</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3"/>
                  </a:ext>
                </a:extLst>
              </a:tr>
              <a:tr h="30274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13</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4"/>
                  </a:ext>
                </a:extLst>
              </a:tr>
              <a:tr h="30274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14</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5"/>
                  </a:ext>
                </a:extLst>
              </a:tr>
              <a:tr h="30274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15</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dirty="0">
                          <a:ln>
                            <a:noFill/>
                          </a:ln>
                          <a:solidFill>
                            <a:schemeClr val="tx1"/>
                          </a:solidFill>
                          <a:effectLst/>
                          <a:latin typeface="Times New Roman" pitchFamily="18" charset="0"/>
                          <a:ea typeface="宋体" charset="-122"/>
                        </a:rPr>
                        <a:t>1</a:t>
                      </a:r>
                    </a:p>
                  </a:txBody>
                  <a:tcPr marL="90000" marR="90000" marT="46800" marB="46800"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dirty="0">
                          <a:ln>
                            <a:noFill/>
                          </a:ln>
                          <a:solidFill>
                            <a:schemeClr val="tx1"/>
                          </a:solidFill>
                          <a:effectLst/>
                          <a:latin typeface="Times New Roman" pitchFamily="18" charset="0"/>
                          <a:ea typeface="宋体" charset="-122"/>
                        </a:rPr>
                        <a:t>0</a:t>
                      </a:r>
                    </a:p>
                  </a:txBody>
                  <a:tcPr marL="90000" marR="90000" marT="46800" marB="46800"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dirty="0">
                          <a:ln>
                            <a:noFill/>
                          </a:ln>
                          <a:solidFill>
                            <a:schemeClr val="tx1"/>
                          </a:solidFill>
                          <a:effectLst/>
                          <a:latin typeface="Times New Roman" pitchFamily="18" charset="0"/>
                          <a:ea typeface="宋体" charset="-122"/>
                        </a:rPr>
                        <a:t>0</a:t>
                      </a:r>
                    </a:p>
                  </a:txBody>
                  <a:tcPr marL="90000" marR="90000" marT="46800" marB="46800" anchor="ct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bl>
          </a:graphicData>
        </a:graphic>
      </p:graphicFrame>
      <p:graphicFrame>
        <p:nvGraphicFramePr>
          <p:cNvPr id="79" name="Object 160"/>
          <p:cNvGraphicFramePr>
            <a:graphicFrameLocks noChangeAspect="1"/>
          </p:cNvGraphicFramePr>
          <p:nvPr>
            <p:extLst>
              <p:ext uri="{D42A27DB-BD31-4B8C-83A1-F6EECF244321}">
                <p14:modId xmlns:p14="http://schemas.microsoft.com/office/powerpoint/2010/main" val="423454514"/>
              </p:ext>
            </p:extLst>
          </p:nvPr>
        </p:nvGraphicFramePr>
        <p:xfrm>
          <a:off x="4034596" y="1521901"/>
          <a:ext cx="912812" cy="390525"/>
        </p:xfrm>
        <a:graphic>
          <a:graphicData uri="http://schemas.openxmlformats.org/presentationml/2006/ole">
            <mc:AlternateContent xmlns:mc="http://schemas.openxmlformats.org/markup-compatibility/2006">
              <mc:Choice xmlns:v="urn:schemas-microsoft-com:vml" Requires="v">
                <p:oleObj spid="_x0000_s43752" name="Equation" r:id="rId3" imgW="533160" imgH="228600" progId="Equation.3">
                  <p:embed/>
                </p:oleObj>
              </mc:Choice>
              <mc:Fallback>
                <p:oleObj name="Equation" r:id="rId3" imgW="53316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4596" y="1521901"/>
                        <a:ext cx="912812"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0" name="Object 161"/>
          <p:cNvGraphicFramePr>
            <a:graphicFrameLocks noChangeAspect="1"/>
          </p:cNvGraphicFramePr>
          <p:nvPr>
            <p:extLst>
              <p:ext uri="{D42A27DB-BD31-4B8C-83A1-F6EECF244321}">
                <p14:modId xmlns:p14="http://schemas.microsoft.com/office/powerpoint/2010/main" val="1889544263"/>
              </p:ext>
            </p:extLst>
          </p:nvPr>
        </p:nvGraphicFramePr>
        <p:xfrm>
          <a:off x="3990146" y="1902901"/>
          <a:ext cx="2000250" cy="411163"/>
        </p:xfrm>
        <a:graphic>
          <a:graphicData uri="http://schemas.openxmlformats.org/presentationml/2006/ole">
            <mc:AlternateContent xmlns:mc="http://schemas.openxmlformats.org/markup-compatibility/2006">
              <mc:Choice xmlns:v="urn:schemas-microsoft-com:vml" Requires="v">
                <p:oleObj spid="_x0000_s43753" name="Equation" r:id="rId5" imgW="1168200" imgH="241200" progId="Equation.3">
                  <p:embed/>
                </p:oleObj>
              </mc:Choice>
              <mc:Fallback>
                <p:oleObj name="Equation" r:id="rId5" imgW="1168200" imgH="241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0146" y="1902901"/>
                        <a:ext cx="2000250" cy="411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 name="Object 162"/>
          <p:cNvGraphicFramePr>
            <a:graphicFrameLocks noChangeAspect="1"/>
          </p:cNvGraphicFramePr>
          <p:nvPr>
            <p:extLst>
              <p:ext uri="{D42A27DB-BD31-4B8C-83A1-F6EECF244321}">
                <p14:modId xmlns:p14="http://schemas.microsoft.com/office/powerpoint/2010/main" val="2852386262"/>
              </p:ext>
            </p:extLst>
          </p:nvPr>
        </p:nvGraphicFramePr>
        <p:xfrm>
          <a:off x="4001258" y="2283901"/>
          <a:ext cx="1957388" cy="388938"/>
        </p:xfrm>
        <a:graphic>
          <a:graphicData uri="http://schemas.openxmlformats.org/presentationml/2006/ole">
            <mc:AlternateContent xmlns:mc="http://schemas.openxmlformats.org/markup-compatibility/2006">
              <mc:Choice xmlns:v="urn:schemas-microsoft-com:vml" Requires="v">
                <p:oleObj spid="_x0000_s43754" name="Equation" r:id="rId7" imgW="1143000" imgH="228600" progId="Equation.3">
                  <p:embed/>
                </p:oleObj>
              </mc:Choice>
              <mc:Fallback>
                <p:oleObj name="Equation" r:id="rId7" imgW="11430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1258" y="2283901"/>
                        <a:ext cx="1957388" cy="388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 name="Object 163"/>
          <p:cNvGraphicFramePr>
            <a:graphicFrameLocks noChangeAspect="1"/>
          </p:cNvGraphicFramePr>
          <p:nvPr>
            <p:extLst>
              <p:ext uri="{D42A27DB-BD31-4B8C-83A1-F6EECF244321}">
                <p14:modId xmlns:p14="http://schemas.microsoft.com/office/powerpoint/2010/main" val="2755197713"/>
              </p:ext>
            </p:extLst>
          </p:nvPr>
        </p:nvGraphicFramePr>
        <p:xfrm>
          <a:off x="4001258" y="2664901"/>
          <a:ext cx="1957388" cy="411163"/>
        </p:xfrm>
        <a:graphic>
          <a:graphicData uri="http://schemas.openxmlformats.org/presentationml/2006/ole">
            <mc:AlternateContent xmlns:mc="http://schemas.openxmlformats.org/markup-compatibility/2006">
              <mc:Choice xmlns:v="urn:schemas-microsoft-com:vml" Requires="v">
                <p:oleObj spid="_x0000_s43755" name="Equation" r:id="rId9" imgW="1143000" imgH="241200" progId="Equation.3">
                  <p:embed/>
                </p:oleObj>
              </mc:Choice>
              <mc:Fallback>
                <p:oleObj name="Equation" r:id="rId9" imgW="1143000" imgH="241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01258" y="2664901"/>
                        <a:ext cx="1957388" cy="411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3" name="Group 180"/>
          <p:cNvGraphicFramePr>
            <a:graphicFrameLocks noGrp="1"/>
          </p:cNvGraphicFramePr>
          <p:nvPr>
            <p:extLst>
              <p:ext uri="{D42A27DB-BD31-4B8C-83A1-F6EECF244321}">
                <p14:modId xmlns:p14="http://schemas.microsoft.com/office/powerpoint/2010/main" val="3356420403"/>
              </p:ext>
            </p:extLst>
          </p:nvPr>
        </p:nvGraphicFramePr>
        <p:xfrm>
          <a:off x="6160258" y="1434589"/>
          <a:ext cx="2209800" cy="1775845"/>
        </p:xfrm>
        <a:graphic>
          <a:graphicData uri="http://schemas.openxmlformats.org/drawingml/2006/table">
            <a:tbl>
              <a:tblPr/>
              <a:tblGrid>
                <a:gridCol w="441325">
                  <a:extLst>
                    <a:ext uri="{9D8B030D-6E8A-4147-A177-3AD203B41FA5}">
                      <a16:colId xmlns:a16="http://schemas.microsoft.com/office/drawing/2014/main" val="20000"/>
                    </a:ext>
                  </a:extLst>
                </a:gridCol>
                <a:gridCol w="442913">
                  <a:extLst>
                    <a:ext uri="{9D8B030D-6E8A-4147-A177-3AD203B41FA5}">
                      <a16:colId xmlns:a16="http://schemas.microsoft.com/office/drawing/2014/main" val="20001"/>
                    </a:ext>
                  </a:extLst>
                </a:gridCol>
                <a:gridCol w="411162">
                  <a:extLst>
                    <a:ext uri="{9D8B030D-6E8A-4147-A177-3AD203B41FA5}">
                      <a16:colId xmlns:a16="http://schemas.microsoft.com/office/drawing/2014/main" val="20002"/>
                    </a:ext>
                  </a:extLst>
                </a:gridCol>
                <a:gridCol w="457200">
                  <a:extLst>
                    <a:ext uri="{9D8B030D-6E8A-4147-A177-3AD203B41FA5}">
                      <a16:colId xmlns:a16="http://schemas.microsoft.com/office/drawing/2014/main" val="20003"/>
                    </a:ext>
                  </a:extLst>
                </a:gridCol>
                <a:gridCol w="457200">
                  <a:extLst>
                    <a:ext uri="{9D8B030D-6E8A-4147-A177-3AD203B41FA5}">
                      <a16:colId xmlns:a16="http://schemas.microsoft.com/office/drawing/2014/main" val="20004"/>
                    </a:ext>
                  </a:extLst>
                </a:gridCol>
              </a:tblGrid>
              <a:tr h="3524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charset="-122"/>
                      </a:endParaRP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00</a:t>
                      </a:r>
                    </a:p>
                  </a:txBody>
                  <a:tcPr marL="90000" marR="90000" marT="46800" marB="46800"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01</a:t>
                      </a:r>
                    </a:p>
                  </a:txBody>
                  <a:tcPr marL="90000" marR="90000" marT="46800" marB="46800"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11</a:t>
                      </a:r>
                    </a:p>
                  </a:txBody>
                  <a:tcPr marL="90000" marR="90000" marT="46800" marB="46800"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10</a:t>
                      </a:r>
                    </a:p>
                  </a:txBody>
                  <a:tcPr marL="90000" marR="90000" marT="46800" marB="46800"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1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00</a:t>
                      </a:r>
                    </a:p>
                  </a:txBody>
                  <a:tcPr marL="90000" marR="90000" marT="46800" marB="46800"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0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000" b="0" i="0" u="none" strike="noStrike" cap="none" normalizeH="0" baseline="0">
                          <a:ln>
                            <a:noFill/>
                          </a:ln>
                          <a:solidFill>
                            <a:schemeClr val="tx1"/>
                          </a:solidFill>
                          <a:effectLst/>
                          <a:latin typeface="Times New Roman" pitchFamily="18" charset="0"/>
                          <a:ea typeface="宋体" charset="-122"/>
                        </a:rPr>
                        <a:t>4</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000" b="0" i="0" u="none" strike="noStrike" cap="none" normalizeH="0" baseline="0">
                          <a:ln>
                            <a:noFill/>
                          </a:ln>
                          <a:solidFill>
                            <a:schemeClr val="tx1"/>
                          </a:solidFill>
                          <a:effectLst/>
                          <a:latin typeface="Times New Roman" pitchFamily="18" charset="0"/>
                          <a:ea typeface="宋体" charset="-122"/>
                        </a:rPr>
                        <a:t>12</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000" b="0" i="0" u="none" strike="noStrike" cap="none" normalizeH="0" baseline="0">
                          <a:ln>
                            <a:noFill/>
                          </a:ln>
                          <a:solidFill>
                            <a:schemeClr val="tx1"/>
                          </a:solidFill>
                          <a:effectLst/>
                          <a:latin typeface="Times New Roman" pitchFamily="18" charset="0"/>
                          <a:ea typeface="宋体" charset="-122"/>
                        </a:rPr>
                        <a:t>8</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63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01</a:t>
                      </a:r>
                    </a:p>
                  </a:txBody>
                  <a:tcPr marL="90000" marR="90000" marT="46800" marB="46800"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0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000" b="0" i="0" u="none" strike="noStrike" cap="none" normalizeH="0" baseline="0">
                          <a:ln>
                            <a:noFill/>
                          </a:ln>
                          <a:solidFill>
                            <a:schemeClr val="tx1"/>
                          </a:solidFill>
                          <a:effectLst/>
                          <a:latin typeface="Times New Roman" pitchFamily="18" charset="0"/>
                          <a:ea typeface="宋体" charset="-122"/>
                        </a:rPr>
                        <a:t>5</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000" b="0" i="0" u="none" strike="noStrike" cap="none" normalizeH="0" baseline="0">
                          <a:ln>
                            <a:noFill/>
                          </a:ln>
                          <a:solidFill>
                            <a:schemeClr val="tx1"/>
                          </a:solidFill>
                          <a:effectLst/>
                          <a:latin typeface="Times New Roman" pitchFamily="18" charset="0"/>
                          <a:ea typeface="宋体" charset="-122"/>
                        </a:rPr>
                        <a:t>13</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000" b="0" i="0" u="none" strike="noStrike" cap="none" normalizeH="0" baseline="0">
                          <a:ln>
                            <a:noFill/>
                          </a:ln>
                          <a:solidFill>
                            <a:schemeClr val="tx1"/>
                          </a:solidFill>
                          <a:effectLst/>
                          <a:latin typeface="Times New Roman" pitchFamily="18" charset="0"/>
                          <a:ea typeface="宋体" charset="-122"/>
                        </a:rPr>
                        <a:t>9</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63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11</a:t>
                      </a:r>
                    </a:p>
                  </a:txBody>
                  <a:tcPr marL="90000" marR="90000" marT="46800" marB="46800"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000" b="0" i="0" u="none" strike="noStrike" cap="none" normalizeH="0" baseline="0">
                          <a:ln>
                            <a:noFill/>
                          </a:ln>
                          <a:solidFill>
                            <a:schemeClr val="tx1"/>
                          </a:solidFill>
                          <a:effectLst/>
                          <a:latin typeface="Times New Roman" pitchFamily="18" charset="0"/>
                          <a:ea typeface="宋体" charset="-122"/>
                        </a:rPr>
                        <a:t>3</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000" b="0" i="0" u="none" strike="noStrike" cap="none" normalizeH="0" baseline="0">
                          <a:ln>
                            <a:noFill/>
                          </a:ln>
                          <a:solidFill>
                            <a:schemeClr val="tx1"/>
                          </a:solidFill>
                          <a:effectLst/>
                          <a:latin typeface="Times New Roman" pitchFamily="18" charset="0"/>
                          <a:ea typeface="宋体" charset="-122"/>
                        </a:rPr>
                        <a:t>7</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000" b="0" i="0" u="none" strike="noStrike" cap="none" normalizeH="0" baseline="0">
                          <a:ln>
                            <a:noFill/>
                          </a:ln>
                          <a:solidFill>
                            <a:schemeClr val="tx1"/>
                          </a:solidFill>
                          <a:effectLst/>
                          <a:latin typeface="Times New Roman" pitchFamily="18" charset="0"/>
                          <a:ea typeface="宋体" charset="-122"/>
                        </a:rPr>
                        <a:t>15</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000" b="0" i="0" u="none" strike="noStrike" cap="none" normalizeH="0" baseline="0">
                          <a:ln>
                            <a:noFill/>
                          </a:ln>
                          <a:solidFill>
                            <a:schemeClr val="tx1"/>
                          </a:solidFill>
                          <a:effectLst/>
                          <a:latin typeface="Times New Roman" pitchFamily="18" charset="0"/>
                          <a:ea typeface="宋体" charset="-122"/>
                        </a:rPr>
                        <a:t>11</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89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10</a:t>
                      </a:r>
                    </a:p>
                  </a:txBody>
                  <a:tcPr marL="90000" marR="90000" marT="46800" marB="46800"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000" b="0" i="0" u="none" strike="noStrike" cap="none" normalizeH="0" baseline="0">
                          <a:ln>
                            <a:noFill/>
                          </a:ln>
                          <a:solidFill>
                            <a:schemeClr val="tx1"/>
                          </a:solidFill>
                          <a:effectLst/>
                          <a:latin typeface="Times New Roman" pitchFamily="18" charset="0"/>
                          <a:ea typeface="宋体" charset="-122"/>
                        </a:rPr>
                        <a:t>2</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000" b="0" i="0" u="none" strike="noStrike" cap="none" normalizeH="0" baseline="0">
                          <a:ln>
                            <a:noFill/>
                          </a:ln>
                          <a:solidFill>
                            <a:schemeClr val="tx1"/>
                          </a:solidFill>
                          <a:effectLst/>
                          <a:latin typeface="Times New Roman" pitchFamily="18" charset="0"/>
                          <a:ea typeface="宋体" charset="-122"/>
                        </a:rPr>
                        <a:t>6</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000" b="0" i="0" u="none" strike="noStrike" cap="none" normalizeH="0" baseline="0">
                          <a:ln>
                            <a:noFill/>
                          </a:ln>
                          <a:solidFill>
                            <a:schemeClr val="tx1"/>
                          </a:solidFill>
                          <a:effectLst/>
                          <a:latin typeface="Times New Roman" pitchFamily="18" charset="0"/>
                          <a:ea typeface="宋体" charset="-122"/>
                        </a:rPr>
                        <a:t>14</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000" b="0" i="0" u="none" strike="noStrike" cap="none" normalizeH="0" baseline="0" dirty="0">
                          <a:ln>
                            <a:noFill/>
                          </a:ln>
                          <a:solidFill>
                            <a:schemeClr val="tx1"/>
                          </a:solidFill>
                          <a:effectLst/>
                          <a:latin typeface="Times New Roman" pitchFamily="18" charset="0"/>
                          <a:ea typeface="宋体" charset="-122"/>
                        </a:rPr>
                        <a:t>10</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84" name="Group 225"/>
          <p:cNvGrpSpPr>
            <a:grpSpLocks/>
          </p:cNvGrpSpPr>
          <p:nvPr/>
        </p:nvGrpSpPr>
        <p:grpSpPr bwMode="auto">
          <a:xfrm>
            <a:off x="5784021" y="1461576"/>
            <a:ext cx="1143000" cy="506413"/>
            <a:chOff x="3552" y="1824"/>
            <a:chExt cx="624" cy="319"/>
          </a:xfrm>
        </p:grpSpPr>
        <p:sp>
          <p:nvSpPr>
            <p:cNvPr id="85" name="Line 226"/>
            <p:cNvSpPr>
              <a:spLocks noChangeShapeType="1"/>
            </p:cNvSpPr>
            <p:nvPr/>
          </p:nvSpPr>
          <p:spPr bwMode="auto">
            <a:xfrm flipH="1" flipV="1">
              <a:off x="3737" y="1893"/>
              <a:ext cx="213" cy="1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6" name="Text Box 227"/>
            <p:cNvSpPr txBox="1">
              <a:spLocks noChangeArrowheads="1"/>
            </p:cNvSpPr>
            <p:nvPr/>
          </p:nvSpPr>
          <p:spPr bwMode="auto">
            <a:xfrm>
              <a:off x="3802" y="1824"/>
              <a:ext cx="37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600">
                  <a:ea typeface="宋体" charset="-122"/>
                </a:rPr>
                <a:t>B</a:t>
              </a:r>
              <a:r>
                <a:rPr lang="en-US" altLang="zh-CN" sz="1600" baseline="-25000">
                  <a:ea typeface="宋体" charset="-122"/>
                </a:rPr>
                <a:t>3</a:t>
              </a:r>
              <a:r>
                <a:rPr lang="en-US" altLang="zh-CN" sz="1600">
                  <a:ea typeface="宋体" charset="-122"/>
                </a:rPr>
                <a:t>B</a:t>
              </a:r>
              <a:r>
                <a:rPr lang="en-US" altLang="zh-CN" sz="1600" baseline="-25000">
                  <a:ea typeface="宋体" charset="-122"/>
                </a:rPr>
                <a:t>2</a:t>
              </a:r>
              <a:endParaRPr lang="en-US" altLang="zh-CN" sz="1600">
                <a:ea typeface="宋体" charset="-122"/>
              </a:endParaRPr>
            </a:p>
          </p:txBody>
        </p:sp>
        <p:sp>
          <p:nvSpPr>
            <p:cNvPr id="87" name="Text Box 228"/>
            <p:cNvSpPr txBox="1">
              <a:spLocks noChangeArrowheads="1"/>
            </p:cNvSpPr>
            <p:nvPr/>
          </p:nvSpPr>
          <p:spPr bwMode="auto">
            <a:xfrm>
              <a:off x="3552" y="1931"/>
              <a:ext cx="33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600">
                  <a:ea typeface="宋体" charset="-122"/>
                </a:rPr>
                <a:t>B</a:t>
              </a:r>
              <a:r>
                <a:rPr lang="en-US" altLang="zh-CN" sz="1600" baseline="-25000">
                  <a:ea typeface="宋体" charset="-122"/>
                </a:rPr>
                <a:t>1</a:t>
              </a:r>
              <a:r>
                <a:rPr lang="en-US" altLang="zh-CN" sz="1600">
                  <a:ea typeface="宋体" charset="-122"/>
                </a:rPr>
                <a:t>B</a:t>
              </a:r>
              <a:r>
                <a:rPr lang="en-US" altLang="zh-CN" sz="1600" baseline="-25000">
                  <a:ea typeface="宋体" charset="-122"/>
                </a:rPr>
                <a:t>0</a:t>
              </a:r>
            </a:p>
          </p:txBody>
        </p:sp>
      </p:grpSp>
      <p:sp>
        <p:nvSpPr>
          <p:cNvPr id="88" name="AutoShape 229"/>
          <p:cNvSpPr>
            <a:spLocks noChangeArrowheads="1"/>
          </p:cNvSpPr>
          <p:nvPr/>
        </p:nvSpPr>
        <p:spPr bwMode="auto">
          <a:xfrm rot="16200000">
            <a:off x="7227058" y="2091814"/>
            <a:ext cx="1371600" cy="762000"/>
          </a:xfrm>
          <a:prstGeom prst="flowChartTerminator">
            <a:avLst/>
          </a:prstGeom>
          <a:noFill/>
          <a:ln w="1905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89" name="Text Box 230"/>
          <p:cNvSpPr txBox="1">
            <a:spLocks noChangeArrowheads="1"/>
          </p:cNvSpPr>
          <p:nvPr/>
        </p:nvSpPr>
        <p:spPr bwMode="auto">
          <a:xfrm>
            <a:off x="7150858" y="1101214"/>
            <a:ext cx="60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ea typeface="宋体" charset="-122"/>
              </a:rPr>
              <a:t>G</a:t>
            </a:r>
            <a:r>
              <a:rPr lang="en-US" altLang="zh-CN" baseline="-25000">
                <a:ea typeface="宋体" charset="-122"/>
              </a:rPr>
              <a:t>3</a:t>
            </a:r>
          </a:p>
        </p:txBody>
      </p:sp>
      <p:sp>
        <p:nvSpPr>
          <p:cNvPr id="90" name="Text Box 231"/>
          <p:cNvSpPr txBox="1">
            <a:spLocks noChangeArrowheads="1"/>
          </p:cNvSpPr>
          <p:nvPr/>
        </p:nvSpPr>
        <p:spPr bwMode="auto">
          <a:xfrm>
            <a:off x="7955721" y="2487101"/>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solidFill>
                  <a:schemeClr val="accent2"/>
                </a:solidFill>
                <a:ea typeface="宋体" charset="-122"/>
              </a:rPr>
              <a:t>1</a:t>
            </a:r>
          </a:p>
        </p:txBody>
      </p:sp>
      <p:sp>
        <p:nvSpPr>
          <p:cNvPr id="91" name="Text Box 232"/>
          <p:cNvSpPr txBox="1">
            <a:spLocks noChangeArrowheads="1"/>
          </p:cNvSpPr>
          <p:nvPr/>
        </p:nvSpPr>
        <p:spPr bwMode="auto">
          <a:xfrm>
            <a:off x="7941433" y="2777614"/>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solidFill>
                  <a:schemeClr val="accent2"/>
                </a:solidFill>
                <a:ea typeface="宋体" charset="-122"/>
              </a:rPr>
              <a:t>1</a:t>
            </a:r>
          </a:p>
        </p:txBody>
      </p:sp>
      <p:sp>
        <p:nvSpPr>
          <p:cNvPr id="92" name="Text Box 233"/>
          <p:cNvSpPr txBox="1">
            <a:spLocks noChangeArrowheads="1"/>
          </p:cNvSpPr>
          <p:nvPr/>
        </p:nvSpPr>
        <p:spPr bwMode="auto">
          <a:xfrm>
            <a:off x="7989058" y="1787014"/>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solidFill>
                  <a:schemeClr val="accent2"/>
                </a:solidFill>
                <a:ea typeface="宋体" charset="-122"/>
              </a:rPr>
              <a:t>1</a:t>
            </a:r>
          </a:p>
        </p:txBody>
      </p:sp>
      <p:sp>
        <p:nvSpPr>
          <p:cNvPr id="93" name="Text Box 234"/>
          <p:cNvSpPr txBox="1">
            <a:spLocks noChangeArrowheads="1"/>
          </p:cNvSpPr>
          <p:nvPr/>
        </p:nvSpPr>
        <p:spPr bwMode="auto">
          <a:xfrm>
            <a:off x="7455658" y="2777614"/>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solidFill>
                  <a:schemeClr val="accent2"/>
                </a:solidFill>
                <a:ea typeface="宋体" charset="-122"/>
              </a:rPr>
              <a:t>1</a:t>
            </a:r>
          </a:p>
        </p:txBody>
      </p:sp>
      <p:sp>
        <p:nvSpPr>
          <p:cNvPr id="94" name="Text Box 235"/>
          <p:cNvSpPr txBox="1">
            <a:spLocks noChangeArrowheads="1"/>
          </p:cNvSpPr>
          <p:nvPr/>
        </p:nvSpPr>
        <p:spPr bwMode="auto">
          <a:xfrm>
            <a:off x="7455658" y="2472814"/>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solidFill>
                  <a:schemeClr val="accent2"/>
                </a:solidFill>
                <a:ea typeface="宋体" charset="-122"/>
              </a:rPr>
              <a:t>1</a:t>
            </a:r>
          </a:p>
        </p:txBody>
      </p:sp>
      <p:sp>
        <p:nvSpPr>
          <p:cNvPr id="95" name="Text Box 236"/>
          <p:cNvSpPr txBox="1">
            <a:spLocks noChangeArrowheads="1"/>
          </p:cNvSpPr>
          <p:nvPr/>
        </p:nvSpPr>
        <p:spPr bwMode="auto">
          <a:xfrm>
            <a:off x="7455658" y="1787014"/>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solidFill>
                  <a:schemeClr val="accent2"/>
                </a:solidFill>
                <a:ea typeface="宋体" charset="-122"/>
              </a:rPr>
              <a:t>1</a:t>
            </a:r>
          </a:p>
        </p:txBody>
      </p:sp>
      <p:sp>
        <p:nvSpPr>
          <p:cNvPr id="96" name="Text Box 237"/>
          <p:cNvSpPr txBox="1">
            <a:spLocks noChangeArrowheads="1"/>
          </p:cNvSpPr>
          <p:nvPr/>
        </p:nvSpPr>
        <p:spPr bwMode="auto">
          <a:xfrm>
            <a:off x="7469946" y="2136264"/>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solidFill>
                  <a:schemeClr val="accent2"/>
                </a:solidFill>
                <a:ea typeface="宋体" charset="-122"/>
              </a:rPr>
              <a:t>1</a:t>
            </a:r>
          </a:p>
        </p:txBody>
      </p:sp>
      <p:sp>
        <p:nvSpPr>
          <p:cNvPr id="97" name="Text Box 238"/>
          <p:cNvSpPr txBox="1">
            <a:spLocks noChangeArrowheads="1"/>
          </p:cNvSpPr>
          <p:nvPr/>
        </p:nvSpPr>
        <p:spPr bwMode="auto">
          <a:xfrm>
            <a:off x="7989058" y="2168014"/>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solidFill>
                  <a:schemeClr val="accent2"/>
                </a:solidFill>
                <a:ea typeface="宋体" charset="-122"/>
              </a:rPr>
              <a:t>1</a:t>
            </a:r>
          </a:p>
        </p:txBody>
      </p:sp>
      <p:graphicFrame>
        <p:nvGraphicFramePr>
          <p:cNvPr id="98" name="Object 241"/>
          <p:cNvGraphicFramePr>
            <a:graphicFrameLocks noChangeAspect="1"/>
          </p:cNvGraphicFramePr>
          <p:nvPr>
            <p:extLst>
              <p:ext uri="{D42A27DB-BD31-4B8C-83A1-F6EECF244321}">
                <p14:modId xmlns:p14="http://schemas.microsoft.com/office/powerpoint/2010/main" val="3262056262"/>
              </p:ext>
            </p:extLst>
          </p:nvPr>
        </p:nvGraphicFramePr>
        <p:xfrm>
          <a:off x="4045648" y="3234616"/>
          <a:ext cx="4392612" cy="3671888"/>
        </p:xfrm>
        <a:graphic>
          <a:graphicData uri="http://schemas.openxmlformats.org/presentationml/2006/ole">
            <mc:AlternateContent xmlns:mc="http://schemas.openxmlformats.org/markup-compatibility/2006">
              <mc:Choice xmlns:v="urn:schemas-microsoft-com:vml" Requires="v">
                <p:oleObj spid="_x0000_s43756" name="位图图像" r:id="rId11" imgW="4667902" imgH="4277322" progId="Paint.Picture">
                  <p:embed/>
                </p:oleObj>
              </mc:Choice>
              <mc:Fallback>
                <p:oleObj name="位图图像" r:id="rId11" imgW="4667902" imgH="4277322" progId="Paint.Picture">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45648" y="3234616"/>
                        <a:ext cx="4392612" cy="3671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矩形 1"/>
          <p:cNvSpPr/>
          <p:nvPr/>
        </p:nvSpPr>
        <p:spPr>
          <a:xfrm>
            <a:off x="2286000" y="501308"/>
            <a:ext cx="5893558" cy="369332"/>
          </a:xfrm>
          <a:prstGeom prst="rect">
            <a:avLst/>
          </a:prstGeom>
        </p:spPr>
        <p:txBody>
          <a:bodyPr wrap="square">
            <a:spAutoFit/>
          </a:bodyPr>
          <a:lstStyle/>
          <a:p>
            <a:r>
              <a:rPr lang="en-US" altLang="zh-CN" dirty="0">
                <a:solidFill>
                  <a:srgbClr val="FF0000"/>
                </a:solidFill>
              </a:rPr>
              <a:t>PAL</a:t>
            </a:r>
            <a:r>
              <a:rPr lang="zh-CN" altLang="en-US" dirty="0">
                <a:solidFill>
                  <a:srgbClr val="FF0000"/>
                </a:solidFill>
              </a:rPr>
              <a:t>（可编程阵列逻辑）与阵列可编程或阵列固定</a:t>
            </a:r>
          </a:p>
        </p:txBody>
      </p:sp>
    </p:spTree>
    <p:extLst>
      <p:ext uri="{BB962C8B-B14F-4D97-AF65-F5344CB8AC3E}">
        <p14:creationId xmlns:p14="http://schemas.microsoft.com/office/powerpoint/2010/main" val="99889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0" y="6129180"/>
            <a:ext cx="9144000" cy="92333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endParaRPr lang="en-US" altLang="zh-CN" dirty="0"/>
          </a:p>
          <a:p>
            <a:endParaRPr lang="en-US" altLang="zh-CN" dirty="0"/>
          </a:p>
          <a:p>
            <a:endParaRPr lang="zh-CN" altLang="en-US" dirty="0"/>
          </a:p>
        </p:txBody>
      </p:sp>
      <p:sp>
        <p:nvSpPr>
          <p:cNvPr id="4" name="标题 3"/>
          <p:cNvSpPr>
            <a:spLocks noGrp="1"/>
          </p:cNvSpPr>
          <p:nvPr>
            <p:ph type="title"/>
          </p:nvPr>
        </p:nvSpPr>
        <p:spPr>
          <a:xfrm>
            <a:off x="0" y="0"/>
            <a:ext cx="7848600" cy="417935"/>
          </a:xfrm>
        </p:spPr>
        <p:txBody>
          <a:bodyPr/>
          <a:lstStyle/>
          <a:p>
            <a:r>
              <a:rPr lang="zh-CN" altLang="en-US" sz="2800" dirty="0"/>
              <a:t>第六章  可编程逻辑</a:t>
            </a:r>
            <a:r>
              <a:rPr lang="en-US" altLang="zh-CN" sz="2800" dirty="0"/>
              <a:t>\</a:t>
            </a:r>
            <a:r>
              <a:rPr lang="zh-CN" altLang="en-US" dirty="0">
                <a:solidFill>
                  <a:srgbClr val="1C1C1C"/>
                </a:solidFill>
                <a:ea typeface="宋体" pitchFamily="2" charset="-122"/>
              </a:rPr>
              <a:t>第一节  </a:t>
            </a:r>
            <a:r>
              <a:rPr lang="en-US" altLang="zh-CN" dirty="0">
                <a:solidFill>
                  <a:srgbClr val="1C1C1C"/>
                </a:solidFill>
                <a:ea typeface="宋体" pitchFamily="2" charset="-122"/>
              </a:rPr>
              <a:t>PLD</a:t>
            </a:r>
            <a:r>
              <a:rPr lang="zh-CN" altLang="en-US" dirty="0">
                <a:solidFill>
                  <a:srgbClr val="1C1C1C"/>
                </a:solidFill>
                <a:ea typeface="宋体" pitchFamily="2" charset="-122"/>
              </a:rPr>
              <a:t>的基本概念</a:t>
            </a:r>
            <a:endParaRPr lang="zh-CN" altLang="en-US" dirty="0"/>
          </a:p>
        </p:txBody>
      </p:sp>
      <p:sp>
        <p:nvSpPr>
          <p:cNvPr id="5" name="内容占位符 4"/>
          <p:cNvSpPr>
            <a:spLocks noGrp="1"/>
          </p:cNvSpPr>
          <p:nvPr>
            <p:ph idx="1"/>
          </p:nvPr>
        </p:nvSpPr>
        <p:spPr>
          <a:xfrm>
            <a:off x="-53641" y="411106"/>
            <a:ext cx="8987253" cy="5775792"/>
          </a:xfrm>
        </p:spPr>
        <p:txBody>
          <a:bodyPr/>
          <a:lstStyle/>
          <a:p>
            <a:r>
              <a:rPr lang="en-US" altLang="zh-CN" sz="2800" dirty="0"/>
              <a:t>SPLD</a:t>
            </a:r>
            <a:r>
              <a:rPr lang="zh-CN" altLang="en-US" sz="2800" dirty="0"/>
              <a:t>例子</a:t>
            </a:r>
            <a:endParaRPr lang="zh-CN" altLang="en-US" sz="2800" dirty="0">
              <a:latin typeface="楷体" pitchFamily="49" charset="-122"/>
              <a:ea typeface="楷体" pitchFamily="49" charset="-122"/>
            </a:endParaRPr>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pic>
        <p:nvPicPr>
          <p:cNvPr id="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00" y="1313859"/>
            <a:ext cx="345757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grpSp>
        <p:nvGrpSpPr>
          <p:cNvPr id="29" name="组合 7"/>
          <p:cNvGrpSpPr>
            <a:grpSpLocks/>
          </p:cNvGrpSpPr>
          <p:nvPr/>
        </p:nvGrpSpPr>
        <p:grpSpPr bwMode="auto">
          <a:xfrm>
            <a:off x="297915" y="854526"/>
            <a:ext cx="7864475" cy="429823"/>
            <a:chOff x="308049" y="89677"/>
            <a:chExt cx="7864351" cy="430438"/>
          </a:xfrm>
        </p:grpSpPr>
        <p:sp>
          <p:nvSpPr>
            <p:cNvPr id="30" name="TextBox 3"/>
            <p:cNvSpPr txBox="1">
              <a:spLocks noChangeArrowheads="1"/>
            </p:cNvSpPr>
            <p:nvPr/>
          </p:nvSpPr>
          <p:spPr bwMode="auto">
            <a:xfrm>
              <a:off x="996550" y="89677"/>
              <a:ext cx="7175850"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r>
                <a:rPr lang="zh-CN" altLang="en-US" sz="2400" dirty="0"/>
                <a:t>分析如下电路，列出真值表，说明它的逻辑功能。</a:t>
              </a:r>
            </a:p>
          </p:txBody>
        </p:sp>
        <p:sp>
          <p:nvSpPr>
            <p:cNvPr id="31" name="Text Box 179"/>
            <p:cNvSpPr txBox="1">
              <a:spLocks noChangeArrowheads="1"/>
            </p:cNvSpPr>
            <p:nvPr/>
          </p:nvSpPr>
          <p:spPr bwMode="auto">
            <a:xfrm>
              <a:off x="308049" y="117249"/>
              <a:ext cx="695325" cy="402866"/>
            </a:xfrm>
            <a:prstGeom prst="rect">
              <a:avLst/>
            </a:prstGeom>
            <a:ln/>
          </p:spPr>
          <p:style>
            <a:lnRef idx="2">
              <a:schemeClr val="accent4"/>
            </a:lnRef>
            <a:fillRef idx="1">
              <a:schemeClr val="lt1"/>
            </a:fillRef>
            <a:effectRef idx="0">
              <a:schemeClr val="accent4"/>
            </a:effectRef>
            <a:fontRef idx="minor">
              <a:schemeClr val="dk1"/>
            </a:fontRef>
          </p:style>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zh-CN" altLang="en-US" dirty="0">
                  <a:ea typeface="宋体" charset="-122"/>
                </a:rPr>
                <a:t>练习</a:t>
              </a:r>
            </a:p>
          </p:txBody>
        </p:sp>
      </p:grpSp>
      <p:sp>
        <p:nvSpPr>
          <p:cNvPr id="32" name="TextBox 31"/>
          <p:cNvSpPr txBox="1">
            <a:spLocks noChangeArrowheads="1"/>
          </p:cNvSpPr>
          <p:nvPr/>
        </p:nvSpPr>
        <p:spPr bwMode="auto">
          <a:xfrm>
            <a:off x="4201578" y="2825159"/>
            <a:ext cx="7921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r>
              <a:rPr lang="en-US" altLang="zh-CN" sz="2400" dirty="0">
                <a:solidFill>
                  <a:srgbClr val="FF0000"/>
                </a:solidFill>
              </a:rPr>
              <a:t>Y=?</a:t>
            </a:r>
            <a:endParaRPr lang="zh-CN" altLang="en-US" sz="2400" dirty="0">
              <a:solidFill>
                <a:srgbClr val="FF0000"/>
              </a:solidFill>
            </a:endParaRPr>
          </a:p>
        </p:txBody>
      </p:sp>
      <p:pic>
        <p:nvPicPr>
          <p:cNvPr id="33" name="Picture 3"/>
          <p:cNvPicPr>
            <a:picLocks noChangeAspect="1" noChangeArrowheads="1"/>
          </p:cNvPicPr>
          <p:nvPr/>
        </p:nvPicPr>
        <p:blipFill>
          <a:blip r:embed="rId3"/>
          <a:srcRect/>
          <a:stretch>
            <a:fillRect/>
          </a:stretch>
        </p:blipFill>
        <p:spPr bwMode="auto">
          <a:xfrm>
            <a:off x="3709417" y="3299002"/>
            <a:ext cx="5218683" cy="3558998"/>
          </a:xfrm>
          <a:prstGeom prst="rect">
            <a:avLst/>
          </a:prstGeom>
          <a:noFill/>
          <a:ln w="19050" algn="ctr">
            <a:solidFill>
              <a:schemeClr val="accent2">
                <a:lumMod val="40000"/>
                <a:lumOff val="60000"/>
              </a:schemeClr>
            </a:solidFill>
            <a:miter lim="800000"/>
            <a:headEnd/>
            <a:tailEnd/>
          </a:ln>
        </p:spPr>
      </p:pic>
      <p:sp>
        <p:nvSpPr>
          <p:cNvPr id="11" name="Oval 11"/>
          <p:cNvSpPr>
            <a:spLocks noChangeArrowheads="1"/>
          </p:cNvSpPr>
          <p:nvPr/>
        </p:nvSpPr>
        <p:spPr bwMode="auto">
          <a:xfrm>
            <a:off x="1994559" y="1472611"/>
            <a:ext cx="85725" cy="88900"/>
          </a:xfrm>
          <a:prstGeom prst="ellipse">
            <a:avLst/>
          </a:prstGeom>
          <a:solidFill>
            <a:srgbClr val="FF3300"/>
          </a:solidFill>
          <a:ln w="19050">
            <a:solidFill>
              <a:schemeClr val="tx1"/>
            </a:solidFill>
            <a:round/>
            <a:headEnd/>
            <a:tailEnd/>
          </a:ln>
        </p:spPr>
        <p:txBody>
          <a:bodyPr lIns="90000" tIns="46800" rIns="90000" bIns="46800" anchor="ctr">
            <a:spAutoFit/>
          </a:bodyPr>
          <a:lstStyle/>
          <a:p>
            <a:endParaRPr lang="zh-CN" altLang="en-US"/>
          </a:p>
        </p:txBody>
      </p:sp>
      <p:sp>
        <p:nvSpPr>
          <p:cNvPr id="12" name="Oval 11"/>
          <p:cNvSpPr>
            <a:spLocks noChangeArrowheads="1"/>
          </p:cNvSpPr>
          <p:nvPr/>
        </p:nvSpPr>
        <p:spPr bwMode="auto">
          <a:xfrm>
            <a:off x="1636334" y="1470636"/>
            <a:ext cx="85725" cy="88900"/>
          </a:xfrm>
          <a:prstGeom prst="ellipse">
            <a:avLst/>
          </a:prstGeom>
          <a:solidFill>
            <a:srgbClr val="FF3300"/>
          </a:solidFill>
          <a:ln w="19050">
            <a:solidFill>
              <a:schemeClr val="tx1"/>
            </a:solidFill>
            <a:round/>
            <a:headEnd/>
            <a:tailEnd/>
          </a:ln>
        </p:spPr>
        <p:txBody>
          <a:bodyPr lIns="90000" tIns="46800" rIns="90000" bIns="46800" anchor="ctr">
            <a:spAutoFit/>
          </a:bodyPr>
          <a:lstStyle/>
          <a:p>
            <a:endParaRPr lang="zh-CN" altLang="en-US"/>
          </a:p>
        </p:txBody>
      </p:sp>
      <p:sp>
        <p:nvSpPr>
          <p:cNvPr id="13" name="Oval 11"/>
          <p:cNvSpPr>
            <a:spLocks noChangeArrowheads="1"/>
          </p:cNvSpPr>
          <p:nvPr/>
        </p:nvSpPr>
        <p:spPr bwMode="auto">
          <a:xfrm>
            <a:off x="1634359" y="2014911"/>
            <a:ext cx="85725" cy="88900"/>
          </a:xfrm>
          <a:prstGeom prst="ellipse">
            <a:avLst/>
          </a:prstGeom>
          <a:solidFill>
            <a:srgbClr val="FF3300"/>
          </a:solidFill>
          <a:ln w="19050">
            <a:solidFill>
              <a:schemeClr val="tx1"/>
            </a:solidFill>
            <a:round/>
            <a:headEnd/>
            <a:tailEnd/>
          </a:ln>
        </p:spPr>
        <p:txBody>
          <a:bodyPr lIns="90000" tIns="46800" rIns="90000" bIns="46800" anchor="ctr">
            <a:spAutoFit/>
          </a:bodyPr>
          <a:lstStyle/>
          <a:p>
            <a:endParaRPr lang="zh-CN" altLang="en-US"/>
          </a:p>
        </p:txBody>
      </p:sp>
      <p:sp>
        <p:nvSpPr>
          <p:cNvPr id="15" name="Oval 11"/>
          <p:cNvSpPr>
            <a:spLocks noChangeArrowheads="1"/>
          </p:cNvSpPr>
          <p:nvPr/>
        </p:nvSpPr>
        <p:spPr bwMode="auto">
          <a:xfrm>
            <a:off x="1634359" y="2537411"/>
            <a:ext cx="85725" cy="88900"/>
          </a:xfrm>
          <a:prstGeom prst="ellipse">
            <a:avLst/>
          </a:prstGeom>
          <a:solidFill>
            <a:srgbClr val="FF3300"/>
          </a:solidFill>
          <a:ln w="19050">
            <a:solidFill>
              <a:schemeClr val="tx1"/>
            </a:solidFill>
            <a:round/>
            <a:headEnd/>
            <a:tailEnd/>
          </a:ln>
        </p:spPr>
        <p:txBody>
          <a:bodyPr lIns="90000" tIns="46800" rIns="90000" bIns="46800" anchor="ctr">
            <a:spAutoFit/>
          </a:bodyPr>
          <a:lstStyle/>
          <a:p>
            <a:endParaRPr lang="zh-CN" altLang="en-US"/>
          </a:p>
        </p:txBody>
      </p:sp>
      <p:sp>
        <p:nvSpPr>
          <p:cNvPr id="16" name="Oval 11"/>
          <p:cNvSpPr>
            <a:spLocks noChangeArrowheads="1"/>
          </p:cNvSpPr>
          <p:nvPr/>
        </p:nvSpPr>
        <p:spPr bwMode="auto">
          <a:xfrm>
            <a:off x="2002484" y="2299911"/>
            <a:ext cx="85725" cy="88900"/>
          </a:xfrm>
          <a:prstGeom prst="ellipse">
            <a:avLst/>
          </a:prstGeom>
          <a:solidFill>
            <a:srgbClr val="FF3300"/>
          </a:solidFill>
          <a:ln w="19050">
            <a:solidFill>
              <a:schemeClr val="tx1"/>
            </a:solidFill>
            <a:round/>
            <a:headEnd/>
            <a:tailEnd/>
          </a:ln>
        </p:spPr>
        <p:txBody>
          <a:bodyPr lIns="90000" tIns="46800" rIns="90000" bIns="46800" anchor="ctr">
            <a:spAutoFit/>
          </a:bodyPr>
          <a:lstStyle/>
          <a:p>
            <a:endParaRPr lang="zh-CN" altLang="en-US"/>
          </a:p>
        </p:txBody>
      </p:sp>
      <p:sp>
        <p:nvSpPr>
          <p:cNvPr id="17" name="Oval 11"/>
          <p:cNvSpPr>
            <a:spLocks noChangeArrowheads="1"/>
          </p:cNvSpPr>
          <p:nvPr/>
        </p:nvSpPr>
        <p:spPr bwMode="auto">
          <a:xfrm>
            <a:off x="2002484" y="2798661"/>
            <a:ext cx="85725" cy="88900"/>
          </a:xfrm>
          <a:prstGeom prst="ellipse">
            <a:avLst/>
          </a:prstGeom>
          <a:solidFill>
            <a:srgbClr val="FF3300"/>
          </a:solidFill>
          <a:ln w="19050">
            <a:solidFill>
              <a:schemeClr val="tx1"/>
            </a:solidFill>
            <a:round/>
            <a:headEnd/>
            <a:tailEnd/>
          </a:ln>
        </p:spPr>
        <p:txBody>
          <a:bodyPr lIns="90000" tIns="46800" rIns="90000" bIns="46800" anchor="ctr">
            <a:spAutoFit/>
          </a:bodyPr>
          <a:lstStyle/>
          <a:p>
            <a:endParaRPr lang="zh-CN" altLang="en-US"/>
          </a:p>
        </p:txBody>
      </p:sp>
      <p:sp>
        <p:nvSpPr>
          <p:cNvPr id="18" name="Oval 11"/>
          <p:cNvSpPr>
            <a:spLocks noChangeArrowheads="1"/>
          </p:cNvSpPr>
          <p:nvPr/>
        </p:nvSpPr>
        <p:spPr bwMode="auto">
          <a:xfrm>
            <a:off x="2370609" y="1765536"/>
            <a:ext cx="85725" cy="88900"/>
          </a:xfrm>
          <a:prstGeom prst="ellipse">
            <a:avLst/>
          </a:prstGeom>
          <a:solidFill>
            <a:srgbClr val="FF3300"/>
          </a:solidFill>
          <a:ln w="19050">
            <a:solidFill>
              <a:schemeClr val="tx1"/>
            </a:solidFill>
            <a:round/>
            <a:headEnd/>
            <a:tailEnd/>
          </a:ln>
        </p:spPr>
        <p:txBody>
          <a:bodyPr lIns="90000" tIns="46800" rIns="90000" bIns="46800" anchor="ctr">
            <a:spAutoFit/>
          </a:bodyPr>
          <a:lstStyle/>
          <a:p>
            <a:endParaRPr lang="zh-CN" altLang="en-US"/>
          </a:p>
        </p:txBody>
      </p:sp>
      <p:sp>
        <p:nvSpPr>
          <p:cNvPr id="19" name="Oval 11"/>
          <p:cNvSpPr>
            <a:spLocks noChangeArrowheads="1"/>
          </p:cNvSpPr>
          <p:nvPr/>
        </p:nvSpPr>
        <p:spPr bwMode="auto">
          <a:xfrm>
            <a:off x="2370609" y="2014911"/>
            <a:ext cx="85725" cy="88900"/>
          </a:xfrm>
          <a:prstGeom prst="ellipse">
            <a:avLst/>
          </a:prstGeom>
          <a:solidFill>
            <a:srgbClr val="FF3300"/>
          </a:solidFill>
          <a:ln w="19050">
            <a:solidFill>
              <a:schemeClr val="tx1"/>
            </a:solidFill>
            <a:round/>
            <a:headEnd/>
            <a:tailEnd/>
          </a:ln>
        </p:spPr>
        <p:txBody>
          <a:bodyPr lIns="90000" tIns="46800" rIns="90000" bIns="46800" anchor="ctr">
            <a:spAutoFit/>
          </a:bodyPr>
          <a:lstStyle/>
          <a:p>
            <a:endParaRPr lang="zh-CN" altLang="en-US"/>
          </a:p>
        </p:txBody>
      </p:sp>
      <p:sp>
        <p:nvSpPr>
          <p:cNvPr id="20" name="Oval 11"/>
          <p:cNvSpPr>
            <a:spLocks noChangeArrowheads="1"/>
          </p:cNvSpPr>
          <p:nvPr/>
        </p:nvSpPr>
        <p:spPr bwMode="auto">
          <a:xfrm>
            <a:off x="2738734" y="1741786"/>
            <a:ext cx="85725" cy="88900"/>
          </a:xfrm>
          <a:prstGeom prst="ellipse">
            <a:avLst/>
          </a:prstGeom>
          <a:solidFill>
            <a:srgbClr val="FF3300"/>
          </a:solidFill>
          <a:ln w="19050">
            <a:solidFill>
              <a:schemeClr val="tx1"/>
            </a:solidFill>
            <a:round/>
            <a:headEnd/>
            <a:tailEnd/>
          </a:ln>
        </p:spPr>
        <p:txBody>
          <a:bodyPr lIns="90000" tIns="46800" rIns="90000" bIns="46800" anchor="ctr">
            <a:spAutoFit/>
          </a:bodyPr>
          <a:lstStyle/>
          <a:p>
            <a:endParaRPr lang="zh-CN" altLang="en-US"/>
          </a:p>
        </p:txBody>
      </p:sp>
      <p:sp>
        <p:nvSpPr>
          <p:cNvPr id="21" name="Oval 11"/>
          <p:cNvSpPr>
            <a:spLocks noChangeArrowheads="1"/>
          </p:cNvSpPr>
          <p:nvPr/>
        </p:nvSpPr>
        <p:spPr bwMode="auto">
          <a:xfrm>
            <a:off x="2738734" y="2537411"/>
            <a:ext cx="85725" cy="88900"/>
          </a:xfrm>
          <a:prstGeom prst="ellipse">
            <a:avLst/>
          </a:prstGeom>
          <a:solidFill>
            <a:srgbClr val="FF3300"/>
          </a:solidFill>
          <a:ln w="19050">
            <a:solidFill>
              <a:schemeClr val="tx1"/>
            </a:solidFill>
            <a:round/>
            <a:headEnd/>
            <a:tailEnd/>
          </a:ln>
        </p:spPr>
        <p:txBody>
          <a:bodyPr lIns="90000" tIns="46800" rIns="90000" bIns="46800" anchor="ctr">
            <a:spAutoFit/>
          </a:bodyPr>
          <a:lstStyle/>
          <a:p>
            <a:endParaRPr lang="zh-CN" altLang="en-US"/>
          </a:p>
        </p:txBody>
      </p:sp>
      <p:sp>
        <p:nvSpPr>
          <p:cNvPr id="22" name="Oval 11"/>
          <p:cNvSpPr>
            <a:spLocks noChangeArrowheads="1"/>
          </p:cNvSpPr>
          <p:nvPr/>
        </p:nvSpPr>
        <p:spPr bwMode="auto">
          <a:xfrm>
            <a:off x="1646234" y="3238036"/>
            <a:ext cx="85725" cy="88900"/>
          </a:xfrm>
          <a:prstGeom prst="ellipse">
            <a:avLst/>
          </a:prstGeom>
          <a:solidFill>
            <a:srgbClr val="FF3300"/>
          </a:solidFill>
          <a:ln w="19050">
            <a:solidFill>
              <a:schemeClr val="tx1"/>
            </a:solidFill>
            <a:round/>
            <a:headEnd/>
            <a:tailEnd/>
          </a:ln>
        </p:spPr>
        <p:txBody>
          <a:bodyPr lIns="90000" tIns="46800" rIns="90000" bIns="46800" anchor="ctr">
            <a:spAutoFit/>
          </a:bodyPr>
          <a:lstStyle/>
          <a:p>
            <a:endParaRPr lang="zh-CN" altLang="en-US"/>
          </a:p>
        </p:txBody>
      </p:sp>
      <p:sp>
        <p:nvSpPr>
          <p:cNvPr id="23" name="Oval 11"/>
          <p:cNvSpPr>
            <a:spLocks noChangeArrowheads="1"/>
          </p:cNvSpPr>
          <p:nvPr/>
        </p:nvSpPr>
        <p:spPr bwMode="auto">
          <a:xfrm>
            <a:off x="2002484" y="3238036"/>
            <a:ext cx="85725" cy="88900"/>
          </a:xfrm>
          <a:prstGeom prst="ellipse">
            <a:avLst/>
          </a:prstGeom>
          <a:solidFill>
            <a:srgbClr val="FF3300"/>
          </a:solidFill>
          <a:ln w="19050">
            <a:solidFill>
              <a:schemeClr val="tx1"/>
            </a:solidFill>
            <a:round/>
            <a:headEnd/>
            <a:tailEnd/>
          </a:ln>
        </p:spPr>
        <p:txBody>
          <a:bodyPr lIns="90000" tIns="46800" rIns="90000" bIns="46800" anchor="ctr">
            <a:spAutoFit/>
          </a:bodyPr>
          <a:lstStyle/>
          <a:p>
            <a:endParaRPr lang="zh-CN" altLang="en-US"/>
          </a:p>
        </p:txBody>
      </p:sp>
      <p:sp>
        <p:nvSpPr>
          <p:cNvPr id="24" name="Oval 11"/>
          <p:cNvSpPr>
            <a:spLocks noChangeArrowheads="1"/>
          </p:cNvSpPr>
          <p:nvPr/>
        </p:nvSpPr>
        <p:spPr bwMode="auto">
          <a:xfrm>
            <a:off x="2370609" y="3226161"/>
            <a:ext cx="85725" cy="88900"/>
          </a:xfrm>
          <a:prstGeom prst="ellipse">
            <a:avLst/>
          </a:prstGeom>
          <a:solidFill>
            <a:srgbClr val="FF3300"/>
          </a:solidFill>
          <a:ln w="19050">
            <a:solidFill>
              <a:schemeClr val="tx1"/>
            </a:solidFill>
            <a:round/>
            <a:headEnd/>
            <a:tailEnd/>
          </a:ln>
        </p:spPr>
        <p:txBody>
          <a:bodyPr lIns="90000" tIns="46800" rIns="90000" bIns="46800" anchor="ctr">
            <a:spAutoFit/>
          </a:bodyPr>
          <a:lstStyle/>
          <a:p>
            <a:endParaRPr lang="zh-CN" altLang="en-US"/>
          </a:p>
        </p:txBody>
      </p:sp>
      <p:sp>
        <p:nvSpPr>
          <p:cNvPr id="25" name="Oval 11"/>
          <p:cNvSpPr>
            <a:spLocks noChangeArrowheads="1"/>
          </p:cNvSpPr>
          <p:nvPr/>
        </p:nvSpPr>
        <p:spPr bwMode="auto">
          <a:xfrm>
            <a:off x="2738734" y="3249911"/>
            <a:ext cx="85725" cy="88900"/>
          </a:xfrm>
          <a:prstGeom prst="ellipse">
            <a:avLst/>
          </a:prstGeom>
          <a:solidFill>
            <a:srgbClr val="FF3300"/>
          </a:solidFill>
          <a:ln w="19050">
            <a:solidFill>
              <a:schemeClr val="tx1"/>
            </a:solidFill>
            <a:round/>
            <a:headEnd/>
            <a:tailEnd/>
          </a:ln>
        </p:spPr>
        <p:txBody>
          <a:bodyPr lIns="90000" tIns="46800" rIns="90000" bIns="46800" anchor="ctr">
            <a:spAutoFit/>
          </a:bodyPr>
          <a:lstStyle/>
          <a:p>
            <a:endParaRPr lang="zh-CN" altLang="en-US"/>
          </a:p>
        </p:txBody>
      </p:sp>
    </p:spTree>
    <p:extLst>
      <p:ext uri="{BB962C8B-B14F-4D97-AF65-F5344CB8AC3E}">
        <p14:creationId xmlns:p14="http://schemas.microsoft.com/office/powerpoint/2010/main" val="3589611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0" y="6129180"/>
            <a:ext cx="9144000" cy="92333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endParaRPr lang="en-US" altLang="zh-CN" dirty="0"/>
          </a:p>
          <a:p>
            <a:endParaRPr lang="en-US" altLang="zh-CN" dirty="0"/>
          </a:p>
          <a:p>
            <a:endParaRPr lang="zh-CN" altLang="en-US" dirty="0"/>
          </a:p>
        </p:txBody>
      </p:sp>
      <p:sp>
        <p:nvSpPr>
          <p:cNvPr id="4" name="标题 3"/>
          <p:cNvSpPr>
            <a:spLocks noGrp="1"/>
          </p:cNvSpPr>
          <p:nvPr>
            <p:ph type="title"/>
          </p:nvPr>
        </p:nvSpPr>
        <p:spPr>
          <a:xfrm>
            <a:off x="0" y="0"/>
            <a:ext cx="7848600" cy="417935"/>
          </a:xfrm>
        </p:spPr>
        <p:txBody>
          <a:bodyPr/>
          <a:lstStyle/>
          <a:p>
            <a:r>
              <a:rPr lang="zh-CN" altLang="en-US" sz="2800" dirty="0"/>
              <a:t>第六章  可编程逻辑</a:t>
            </a:r>
            <a:r>
              <a:rPr lang="en-US" altLang="zh-CN" sz="2800" dirty="0"/>
              <a:t>\</a:t>
            </a:r>
            <a:r>
              <a:rPr lang="zh-CN" altLang="en-US" dirty="0">
                <a:solidFill>
                  <a:srgbClr val="1C1C1C"/>
                </a:solidFill>
                <a:ea typeface="宋体" pitchFamily="2" charset="-122"/>
              </a:rPr>
              <a:t>第一节  </a:t>
            </a:r>
            <a:r>
              <a:rPr lang="en-US" altLang="zh-CN" dirty="0">
                <a:solidFill>
                  <a:srgbClr val="1C1C1C"/>
                </a:solidFill>
                <a:ea typeface="宋体" pitchFamily="2" charset="-122"/>
              </a:rPr>
              <a:t>PLD</a:t>
            </a:r>
            <a:r>
              <a:rPr lang="zh-CN" altLang="en-US" dirty="0">
                <a:solidFill>
                  <a:srgbClr val="1C1C1C"/>
                </a:solidFill>
                <a:ea typeface="宋体" pitchFamily="2" charset="-122"/>
              </a:rPr>
              <a:t>的基本概念</a:t>
            </a:r>
            <a:endParaRPr lang="zh-CN" altLang="en-US" dirty="0"/>
          </a:p>
        </p:txBody>
      </p:sp>
      <p:sp>
        <p:nvSpPr>
          <p:cNvPr id="5" name="内容占位符 4"/>
          <p:cNvSpPr>
            <a:spLocks noGrp="1"/>
          </p:cNvSpPr>
          <p:nvPr>
            <p:ph idx="1"/>
          </p:nvPr>
        </p:nvSpPr>
        <p:spPr>
          <a:xfrm>
            <a:off x="13657" y="425855"/>
            <a:ext cx="8987253" cy="5775792"/>
          </a:xfrm>
        </p:spPr>
        <p:txBody>
          <a:bodyPr/>
          <a:lstStyle/>
          <a:p>
            <a:r>
              <a:rPr lang="en-US" altLang="zh-CN" sz="2800" dirty="0"/>
              <a:t>SPLD</a:t>
            </a:r>
            <a:r>
              <a:rPr lang="zh-CN" altLang="en-US" sz="2800" dirty="0"/>
              <a:t>例子</a:t>
            </a:r>
            <a:endParaRPr lang="zh-CN" altLang="en-US" sz="2800" dirty="0">
              <a:latin typeface="楷体" pitchFamily="49" charset="-122"/>
              <a:ea typeface="楷体" pitchFamily="49" charset="-122"/>
            </a:endParaRPr>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pic>
        <p:nvPicPr>
          <p:cNvPr id="1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455" y="1369063"/>
            <a:ext cx="5581650"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pic>
        <p:nvPicPr>
          <p:cNvPr id="1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1780" y="3313751"/>
            <a:ext cx="4895850" cy="352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grpSp>
        <p:nvGrpSpPr>
          <p:cNvPr id="13" name="组合 11"/>
          <p:cNvGrpSpPr>
            <a:grpSpLocks/>
          </p:cNvGrpSpPr>
          <p:nvPr/>
        </p:nvGrpSpPr>
        <p:grpSpPr bwMode="auto">
          <a:xfrm>
            <a:off x="398918" y="750141"/>
            <a:ext cx="7705725" cy="517503"/>
            <a:chOff x="395536" y="72819"/>
            <a:chExt cx="7704856" cy="518112"/>
          </a:xfrm>
        </p:grpSpPr>
        <p:grpSp>
          <p:nvGrpSpPr>
            <p:cNvPr id="15" name="组合 8"/>
            <p:cNvGrpSpPr>
              <a:grpSpLocks/>
            </p:cNvGrpSpPr>
            <p:nvPr/>
          </p:nvGrpSpPr>
          <p:grpSpPr bwMode="auto">
            <a:xfrm>
              <a:off x="1115616" y="72819"/>
              <a:ext cx="6984776" cy="469764"/>
              <a:chOff x="2627784" y="936915"/>
              <a:chExt cx="6984776" cy="469764"/>
            </a:xfrm>
          </p:grpSpPr>
          <p:sp>
            <p:nvSpPr>
              <p:cNvPr id="17" name="TextBox 6"/>
              <p:cNvSpPr txBox="1">
                <a:spLocks noChangeArrowheads="1"/>
              </p:cNvSpPr>
              <p:nvPr/>
            </p:nvSpPr>
            <p:spPr bwMode="auto">
              <a:xfrm>
                <a:off x="2627784" y="1052736"/>
                <a:ext cx="6984776"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r>
                  <a:rPr lang="en-US" altLang="zh-CN" dirty="0"/>
                  <a:t>Z=X  Y</a:t>
                </a:r>
                <a:r>
                  <a:rPr lang="zh-CN" altLang="en-US" dirty="0"/>
                  <a:t>其中</a:t>
                </a:r>
                <a:r>
                  <a:rPr lang="en-US" altLang="zh-CN" dirty="0"/>
                  <a:t>X</a:t>
                </a:r>
                <a:r>
                  <a:rPr lang="zh-CN" altLang="en-US" dirty="0"/>
                  <a:t>、</a:t>
                </a:r>
                <a:r>
                  <a:rPr lang="en-US" altLang="zh-CN" dirty="0"/>
                  <a:t>Y</a:t>
                </a:r>
                <a:r>
                  <a:rPr lang="zh-CN" altLang="en-US" dirty="0"/>
                  <a:t>均为二位二进制数，试画出</a:t>
                </a:r>
                <a:r>
                  <a:rPr lang="en-US" altLang="zh-CN" dirty="0"/>
                  <a:t>Z</a:t>
                </a:r>
                <a:r>
                  <a:rPr lang="zh-CN" altLang="en-US" dirty="0"/>
                  <a:t>的</a:t>
                </a:r>
                <a:r>
                  <a:rPr lang="en-US" altLang="zh-CN" dirty="0"/>
                  <a:t>PLA</a:t>
                </a:r>
                <a:r>
                  <a:rPr lang="zh-CN" altLang="en-US" dirty="0"/>
                  <a:t>阵列。</a:t>
                </a:r>
              </a:p>
            </p:txBody>
          </p:sp>
          <p:sp>
            <p:nvSpPr>
              <p:cNvPr id="18" name="TextBox 7"/>
              <p:cNvSpPr txBox="1">
                <a:spLocks noChangeArrowheads="1"/>
              </p:cNvSpPr>
              <p:nvPr/>
            </p:nvSpPr>
            <p:spPr bwMode="auto">
              <a:xfrm>
                <a:off x="3105893" y="936915"/>
                <a:ext cx="288032" cy="327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r>
                  <a:rPr lang="en-US" altLang="zh-CN" sz="1800" dirty="0"/>
                  <a:t>2</a:t>
                </a:r>
                <a:endParaRPr lang="zh-CN" altLang="en-US" sz="1800" dirty="0"/>
              </a:p>
            </p:txBody>
          </p:sp>
        </p:grpSp>
        <p:sp>
          <p:nvSpPr>
            <p:cNvPr id="16" name="Text Box 179"/>
            <p:cNvSpPr txBox="1">
              <a:spLocks noChangeArrowheads="1"/>
            </p:cNvSpPr>
            <p:nvPr/>
          </p:nvSpPr>
          <p:spPr bwMode="auto">
            <a:xfrm>
              <a:off x="395536" y="188640"/>
              <a:ext cx="695325" cy="402291"/>
            </a:xfrm>
            <a:prstGeom prst="rect">
              <a:avLst/>
            </a:prstGeom>
            <a:ln/>
          </p:spPr>
          <p:style>
            <a:lnRef idx="2">
              <a:schemeClr val="accent4"/>
            </a:lnRef>
            <a:fillRef idx="1">
              <a:schemeClr val="lt1"/>
            </a:fillRef>
            <a:effectRef idx="0">
              <a:schemeClr val="accent4"/>
            </a:effectRef>
            <a:fontRef idx="minor">
              <a:schemeClr val="dk1"/>
            </a:fontRef>
          </p:style>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zh-CN" altLang="en-US" dirty="0">
                  <a:ea typeface="宋体" charset="-122"/>
                </a:rPr>
                <a:t>练习</a:t>
              </a:r>
            </a:p>
          </p:txBody>
        </p:sp>
      </p:grpSp>
      <p:sp>
        <p:nvSpPr>
          <p:cNvPr id="19" name="TextBox 18"/>
          <p:cNvSpPr txBox="1">
            <a:spLocks noChangeArrowheads="1"/>
          </p:cNvSpPr>
          <p:nvPr/>
        </p:nvSpPr>
        <p:spPr bwMode="auto">
          <a:xfrm>
            <a:off x="4571384" y="2418759"/>
            <a:ext cx="40508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r>
              <a:rPr lang="en-US" altLang="zh-CN" sz="2400" dirty="0">
                <a:solidFill>
                  <a:srgbClr val="FF0000"/>
                </a:solidFill>
              </a:rPr>
              <a:t>Z=Z</a:t>
            </a:r>
            <a:r>
              <a:rPr lang="en-US" altLang="zh-CN" sz="2400" baseline="-25000" dirty="0">
                <a:solidFill>
                  <a:srgbClr val="FF0000"/>
                </a:solidFill>
              </a:rPr>
              <a:t>4</a:t>
            </a:r>
            <a:r>
              <a:rPr lang="en-US" altLang="zh-CN" sz="2400" dirty="0">
                <a:solidFill>
                  <a:srgbClr val="FF0000"/>
                </a:solidFill>
              </a:rPr>
              <a:t>Z</a:t>
            </a:r>
            <a:r>
              <a:rPr lang="en-US" altLang="zh-CN" sz="2400" baseline="-25000" dirty="0">
                <a:solidFill>
                  <a:srgbClr val="FF0000"/>
                </a:solidFill>
              </a:rPr>
              <a:t>3</a:t>
            </a:r>
            <a:r>
              <a:rPr lang="en-US" altLang="zh-CN" sz="2400" dirty="0">
                <a:solidFill>
                  <a:srgbClr val="FF0000"/>
                </a:solidFill>
              </a:rPr>
              <a:t>Z</a:t>
            </a:r>
            <a:r>
              <a:rPr lang="en-US" altLang="zh-CN" sz="2400" baseline="-25000" dirty="0">
                <a:solidFill>
                  <a:srgbClr val="FF0000"/>
                </a:solidFill>
              </a:rPr>
              <a:t>2</a:t>
            </a:r>
            <a:r>
              <a:rPr lang="en-US" altLang="zh-CN" sz="2400" dirty="0">
                <a:solidFill>
                  <a:srgbClr val="FF0000"/>
                </a:solidFill>
              </a:rPr>
              <a:t>Z</a:t>
            </a:r>
            <a:r>
              <a:rPr lang="en-US" altLang="zh-CN" sz="2400" baseline="-25000" dirty="0">
                <a:solidFill>
                  <a:srgbClr val="FF0000"/>
                </a:solidFill>
              </a:rPr>
              <a:t>1</a:t>
            </a:r>
            <a:r>
              <a:rPr lang="en-US" altLang="zh-CN" sz="2400" dirty="0">
                <a:solidFill>
                  <a:srgbClr val="FF0000"/>
                </a:solidFill>
              </a:rPr>
              <a:t>Z</a:t>
            </a:r>
            <a:r>
              <a:rPr lang="en-US" altLang="zh-CN" sz="2400" baseline="-25000" dirty="0">
                <a:solidFill>
                  <a:srgbClr val="FF0000"/>
                </a:solidFill>
              </a:rPr>
              <a:t>0</a:t>
            </a:r>
            <a:endParaRPr lang="zh-CN" altLang="en-US" sz="2400" baseline="-25000" dirty="0">
              <a:solidFill>
                <a:srgbClr val="FF0000"/>
              </a:solidFill>
            </a:endParaRPr>
          </a:p>
        </p:txBody>
      </p:sp>
    </p:spTree>
    <p:extLst>
      <p:ext uri="{BB962C8B-B14F-4D97-AF65-F5344CB8AC3E}">
        <p14:creationId xmlns:p14="http://schemas.microsoft.com/office/powerpoint/2010/main" val="1015084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241778" y="593811"/>
            <a:ext cx="7560504" cy="1125075"/>
          </a:xfrm>
        </p:spPr>
        <p:txBody>
          <a:bodyPr/>
          <a:lstStyle/>
          <a:p>
            <a:r>
              <a:rPr lang="zh-CN" altLang="en-US" sz="6000" dirty="0"/>
              <a:t>第六章  可编程逻辑 </a:t>
            </a:r>
            <a:br>
              <a:rPr lang="zh-CN" altLang="en-US" sz="6000" dirty="0"/>
            </a:br>
            <a:endParaRPr lang="zh-CN" altLang="en-US" sz="6000" dirty="0"/>
          </a:p>
        </p:txBody>
      </p:sp>
      <p:sp>
        <p:nvSpPr>
          <p:cNvPr id="6" name="内容占位符 4"/>
          <p:cNvSpPr txBox="1">
            <a:spLocks/>
          </p:cNvSpPr>
          <p:nvPr/>
        </p:nvSpPr>
        <p:spPr bwMode="auto">
          <a:xfrm>
            <a:off x="2096835" y="1583877"/>
            <a:ext cx="5355357" cy="229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0" fontAlgn="base" hangingPunct="0">
              <a:lnSpc>
                <a:spcPct val="97000"/>
              </a:lnSpc>
              <a:spcBef>
                <a:spcPct val="20000"/>
              </a:spcBef>
              <a:spcAft>
                <a:spcPct val="20000"/>
              </a:spcAft>
              <a:buClr>
                <a:schemeClr val="folHlink"/>
              </a:buClr>
              <a:buFont typeface="Wingdings" pitchFamily="2" charset="2"/>
              <a:buNone/>
              <a:defRPr sz="2000" b="1">
                <a:solidFill>
                  <a:schemeClr val="tx1"/>
                </a:solidFill>
                <a:latin typeface="+mn-lt"/>
                <a:ea typeface="+mn-ea"/>
                <a:cs typeface="+mn-cs"/>
              </a:defRPr>
            </a:lvl1pPr>
            <a:lvl2pPr marL="457200" indent="0" algn="l" rtl="0" eaLnBrk="0" fontAlgn="base" hangingPunct="0">
              <a:lnSpc>
                <a:spcPct val="97000"/>
              </a:lnSpc>
              <a:spcBef>
                <a:spcPct val="20000"/>
              </a:spcBef>
              <a:spcAft>
                <a:spcPct val="20000"/>
              </a:spcAft>
              <a:buClr>
                <a:schemeClr val="folHlink"/>
              </a:buClr>
              <a:buFont typeface="Arial" charset="0"/>
              <a:buNone/>
              <a:defRPr sz="1800" b="1">
                <a:solidFill>
                  <a:schemeClr val="tx1"/>
                </a:solidFill>
                <a:latin typeface="+mn-lt"/>
                <a:ea typeface="+mn-ea"/>
              </a:defRPr>
            </a:lvl2pPr>
            <a:lvl3pPr marL="914400" indent="0" algn="l" rtl="0" eaLnBrk="0" fontAlgn="base" hangingPunct="0">
              <a:lnSpc>
                <a:spcPct val="97000"/>
              </a:lnSpc>
              <a:spcBef>
                <a:spcPct val="20000"/>
              </a:spcBef>
              <a:spcAft>
                <a:spcPct val="20000"/>
              </a:spcAft>
              <a:buClr>
                <a:schemeClr val="folHlink"/>
              </a:buClr>
              <a:buNone/>
              <a:defRPr sz="1600" b="1">
                <a:solidFill>
                  <a:schemeClr val="tx1"/>
                </a:solidFill>
                <a:latin typeface="Arial" pitchFamily="34" charset="0"/>
                <a:ea typeface="+mn-ea"/>
              </a:defRPr>
            </a:lvl3pPr>
            <a:lvl4pPr marL="13716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4pPr>
            <a:lvl5pPr marL="18288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5pPr>
            <a:lvl6pPr marL="22860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6pPr>
            <a:lvl7pPr marL="27432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7pPr>
            <a:lvl8pPr marL="32004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8pPr>
            <a:lvl9pPr marL="36576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9pPr>
          </a:lstStyle>
          <a:p>
            <a:pPr eaLnBrk="1" hangingPunct="1">
              <a:lnSpc>
                <a:spcPct val="100000"/>
              </a:lnSpc>
              <a:spcBef>
                <a:spcPct val="30000"/>
              </a:spcBef>
            </a:pPr>
            <a:r>
              <a:rPr lang="zh-CN" altLang="en-US" sz="2800" dirty="0">
                <a:solidFill>
                  <a:srgbClr val="1C1C1C"/>
                </a:solidFill>
                <a:ea typeface="宋体" pitchFamily="2" charset="-122"/>
              </a:rPr>
              <a:t>第一节  </a:t>
            </a:r>
            <a:r>
              <a:rPr lang="en-US" altLang="zh-CN" sz="2800" dirty="0">
                <a:solidFill>
                  <a:srgbClr val="1C1C1C"/>
                </a:solidFill>
                <a:ea typeface="宋体" pitchFamily="2" charset="-122"/>
              </a:rPr>
              <a:t>PLD</a:t>
            </a:r>
            <a:r>
              <a:rPr lang="zh-CN" altLang="en-US" sz="2800" dirty="0">
                <a:solidFill>
                  <a:srgbClr val="1C1C1C"/>
                </a:solidFill>
                <a:ea typeface="宋体" pitchFamily="2" charset="-122"/>
              </a:rPr>
              <a:t>的基本概念</a:t>
            </a:r>
          </a:p>
          <a:p>
            <a:pPr eaLnBrk="1" hangingPunct="1">
              <a:lnSpc>
                <a:spcPct val="100000"/>
              </a:lnSpc>
              <a:spcBef>
                <a:spcPct val="30000"/>
              </a:spcBef>
            </a:pPr>
            <a:r>
              <a:rPr lang="zh-CN" altLang="en-US" sz="2800" dirty="0">
                <a:solidFill>
                  <a:srgbClr val="1C1C1C"/>
                </a:solidFill>
                <a:ea typeface="宋体" pitchFamily="2" charset="-122"/>
              </a:rPr>
              <a:t>第二节  现场可编程门阵列 </a:t>
            </a:r>
            <a:r>
              <a:rPr lang="en-US" altLang="zh-CN" sz="2800" dirty="0">
                <a:solidFill>
                  <a:srgbClr val="1C1C1C"/>
                </a:solidFill>
                <a:ea typeface="宋体" pitchFamily="2" charset="-122"/>
              </a:rPr>
              <a:t>FPGA</a:t>
            </a:r>
          </a:p>
          <a:p>
            <a:pPr eaLnBrk="1" hangingPunct="1">
              <a:lnSpc>
                <a:spcPct val="100000"/>
              </a:lnSpc>
              <a:spcBef>
                <a:spcPct val="30000"/>
              </a:spcBef>
            </a:pPr>
            <a:r>
              <a:rPr lang="zh-CN" altLang="en-US" sz="2800" dirty="0">
                <a:solidFill>
                  <a:srgbClr val="1C1C1C"/>
                </a:solidFill>
                <a:ea typeface="宋体" pitchFamily="2" charset="-122"/>
              </a:rPr>
              <a:t>第三节  在系统可编程 </a:t>
            </a:r>
            <a:r>
              <a:rPr lang="en-US" altLang="zh-CN" sz="2800" dirty="0">
                <a:solidFill>
                  <a:srgbClr val="1C1C1C"/>
                </a:solidFill>
                <a:ea typeface="宋体" pitchFamily="2" charset="-122"/>
              </a:rPr>
              <a:t>ISP</a:t>
            </a:r>
          </a:p>
          <a:p>
            <a:pPr eaLnBrk="1" hangingPunct="1">
              <a:lnSpc>
                <a:spcPct val="100000"/>
              </a:lnSpc>
              <a:spcBef>
                <a:spcPct val="30000"/>
              </a:spcBef>
            </a:pPr>
            <a:r>
              <a:rPr lang="zh-CN" altLang="en-US" sz="2800" dirty="0">
                <a:solidFill>
                  <a:srgbClr val="1C1C1C"/>
                </a:solidFill>
                <a:ea typeface="宋体" pitchFamily="2" charset="-122"/>
              </a:rPr>
              <a:t>第四节  </a:t>
            </a:r>
            <a:r>
              <a:rPr lang="en-US" altLang="zh-CN" sz="2800" dirty="0">
                <a:solidFill>
                  <a:srgbClr val="1C1C1C"/>
                </a:solidFill>
                <a:ea typeface="宋体" pitchFamily="2" charset="-122"/>
              </a:rPr>
              <a:t>VHDL</a:t>
            </a:r>
            <a:r>
              <a:rPr lang="zh-CN" altLang="en-US" sz="2800" dirty="0">
                <a:solidFill>
                  <a:srgbClr val="1C1C1C"/>
                </a:solidFill>
                <a:ea typeface="宋体" pitchFamily="2" charset="-122"/>
              </a:rPr>
              <a:t>编程</a:t>
            </a:r>
            <a:endParaRPr lang="en-US" altLang="zh-CN" sz="2800" dirty="0">
              <a:solidFill>
                <a:srgbClr val="1C1C1C"/>
              </a:solidFill>
              <a:ea typeface="宋体" pitchFamily="2" charset="-122"/>
            </a:endParaRPr>
          </a:p>
        </p:txBody>
      </p:sp>
    </p:spTree>
    <p:extLst>
      <p:ext uri="{BB962C8B-B14F-4D97-AF65-F5344CB8AC3E}">
        <p14:creationId xmlns:p14="http://schemas.microsoft.com/office/powerpoint/2010/main" val="36273732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220" y="72637"/>
            <a:ext cx="7772400" cy="347858"/>
          </a:xfrm>
        </p:spPr>
        <p:txBody>
          <a:bodyPr/>
          <a:lstStyle/>
          <a:p>
            <a:r>
              <a:rPr lang="zh-CN" altLang="en-US" sz="2800" dirty="0">
                <a:solidFill>
                  <a:schemeClr val="tx2"/>
                </a:solidFill>
                <a:latin typeface="+mj-lt"/>
                <a:ea typeface="+mj-ea"/>
                <a:cs typeface="+mj-cs"/>
              </a:rPr>
              <a:t>第六章  可编程逻辑</a:t>
            </a:r>
            <a:r>
              <a:rPr lang="en-US" altLang="zh-CN" sz="2800" dirty="0">
                <a:solidFill>
                  <a:schemeClr val="tx2"/>
                </a:solidFill>
                <a:latin typeface="+mj-lt"/>
                <a:ea typeface="+mj-ea"/>
                <a:cs typeface="+mj-cs"/>
              </a:rPr>
              <a:t>\</a:t>
            </a:r>
            <a:r>
              <a:rPr lang="zh-CN" altLang="en-US" dirty="0"/>
              <a:t>数字集成电路</a:t>
            </a:r>
          </a:p>
        </p:txBody>
      </p:sp>
      <p:sp>
        <p:nvSpPr>
          <p:cNvPr id="4" name="内容占位符 2"/>
          <p:cNvSpPr txBox="1">
            <a:spLocks/>
          </p:cNvSpPr>
          <p:nvPr/>
        </p:nvSpPr>
        <p:spPr bwMode="auto">
          <a:xfrm>
            <a:off x="136554" y="458802"/>
            <a:ext cx="8865591" cy="5895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0" fontAlgn="base" hangingPunct="0">
              <a:lnSpc>
                <a:spcPct val="97000"/>
              </a:lnSpc>
              <a:spcBef>
                <a:spcPct val="20000"/>
              </a:spcBef>
              <a:spcAft>
                <a:spcPct val="20000"/>
              </a:spcAft>
              <a:buClr>
                <a:schemeClr val="folHlink"/>
              </a:buClr>
              <a:buFont typeface="Wingdings" pitchFamily="2" charset="2"/>
              <a:buNone/>
              <a:defRPr sz="2000" b="1">
                <a:solidFill>
                  <a:schemeClr val="tx1"/>
                </a:solidFill>
                <a:latin typeface="+mn-lt"/>
                <a:ea typeface="+mn-ea"/>
                <a:cs typeface="+mn-cs"/>
              </a:defRPr>
            </a:lvl1pPr>
            <a:lvl2pPr marL="457200" indent="0" algn="l" rtl="0" eaLnBrk="0" fontAlgn="base" hangingPunct="0">
              <a:lnSpc>
                <a:spcPct val="97000"/>
              </a:lnSpc>
              <a:spcBef>
                <a:spcPct val="20000"/>
              </a:spcBef>
              <a:spcAft>
                <a:spcPct val="20000"/>
              </a:spcAft>
              <a:buClr>
                <a:schemeClr val="folHlink"/>
              </a:buClr>
              <a:buFont typeface="Arial" charset="0"/>
              <a:buNone/>
              <a:defRPr sz="1800" b="1">
                <a:solidFill>
                  <a:schemeClr val="tx1"/>
                </a:solidFill>
                <a:latin typeface="+mn-lt"/>
                <a:ea typeface="+mn-ea"/>
              </a:defRPr>
            </a:lvl2pPr>
            <a:lvl3pPr marL="914400" indent="0" algn="l" rtl="0" eaLnBrk="0" fontAlgn="base" hangingPunct="0">
              <a:lnSpc>
                <a:spcPct val="97000"/>
              </a:lnSpc>
              <a:spcBef>
                <a:spcPct val="20000"/>
              </a:spcBef>
              <a:spcAft>
                <a:spcPct val="20000"/>
              </a:spcAft>
              <a:buClr>
                <a:schemeClr val="folHlink"/>
              </a:buClr>
              <a:buNone/>
              <a:defRPr sz="1600" b="1">
                <a:solidFill>
                  <a:schemeClr val="tx1"/>
                </a:solidFill>
                <a:latin typeface="Arial" pitchFamily="34" charset="0"/>
                <a:ea typeface="+mn-ea"/>
              </a:defRPr>
            </a:lvl3pPr>
            <a:lvl4pPr marL="13716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4pPr>
            <a:lvl5pPr marL="18288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5pPr>
            <a:lvl6pPr marL="22860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6pPr>
            <a:lvl7pPr marL="27432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7pPr>
            <a:lvl8pPr marL="32004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8pPr>
            <a:lvl9pPr marL="36576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9pPr>
          </a:lstStyle>
          <a:p>
            <a:r>
              <a:rPr lang="zh-CN" altLang="en-US" sz="2800" dirty="0"/>
              <a:t>数字集成电路</a:t>
            </a:r>
            <a:r>
              <a:rPr lang="zh-CN" altLang="en-US" dirty="0"/>
              <a:t>（</a:t>
            </a:r>
            <a:r>
              <a:rPr lang="en-US" altLang="zh-CN" dirty="0"/>
              <a:t>Digital electronics, or digital (electronic) circuits</a:t>
            </a:r>
            <a:r>
              <a:rPr lang="zh-CN" altLang="en-US" dirty="0"/>
              <a:t>）：</a:t>
            </a:r>
            <a:endParaRPr lang="en-US" altLang="zh-CN" dirty="0"/>
          </a:p>
          <a:p>
            <a:pPr marL="342900" indent="-342900">
              <a:buFont typeface="Wingdings" pitchFamily="2" charset="2"/>
              <a:buChar char="Ø"/>
            </a:pPr>
            <a:r>
              <a:rPr lang="zh-CN" altLang="en-US" dirty="0"/>
              <a:t>数字集成电路，也称数字电路</a:t>
            </a:r>
            <a:r>
              <a:rPr lang="en-US" altLang="zh-CN" dirty="0"/>
              <a:t>,</a:t>
            </a:r>
            <a:r>
              <a:rPr lang="zh-CN" altLang="en-US" dirty="0"/>
              <a:t>与模拟电路相对，它主要进行数字信号的处理（即信号以</a:t>
            </a:r>
            <a:r>
              <a:rPr lang="en-US" altLang="zh-CN" dirty="0"/>
              <a:t>0</a:t>
            </a:r>
            <a:r>
              <a:rPr lang="zh-CN" altLang="en-US" dirty="0"/>
              <a:t>与</a:t>
            </a:r>
            <a:r>
              <a:rPr lang="en-US" altLang="zh-CN" dirty="0"/>
              <a:t>1</a:t>
            </a:r>
            <a:r>
              <a:rPr lang="zh-CN" altLang="en-US" dirty="0"/>
              <a:t>两个状态表示），因此抗干扰能力较强。</a:t>
            </a:r>
            <a:endParaRPr lang="en-US" altLang="zh-CN" dirty="0"/>
          </a:p>
          <a:p>
            <a:pPr marL="342900" indent="-342900">
              <a:buFont typeface="Wingdings" pitchFamily="2" charset="2"/>
              <a:buChar char="Ø"/>
            </a:pPr>
            <a:r>
              <a:rPr lang="zh-CN" altLang="en-US" dirty="0"/>
              <a:t>数字集成电路 的供应商将元器件和连线集成于同一半导体的供应商芯片上而制成的数字逻辑电路。</a:t>
            </a:r>
            <a:endParaRPr lang="en-US" altLang="zh-CN" dirty="0"/>
          </a:p>
          <a:p>
            <a:pPr marL="342900" indent="-342900">
              <a:buFont typeface="Wingdings" pitchFamily="2" charset="2"/>
              <a:buChar char="Ø"/>
            </a:pPr>
            <a:r>
              <a:rPr lang="zh-CN" altLang="en-US" dirty="0"/>
              <a:t>是由许多的</a:t>
            </a:r>
            <a:r>
              <a:rPr lang="zh-CN" altLang="en-US" sz="2400" dirty="0">
                <a:solidFill>
                  <a:srgbClr val="FF0000"/>
                </a:solidFill>
              </a:rPr>
              <a:t>逻辑门（</a:t>
            </a:r>
            <a:r>
              <a:rPr lang="en-US" altLang="zh-CN" sz="2400" dirty="0">
                <a:solidFill>
                  <a:srgbClr val="FF0000"/>
                </a:solidFill>
              </a:rPr>
              <a:t> logic gates</a:t>
            </a:r>
            <a:r>
              <a:rPr lang="zh-CN" altLang="en-US" sz="2400" dirty="0">
                <a:solidFill>
                  <a:srgbClr val="FF0000"/>
                </a:solidFill>
              </a:rPr>
              <a:t>）</a:t>
            </a:r>
            <a:r>
              <a:rPr lang="zh-CN" altLang="en-US" dirty="0"/>
              <a:t>组成的复杂电路。</a:t>
            </a:r>
            <a:endParaRPr lang="en-US" altLang="zh-CN" dirty="0"/>
          </a:p>
          <a:p>
            <a:pPr marL="342900" indent="-342900">
              <a:buFont typeface="Wingdings" pitchFamily="2" charset="2"/>
              <a:buChar char="Ø"/>
            </a:pPr>
            <a:endParaRPr lang="zh-CN" altLang="en-US" dirty="0"/>
          </a:p>
          <a:p>
            <a:endParaRPr lang="en-US" altLang="zh-CN" dirty="0"/>
          </a:p>
        </p:txBody>
      </p:sp>
      <p:pic>
        <p:nvPicPr>
          <p:cNvPr id="13314" name="Picture 2" descr="http://upload.wikimedia.org/wikipedia/commons/thumb/6/69/Relogio_binario.JPG/1024px-Relogio_binari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814" y="3248988"/>
            <a:ext cx="3000200" cy="225015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http://upload.wikimedia.org/wikipedia/commons/thumb/3/32/HitachiJ100A.jpg/640px-HitachiJ100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1916" y="2859582"/>
            <a:ext cx="2744476" cy="3195212"/>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http://upload.wikimedia.org/wikipedia/commons/thumb/0/02/80486dx2-large.jpg/1024px-80486dx2-larg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31399" y="3822776"/>
            <a:ext cx="2805444" cy="2092639"/>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6867153" y="5970050"/>
            <a:ext cx="1822935" cy="369332"/>
          </a:xfrm>
          <a:prstGeom prst="rect">
            <a:avLst/>
          </a:prstGeom>
        </p:spPr>
        <p:txBody>
          <a:bodyPr wrap="none">
            <a:spAutoFit/>
          </a:bodyPr>
          <a:lstStyle/>
          <a:p>
            <a:r>
              <a:rPr lang="en-US" altLang="zh-CN" dirty="0">
                <a:solidFill>
                  <a:schemeClr val="tx1"/>
                </a:solidFill>
              </a:rPr>
              <a:t>Intel 80486DX2</a:t>
            </a:r>
            <a:endParaRPr lang="zh-CN" altLang="en-US" dirty="0">
              <a:solidFill>
                <a:schemeClr val="tx1"/>
              </a:solidFill>
            </a:endParaRPr>
          </a:p>
        </p:txBody>
      </p:sp>
      <p:sp>
        <p:nvSpPr>
          <p:cNvPr id="5" name="矩形 4"/>
          <p:cNvSpPr/>
          <p:nvPr/>
        </p:nvSpPr>
        <p:spPr>
          <a:xfrm>
            <a:off x="3889705" y="5999110"/>
            <a:ext cx="1588897" cy="369332"/>
          </a:xfrm>
          <a:prstGeom prst="rect">
            <a:avLst/>
          </a:prstGeom>
        </p:spPr>
        <p:txBody>
          <a:bodyPr wrap="none">
            <a:spAutoFit/>
          </a:bodyPr>
          <a:lstStyle/>
          <a:p>
            <a:r>
              <a:rPr lang="en-US" altLang="zh-CN" dirty="0">
                <a:solidFill>
                  <a:schemeClr val="tx1"/>
                </a:solidFill>
              </a:rPr>
              <a:t>HitachiJ100A</a:t>
            </a:r>
            <a:endParaRPr lang="zh-CN" altLang="en-US" dirty="0">
              <a:solidFill>
                <a:schemeClr val="tx1"/>
              </a:solidFill>
            </a:endParaRPr>
          </a:p>
        </p:txBody>
      </p:sp>
      <p:sp>
        <p:nvSpPr>
          <p:cNvPr id="6" name="矩形 5"/>
          <p:cNvSpPr/>
          <p:nvPr/>
        </p:nvSpPr>
        <p:spPr>
          <a:xfrm>
            <a:off x="566733" y="5537445"/>
            <a:ext cx="2410311" cy="923330"/>
          </a:xfrm>
          <a:prstGeom prst="rect">
            <a:avLst/>
          </a:prstGeom>
        </p:spPr>
        <p:txBody>
          <a:bodyPr wrap="square">
            <a:spAutoFit/>
          </a:bodyPr>
          <a:lstStyle/>
          <a:p>
            <a:r>
              <a:rPr lang="en-US" altLang="zh-CN" dirty="0">
                <a:solidFill>
                  <a:schemeClr val="tx1"/>
                </a:solidFill>
              </a:rPr>
              <a:t>A binary clock, hand-wired on breadboards</a:t>
            </a:r>
            <a:endParaRPr lang="zh-CN" altLang="en-US" dirty="0">
              <a:solidFill>
                <a:schemeClr val="tx1"/>
              </a:solidFill>
            </a:endParaRPr>
          </a:p>
        </p:txBody>
      </p:sp>
    </p:spTree>
    <p:extLst>
      <p:ext uri="{BB962C8B-B14F-4D97-AF65-F5344CB8AC3E}">
        <p14:creationId xmlns:p14="http://schemas.microsoft.com/office/powerpoint/2010/main" val="1227437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50" y="9556"/>
            <a:ext cx="7772400" cy="347858"/>
          </a:xfrm>
        </p:spPr>
        <p:txBody>
          <a:bodyPr/>
          <a:lstStyle/>
          <a:p>
            <a:r>
              <a:rPr lang="zh-CN" altLang="en-US" sz="2800" dirty="0">
                <a:solidFill>
                  <a:schemeClr val="tx2"/>
                </a:solidFill>
                <a:latin typeface="+mj-lt"/>
                <a:ea typeface="+mj-ea"/>
                <a:cs typeface="+mj-cs"/>
              </a:rPr>
              <a:t>第六章  可编程逻辑</a:t>
            </a:r>
            <a:r>
              <a:rPr lang="en-US" altLang="zh-CN" sz="2800" dirty="0">
                <a:solidFill>
                  <a:schemeClr val="tx2"/>
                </a:solidFill>
                <a:latin typeface="+mj-lt"/>
                <a:ea typeface="+mj-ea"/>
                <a:cs typeface="+mj-cs"/>
              </a:rPr>
              <a:t>\ </a:t>
            </a:r>
            <a:r>
              <a:rPr lang="en-US" altLang="zh-CN" dirty="0"/>
              <a:t>VHDL</a:t>
            </a:r>
            <a:r>
              <a:rPr lang="zh-CN" altLang="en-US" dirty="0"/>
              <a:t>与</a:t>
            </a:r>
            <a:r>
              <a:rPr lang="en-US" altLang="zh-CN" dirty="0"/>
              <a:t>EDA</a:t>
            </a:r>
            <a:endParaRPr lang="zh-CN" altLang="en-US" dirty="0"/>
          </a:p>
        </p:txBody>
      </p:sp>
      <p:sp>
        <p:nvSpPr>
          <p:cNvPr id="4" name="内容占位符 2"/>
          <p:cNvSpPr txBox="1">
            <a:spLocks/>
          </p:cNvSpPr>
          <p:nvPr/>
        </p:nvSpPr>
        <p:spPr bwMode="auto">
          <a:xfrm>
            <a:off x="32208" y="433506"/>
            <a:ext cx="8905081" cy="5895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0" fontAlgn="base" hangingPunct="0">
              <a:lnSpc>
                <a:spcPct val="97000"/>
              </a:lnSpc>
              <a:spcBef>
                <a:spcPct val="20000"/>
              </a:spcBef>
              <a:spcAft>
                <a:spcPct val="20000"/>
              </a:spcAft>
              <a:buClr>
                <a:schemeClr val="folHlink"/>
              </a:buClr>
              <a:buFont typeface="Wingdings" pitchFamily="2" charset="2"/>
              <a:buNone/>
              <a:defRPr sz="2000" b="1">
                <a:solidFill>
                  <a:schemeClr val="tx1"/>
                </a:solidFill>
                <a:latin typeface="+mn-lt"/>
                <a:ea typeface="+mn-ea"/>
                <a:cs typeface="+mn-cs"/>
              </a:defRPr>
            </a:lvl1pPr>
            <a:lvl2pPr marL="457200" indent="0" algn="l" rtl="0" eaLnBrk="0" fontAlgn="base" hangingPunct="0">
              <a:lnSpc>
                <a:spcPct val="97000"/>
              </a:lnSpc>
              <a:spcBef>
                <a:spcPct val="20000"/>
              </a:spcBef>
              <a:spcAft>
                <a:spcPct val="20000"/>
              </a:spcAft>
              <a:buClr>
                <a:schemeClr val="folHlink"/>
              </a:buClr>
              <a:buFont typeface="Arial" charset="0"/>
              <a:buNone/>
              <a:defRPr sz="1800" b="1">
                <a:solidFill>
                  <a:schemeClr val="tx1"/>
                </a:solidFill>
                <a:latin typeface="+mn-lt"/>
                <a:ea typeface="+mn-ea"/>
              </a:defRPr>
            </a:lvl2pPr>
            <a:lvl3pPr marL="914400" indent="0" algn="l" rtl="0" eaLnBrk="0" fontAlgn="base" hangingPunct="0">
              <a:lnSpc>
                <a:spcPct val="97000"/>
              </a:lnSpc>
              <a:spcBef>
                <a:spcPct val="20000"/>
              </a:spcBef>
              <a:spcAft>
                <a:spcPct val="20000"/>
              </a:spcAft>
              <a:buClr>
                <a:schemeClr val="folHlink"/>
              </a:buClr>
              <a:buNone/>
              <a:defRPr sz="1600" b="1">
                <a:solidFill>
                  <a:schemeClr val="tx1"/>
                </a:solidFill>
                <a:latin typeface="Arial" pitchFamily="34" charset="0"/>
                <a:ea typeface="+mn-ea"/>
              </a:defRPr>
            </a:lvl3pPr>
            <a:lvl4pPr marL="13716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4pPr>
            <a:lvl5pPr marL="18288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5pPr>
            <a:lvl6pPr marL="22860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6pPr>
            <a:lvl7pPr marL="27432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7pPr>
            <a:lvl8pPr marL="32004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8pPr>
            <a:lvl9pPr marL="36576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9pPr>
          </a:lstStyle>
          <a:p>
            <a:r>
              <a:rPr lang="zh-CN" altLang="en-US" sz="2800" dirty="0"/>
              <a:t>数字系统设计方法发展阶段：</a:t>
            </a:r>
            <a:endParaRPr lang="en-US" altLang="zh-CN" sz="2800" dirty="0"/>
          </a:p>
          <a:p>
            <a:pPr marL="800100" lvl="1" indent="-342900">
              <a:buFont typeface="Wingdings" pitchFamily="2" charset="2"/>
              <a:buChar char="Ø"/>
            </a:pPr>
            <a:r>
              <a:rPr lang="zh-CN" altLang="en-US" sz="2400" dirty="0">
                <a:solidFill>
                  <a:schemeClr val="tx2"/>
                </a:solidFill>
                <a:ea typeface="华文新魏" pitchFamily="2" charset="-122"/>
              </a:rPr>
              <a:t>计算机辅助设计</a:t>
            </a:r>
            <a:r>
              <a:rPr lang="en-US" altLang="zh-CN" sz="2400" dirty="0">
                <a:solidFill>
                  <a:schemeClr val="tx2"/>
                </a:solidFill>
                <a:ea typeface="华文新魏" pitchFamily="2" charset="-122"/>
              </a:rPr>
              <a:t>CAD</a:t>
            </a:r>
            <a:r>
              <a:rPr lang="zh-CN" altLang="en-US" sz="2400" dirty="0">
                <a:solidFill>
                  <a:schemeClr val="tx2"/>
                </a:solidFill>
                <a:ea typeface="华文新魏" pitchFamily="2" charset="-122"/>
              </a:rPr>
              <a:t>阶段</a:t>
            </a:r>
            <a:endParaRPr lang="en-US" altLang="zh-CN" sz="2400" dirty="0">
              <a:solidFill>
                <a:schemeClr val="tx2"/>
              </a:solidFill>
              <a:ea typeface="华文新魏" pitchFamily="2" charset="-122"/>
            </a:endParaRPr>
          </a:p>
          <a:p>
            <a:pPr marL="800100" lvl="1" indent="-342900">
              <a:buFont typeface="Wingdings" pitchFamily="2" charset="2"/>
              <a:buChar char="Ø"/>
            </a:pPr>
            <a:endParaRPr lang="en-US" altLang="zh-CN" sz="2400" dirty="0">
              <a:solidFill>
                <a:schemeClr val="tx2"/>
              </a:solidFill>
              <a:ea typeface="华文新魏" pitchFamily="2" charset="-122"/>
            </a:endParaRPr>
          </a:p>
          <a:p>
            <a:pPr marL="800100" lvl="1" indent="-342900">
              <a:buFont typeface="Wingdings" pitchFamily="2" charset="2"/>
              <a:buChar char="Ø"/>
            </a:pPr>
            <a:endParaRPr lang="en-US" altLang="zh-CN" sz="2400" dirty="0">
              <a:solidFill>
                <a:schemeClr val="tx2"/>
              </a:solidFill>
              <a:ea typeface="华文新魏" pitchFamily="2" charset="-122"/>
            </a:endParaRPr>
          </a:p>
          <a:p>
            <a:pPr marL="800100" lvl="1" indent="-342900">
              <a:buFont typeface="Wingdings" pitchFamily="2" charset="2"/>
              <a:buChar char="Ø"/>
            </a:pPr>
            <a:endParaRPr lang="en-US" altLang="zh-CN" sz="2400" dirty="0">
              <a:solidFill>
                <a:schemeClr val="tx2"/>
              </a:solidFill>
              <a:ea typeface="华文新魏" pitchFamily="2" charset="-122"/>
            </a:endParaRPr>
          </a:p>
          <a:p>
            <a:pPr marL="800100" lvl="1" indent="-342900">
              <a:buFont typeface="Wingdings" pitchFamily="2" charset="2"/>
              <a:buChar char="Ø"/>
            </a:pPr>
            <a:r>
              <a:rPr lang="zh-CN" altLang="en-US" sz="2400" dirty="0">
                <a:solidFill>
                  <a:schemeClr val="tx2"/>
                </a:solidFill>
                <a:ea typeface="华文新魏" pitchFamily="2" charset="-122"/>
              </a:rPr>
              <a:t>计算机辅助工程设计</a:t>
            </a:r>
            <a:r>
              <a:rPr lang="en-US" altLang="zh-CN" sz="2400" dirty="0">
                <a:solidFill>
                  <a:schemeClr val="tx2"/>
                </a:solidFill>
                <a:ea typeface="华文新魏" pitchFamily="2" charset="-122"/>
              </a:rPr>
              <a:t>CAE</a:t>
            </a:r>
            <a:r>
              <a:rPr lang="zh-CN" altLang="en-US" sz="2400" dirty="0">
                <a:solidFill>
                  <a:schemeClr val="tx2"/>
                </a:solidFill>
                <a:ea typeface="华文新魏" pitchFamily="2" charset="-122"/>
              </a:rPr>
              <a:t>阶段</a:t>
            </a:r>
          </a:p>
          <a:p>
            <a:pPr marL="800100" lvl="1" indent="-342900">
              <a:buFont typeface="Wingdings" pitchFamily="2" charset="2"/>
              <a:buChar char="Ø"/>
            </a:pPr>
            <a:endParaRPr lang="en-US" altLang="zh-CN" dirty="0"/>
          </a:p>
        </p:txBody>
      </p:sp>
      <p:sp>
        <p:nvSpPr>
          <p:cNvPr id="7" name="Rectangle 4"/>
          <p:cNvSpPr>
            <a:spLocks noChangeArrowheads="1"/>
          </p:cNvSpPr>
          <p:nvPr/>
        </p:nvSpPr>
        <p:spPr bwMode="auto">
          <a:xfrm>
            <a:off x="520700" y="1447800"/>
            <a:ext cx="85516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400" b="1" dirty="0">
                <a:solidFill>
                  <a:schemeClr val="tx1"/>
                </a:solidFill>
              </a:rPr>
              <a:t>    20</a:t>
            </a:r>
            <a:r>
              <a:rPr lang="zh-CN" altLang="en-US" sz="2400" b="1" dirty="0">
                <a:solidFill>
                  <a:schemeClr val="tx1"/>
                </a:solidFill>
              </a:rPr>
              <a:t>世纪</a:t>
            </a:r>
            <a:r>
              <a:rPr lang="en-US" altLang="zh-CN" sz="2400" b="1" dirty="0">
                <a:solidFill>
                  <a:schemeClr val="tx1"/>
                </a:solidFill>
              </a:rPr>
              <a:t>70</a:t>
            </a:r>
            <a:r>
              <a:rPr lang="zh-CN" altLang="en-US" sz="2400" b="1" dirty="0">
                <a:solidFill>
                  <a:schemeClr val="tx1"/>
                </a:solidFill>
              </a:rPr>
              <a:t>年代，属于</a:t>
            </a:r>
            <a:r>
              <a:rPr lang="en-US" altLang="zh-CN" sz="2400" b="1" dirty="0">
                <a:solidFill>
                  <a:schemeClr val="tx1"/>
                </a:solidFill>
              </a:rPr>
              <a:t>EDA</a:t>
            </a:r>
            <a:r>
              <a:rPr lang="zh-CN" altLang="en-US" sz="2400" b="1" dirty="0">
                <a:solidFill>
                  <a:schemeClr val="tx1"/>
                </a:solidFill>
              </a:rPr>
              <a:t>技术发展初期。利用计算机、二维图形编辑与分析的</a:t>
            </a:r>
            <a:r>
              <a:rPr lang="en-US" altLang="zh-CN" sz="2400" b="1" dirty="0">
                <a:solidFill>
                  <a:schemeClr val="tx1"/>
                </a:solidFill>
              </a:rPr>
              <a:t>CAD</a:t>
            </a:r>
            <a:r>
              <a:rPr lang="zh-CN" altLang="en-US" sz="2400" b="1" dirty="0">
                <a:solidFill>
                  <a:schemeClr val="tx1"/>
                </a:solidFill>
              </a:rPr>
              <a:t>工具，完成</a:t>
            </a:r>
            <a:r>
              <a:rPr lang="zh-CN" altLang="en-US" sz="2400" b="1" dirty="0">
                <a:solidFill>
                  <a:srgbClr val="FF0000"/>
                </a:solidFill>
              </a:rPr>
              <a:t>布图布线</a:t>
            </a:r>
            <a:r>
              <a:rPr lang="zh-CN" altLang="en-US" sz="2400" b="1" dirty="0">
                <a:solidFill>
                  <a:schemeClr val="tx1"/>
                </a:solidFill>
              </a:rPr>
              <a:t>等高度复杂性的繁杂工作。典型设计软件</a:t>
            </a:r>
            <a:r>
              <a:rPr lang="en-US" altLang="zh-CN" sz="2400" b="1" dirty="0">
                <a:solidFill>
                  <a:schemeClr val="tx1"/>
                </a:solidFill>
              </a:rPr>
              <a:t>Tango</a:t>
            </a:r>
            <a:r>
              <a:rPr lang="zh-CN" altLang="en-US" sz="2400" b="1" dirty="0">
                <a:solidFill>
                  <a:schemeClr val="tx1"/>
                </a:solidFill>
              </a:rPr>
              <a:t>布线软件，主要用于进行布图布线、电路性能的模拟仿真、集成电路版图编辑等工作。</a:t>
            </a:r>
            <a:endParaRPr lang="zh-CN" altLang="en-US" sz="1800" dirty="0">
              <a:solidFill>
                <a:schemeClr val="tx1"/>
              </a:solidFill>
            </a:endParaRPr>
          </a:p>
        </p:txBody>
      </p:sp>
      <p:sp>
        <p:nvSpPr>
          <p:cNvPr id="8" name="Rectangle 5"/>
          <p:cNvSpPr>
            <a:spLocks noChangeArrowheads="1"/>
          </p:cNvSpPr>
          <p:nvPr/>
        </p:nvSpPr>
        <p:spPr bwMode="auto">
          <a:xfrm>
            <a:off x="362320" y="3519006"/>
            <a:ext cx="878168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400" b="1" dirty="0">
                <a:solidFill>
                  <a:schemeClr val="tx1"/>
                </a:solidFill>
                <a:latin typeface="Times New Roman" pitchFamily="18" charset="0"/>
                <a:cs typeface="Times New Roman" pitchFamily="18" charset="0"/>
              </a:rPr>
              <a:t>      20</a:t>
            </a:r>
            <a:r>
              <a:rPr lang="zh-CN" altLang="en-US" sz="2400" b="1" dirty="0">
                <a:solidFill>
                  <a:schemeClr val="tx1"/>
                </a:solidFill>
                <a:latin typeface="Times New Roman" pitchFamily="18" charset="0"/>
                <a:cs typeface="Times New Roman" pitchFamily="18" charset="0"/>
              </a:rPr>
              <a:t>世纪</a:t>
            </a:r>
            <a:r>
              <a:rPr lang="en-US" altLang="zh-CN" sz="2400" b="1" dirty="0">
                <a:solidFill>
                  <a:schemeClr val="tx1"/>
                </a:solidFill>
                <a:latin typeface="Times New Roman" pitchFamily="18" charset="0"/>
                <a:cs typeface="Times New Roman" pitchFamily="18" charset="0"/>
              </a:rPr>
              <a:t>80</a:t>
            </a:r>
            <a:r>
              <a:rPr lang="zh-CN" altLang="en-US" sz="2400" b="1" dirty="0">
                <a:solidFill>
                  <a:schemeClr val="tx1"/>
                </a:solidFill>
                <a:latin typeface="Times New Roman" pitchFamily="18" charset="0"/>
                <a:cs typeface="Times New Roman" pitchFamily="18" charset="0"/>
              </a:rPr>
              <a:t>年代，出现了低密度的可编程逻辑器件（</a:t>
            </a:r>
            <a:r>
              <a:rPr lang="en-US" altLang="zh-CN" sz="2400" b="1" dirty="0">
                <a:solidFill>
                  <a:schemeClr val="tx1"/>
                </a:solidFill>
                <a:latin typeface="Times New Roman" pitchFamily="18" charset="0"/>
                <a:cs typeface="Times New Roman" pitchFamily="18" charset="0"/>
              </a:rPr>
              <a:t>PLA</a:t>
            </a:r>
            <a:r>
              <a:rPr lang="zh-CN" altLang="en-US" sz="2400" b="1" dirty="0">
                <a:solidFill>
                  <a:schemeClr val="tx1"/>
                </a:solidFill>
                <a:latin typeface="Times New Roman" pitchFamily="18" charset="0"/>
                <a:cs typeface="Times New Roman" pitchFamily="18" charset="0"/>
              </a:rPr>
              <a:t>（</a:t>
            </a:r>
            <a:r>
              <a:rPr lang="en-US" altLang="zh-CN" sz="2400" b="1" dirty="0">
                <a:solidFill>
                  <a:schemeClr val="tx1"/>
                </a:solidFill>
                <a:latin typeface="Times New Roman" pitchFamily="18" charset="0"/>
                <a:cs typeface="Times New Roman" pitchFamily="18" charset="0"/>
              </a:rPr>
              <a:t>Programmable Array Logic</a:t>
            </a:r>
            <a:r>
              <a:rPr lang="zh-CN" altLang="en-US" sz="2400" b="1" dirty="0">
                <a:solidFill>
                  <a:schemeClr val="tx1"/>
                </a:solidFill>
                <a:latin typeface="Times New Roman" pitchFamily="18" charset="0"/>
                <a:cs typeface="Times New Roman" pitchFamily="18" charset="0"/>
              </a:rPr>
              <a:t>）</a:t>
            </a:r>
            <a:r>
              <a:rPr lang="en-US" altLang="zh-CN" sz="2400" b="1" dirty="0">
                <a:solidFill>
                  <a:schemeClr val="tx1"/>
                </a:solidFill>
                <a:latin typeface="Times New Roman" pitchFamily="18" charset="0"/>
                <a:cs typeface="Times New Roman" pitchFamily="18" charset="0"/>
              </a:rPr>
              <a:t> </a:t>
            </a:r>
            <a:r>
              <a:rPr lang="zh-CN" altLang="en-US" sz="2400" b="1" dirty="0">
                <a:solidFill>
                  <a:schemeClr val="tx1"/>
                </a:solidFill>
                <a:latin typeface="Times New Roman" pitchFamily="18" charset="0"/>
                <a:cs typeface="Times New Roman" pitchFamily="18" charset="0"/>
              </a:rPr>
              <a:t>和 </a:t>
            </a:r>
            <a:r>
              <a:rPr lang="en-US" altLang="zh-CN" sz="2400" b="1" dirty="0">
                <a:solidFill>
                  <a:schemeClr val="tx1"/>
                </a:solidFill>
                <a:latin typeface="Times New Roman" pitchFamily="18" charset="0"/>
                <a:cs typeface="Times New Roman" pitchFamily="18" charset="0"/>
              </a:rPr>
              <a:t>GAL</a:t>
            </a:r>
            <a:r>
              <a:rPr lang="zh-CN" altLang="en-US" sz="2400" b="1" dirty="0">
                <a:solidFill>
                  <a:schemeClr val="tx1"/>
                </a:solidFill>
                <a:latin typeface="Times New Roman" pitchFamily="18" charset="0"/>
                <a:cs typeface="Times New Roman" pitchFamily="18" charset="0"/>
              </a:rPr>
              <a:t>（</a:t>
            </a:r>
            <a:r>
              <a:rPr lang="en-US" altLang="zh-CN" sz="2400" b="1" dirty="0">
                <a:solidFill>
                  <a:schemeClr val="tx1"/>
                </a:solidFill>
                <a:latin typeface="Times New Roman" pitchFamily="18" charset="0"/>
                <a:cs typeface="Times New Roman" pitchFamily="18" charset="0"/>
              </a:rPr>
              <a:t>Generic Array Logic</a:t>
            </a:r>
            <a:r>
              <a:rPr lang="zh-CN" altLang="en-US" sz="2400" b="1" dirty="0">
                <a:solidFill>
                  <a:schemeClr val="tx1"/>
                </a:solidFill>
                <a:latin typeface="Times New Roman" pitchFamily="18" charset="0"/>
                <a:cs typeface="Times New Roman" pitchFamily="18" charset="0"/>
              </a:rPr>
              <a:t>），相应的开发工具主要解决电路设计没有完成之前的功能检测等问题。</a:t>
            </a:r>
            <a:r>
              <a:rPr lang="en-US" altLang="zh-CN" sz="2400" b="1" dirty="0">
                <a:solidFill>
                  <a:schemeClr val="tx1"/>
                </a:solidFill>
                <a:latin typeface="Times New Roman" pitchFamily="18" charset="0"/>
                <a:cs typeface="Times New Roman" pitchFamily="18" charset="0"/>
              </a:rPr>
              <a:t>80</a:t>
            </a:r>
            <a:r>
              <a:rPr lang="zh-CN" altLang="en-US" sz="2400" b="1" dirty="0">
                <a:solidFill>
                  <a:schemeClr val="tx1"/>
                </a:solidFill>
                <a:latin typeface="Times New Roman" pitchFamily="18" charset="0"/>
                <a:cs typeface="Times New Roman" pitchFamily="18" charset="0"/>
              </a:rPr>
              <a:t>年代后期，由于可编程逻辑器件</a:t>
            </a:r>
            <a:r>
              <a:rPr lang="en-US" altLang="zh-CN" sz="2400" b="1" dirty="0">
                <a:solidFill>
                  <a:schemeClr val="tx1"/>
                </a:solidFill>
                <a:latin typeface="Times New Roman" pitchFamily="18" charset="0"/>
                <a:cs typeface="Times New Roman" pitchFamily="18" charset="0"/>
              </a:rPr>
              <a:t>CPLD</a:t>
            </a:r>
            <a:r>
              <a:rPr lang="zh-CN" altLang="en-US" sz="2400" b="1" dirty="0">
                <a:solidFill>
                  <a:schemeClr val="tx1"/>
                </a:solidFill>
                <a:latin typeface="Times New Roman" pitchFamily="18" charset="0"/>
                <a:cs typeface="Times New Roman" pitchFamily="18" charset="0"/>
              </a:rPr>
              <a:t>、</a:t>
            </a:r>
            <a:r>
              <a:rPr lang="en-US" altLang="zh-CN" sz="2400" b="1" dirty="0">
                <a:solidFill>
                  <a:schemeClr val="tx1"/>
                </a:solidFill>
                <a:latin typeface="Times New Roman" pitchFamily="18" charset="0"/>
                <a:cs typeface="Times New Roman" pitchFamily="18" charset="0"/>
              </a:rPr>
              <a:t>FPGA</a:t>
            </a:r>
            <a:r>
              <a:rPr lang="zh-CN" altLang="en-US" sz="2400" b="1" dirty="0">
                <a:solidFill>
                  <a:schemeClr val="tx1"/>
                </a:solidFill>
                <a:latin typeface="Times New Roman" pitchFamily="18" charset="0"/>
                <a:cs typeface="Times New Roman" pitchFamily="18" charset="0"/>
              </a:rPr>
              <a:t>的发展和相应的开发软件的进步，</a:t>
            </a:r>
            <a:r>
              <a:rPr lang="en-US" altLang="zh-CN" sz="2400" b="1" dirty="0">
                <a:solidFill>
                  <a:schemeClr val="tx1"/>
                </a:solidFill>
                <a:latin typeface="Times New Roman" pitchFamily="18" charset="0"/>
                <a:cs typeface="Times New Roman" pitchFamily="18" charset="0"/>
              </a:rPr>
              <a:t>EDA</a:t>
            </a:r>
            <a:r>
              <a:rPr lang="zh-CN" altLang="en-US" sz="2400" b="1" dirty="0">
                <a:solidFill>
                  <a:schemeClr val="tx1"/>
                </a:solidFill>
                <a:latin typeface="Times New Roman" pitchFamily="18" charset="0"/>
                <a:cs typeface="Times New Roman" pitchFamily="18" charset="0"/>
              </a:rPr>
              <a:t>工具已经可以进行初级的设计描述、综合、优化和设计结果验证。</a:t>
            </a:r>
          </a:p>
        </p:txBody>
      </p:sp>
    </p:spTree>
    <p:extLst>
      <p:ext uri="{BB962C8B-B14F-4D97-AF65-F5344CB8AC3E}">
        <p14:creationId xmlns:p14="http://schemas.microsoft.com/office/powerpoint/2010/main" val="6859475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50" y="9556"/>
            <a:ext cx="7772400" cy="347858"/>
          </a:xfrm>
        </p:spPr>
        <p:txBody>
          <a:bodyPr/>
          <a:lstStyle/>
          <a:p>
            <a:r>
              <a:rPr lang="zh-CN" altLang="en-US" sz="2800" dirty="0">
                <a:solidFill>
                  <a:schemeClr val="tx2"/>
                </a:solidFill>
                <a:latin typeface="+mj-lt"/>
                <a:ea typeface="+mj-ea"/>
                <a:cs typeface="+mj-cs"/>
              </a:rPr>
              <a:t>第六章  可编程逻辑</a:t>
            </a:r>
            <a:r>
              <a:rPr lang="en-US" altLang="zh-CN" sz="2800" dirty="0">
                <a:solidFill>
                  <a:schemeClr val="tx2"/>
                </a:solidFill>
                <a:latin typeface="+mj-lt"/>
                <a:ea typeface="+mj-ea"/>
                <a:cs typeface="+mj-cs"/>
              </a:rPr>
              <a:t>\ </a:t>
            </a:r>
            <a:r>
              <a:rPr lang="en-US" altLang="zh-CN" dirty="0"/>
              <a:t>VHDL</a:t>
            </a:r>
            <a:r>
              <a:rPr lang="zh-CN" altLang="en-US" dirty="0"/>
              <a:t>与</a:t>
            </a:r>
            <a:r>
              <a:rPr lang="en-US" altLang="zh-CN" dirty="0"/>
              <a:t>EDA</a:t>
            </a:r>
            <a:endParaRPr lang="zh-CN" altLang="en-US" dirty="0"/>
          </a:p>
        </p:txBody>
      </p:sp>
      <p:sp>
        <p:nvSpPr>
          <p:cNvPr id="4" name="内容占位符 2"/>
          <p:cNvSpPr txBox="1">
            <a:spLocks/>
          </p:cNvSpPr>
          <p:nvPr/>
        </p:nvSpPr>
        <p:spPr bwMode="auto">
          <a:xfrm>
            <a:off x="32208" y="433506"/>
            <a:ext cx="8905081" cy="5895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0" fontAlgn="base" hangingPunct="0">
              <a:lnSpc>
                <a:spcPct val="97000"/>
              </a:lnSpc>
              <a:spcBef>
                <a:spcPct val="20000"/>
              </a:spcBef>
              <a:spcAft>
                <a:spcPct val="20000"/>
              </a:spcAft>
              <a:buClr>
                <a:schemeClr val="folHlink"/>
              </a:buClr>
              <a:buFont typeface="Wingdings" pitchFamily="2" charset="2"/>
              <a:buNone/>
              <a:defRPr sz="2000" b="1">
                <a:solidFill>
                  <a:schemeClr val="tx1"/>
                </a:solidFill>
                <a:latin typeface="+mn-lt"/>
                <a:ea typeface="+mn-ea"/>
                <a:cs typeface="+mn-cs"/>
              </a:defRPr>
            </a:lvl1pPr>
            <a:lvl2pPr marL="457200" indent="0" algn="l" rtl="0" eaLnBrk="0" fontAlgn="base" hangingPunct="0">
              <a:lnSpc>
                <a:spcPct val="97000"/>
              </a:lnSpc>
              <a:spcBef>
                <a:spcPct val="20000"/>
              </a:spcBef>
              <a:spcAft>
                <a:spcPct val="20000"/>
              </a:spcAft>
              <a:buClr>
                <a:schemeClr val="folHlink"/>
              </a:buClr>
              <a:buFont typeface="Arial" charset="0"/>
              <a:buNone/>
              <a:defRPr sz="1800" b="1">
                <a:solidFill>
                  <a:schemeClr val="tx1"/>
                </a:solidFill>
                <a:latin typeface="+mn-lt"/>
                <a:ea typeface="+mn-ea"/>
              </a:defRPr>
            </a:lvl2pPr>
            <a:lvl3pPr marL="914400" indent="0" algn="l" rtl="0" eaLnBrk="0" fontAlgn="base" hangingPunct="0">
              <a:lnSpc>
                <a:spcPct val="97000"/>
              </a:lnSpc>
              <a:spcBef>
                <a:spcPct val="20000"/>
              </a:spcBef>
              <a:spcAft>
                <a:spcPct val="20000"/>
              </a:spcAft>
              <a:buClr>
                <a:schemeClr val="folHlink"/>
              </a:buClr>
              <a:buNone/>
              <a:defRPr sz="1600" b="1">
                <a:solidFill>
                  <a:schemeClr val="tx1"/>
                </a:solidFill>
                <a:latin typeface="Arial" pitchFamily="34" charset="0"/>
                <a:ea typeface="+mn-ea"/>
              </a:defRPr>
            </a:lvl3pPr>
            <a:lvl4pPr marL="13716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4pPr>
            <a:lvl5pPr marL="18288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5pPr>
            <a:lvl6pPr marL="22860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6pPr>
            <a:lvl7pPr marL="27432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7pPr>
            <a:lvl8pPr marL="32004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8pPr>
            <a:lvl9pPr marL="36576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9pPr>
          </a:lstStyle>
          <a:p>
            <a:r>
              <a:rPr lang="zh-CN" altLang="en-US" sz="2800" dirty="0"/>
              <a:t>数字系统设计方法发展阶段：</a:t>
            </a:r>
            <a:endParaRPr lang="en-US" altLang="zh-CN" sz="2800" dirty="0"/>
          </a:p>
          <a:p>
            <a:pPr marL="800100" lvl="1" indent="-342900">
              <a:buFont typeface="Wingdings" pitchFamily="2" charset="2"/>
              <a:buChar char="Ø"/>
            </a:pPr>
            <a:r>
              <a:rPr lang="zh-CN" altLang="en-US" sz="2400" dirty="0">
                <a:solidFill>
                  <a:schemeClr val="tx2"/>
                </a:solidFill>
                <a:ea typeface="华文新魏" pitchFamily="2" charset="-122"/>
              </a:rPr>
              <a:t>电子设计自动化（</a:t>
            </a:r>
            <a:r>
              <a:rPr lang="en-US" altLang="zh-CN" sz="2400" dirty="0">
                <a:solidFill>
                  <a:schemeClr val="tx2"/>
                </a:solidFill>
                <a:ea typeface="华文新魏" pitchFamily="2" charset="-122"/>
              </a:rPr>
              <a:t>EDA</a:t>
            </a:r>
            <a:r>
              <a:rPr lang="zh-CN" altLang="en-US" sz="2400" dirty="0">
                <a:solidFill>
                  <a:schemeClr val="tx2"/>
                </a:solidFill>
                <a:ea typeface="华文新魏" pitchFamily="2" charset="-122"/>
              </a:rPr>
              <a:t>）阶段</a:t>
            </a:r>
            <a:endParaRPr lang="en-US" altLang="zh-CN" sz="2400" dirty="0">
              <a:solidFill>
                <a:schemeClr val="tx2"/>
              </a:solidFill>
              <a:ea typeface="华文新魏" pitchFamily="2" charset="-122"/>
            </a:endParaRPr>
          </a:p>
          <a:p>
            <a:pPr marL="1257300" lvl="2" indent="-342900">
              <a:buFont typeface="Wingdings" pitchFamily="2" charset="2"/>
              <a:buChar char="Ø"/>
            </a:pPr>
            <a:r>
              <a:rPr lang="en-US" altLang="zh-CN" sz="2200" dirty="0">
                <a:solidFill>
                  <a:schemeClr val="tx2"/>
                </a:solidFill>
                <a:ea typeface="华文新魏" pitchFamily="2" charset="-122"/>
              </a:rPr>
              <a:t>EDA=Electronic Design Automation</a:t>
            </a:r>
          </a:p>
          <a:p>
            <a:pPr marL="1257300" lvl="2" indent="-342900">
              <a:buFont typeface="Wingdings" pitchFamily="2" charset="2"/>
              <a:buChar char="Ø"/>
            </a:pPr>
            <a:endParaRPr lang="en-US" altLang="zh-CN" sz="2200" dirty="0">
              <a:solidFill>
                <a:schemeClr val="tx2"/>
              </a:solidFill>
              <a:ea typeface="华文新魏" pitchFamily="2" charset="-122"/>
            </a:endParaRPr>
          </a:p>
          <a:p>
            <a:pPr marL="800100" lvl="1" indent="-342900">
              <a:buFont typeface="Wingdings" pitchFamily="2" charset="2"/>
              <a:buChar char="Ø"/>
            </a:pPr>
            <a:endParaRPr lang="en-US" altLang="zh-CN" sz="2400" dirty="0">
              <a:solidFill>
                <a:schemeClr val="tx2"/>
              </a:solidFill>
              <a:ea typeface="华文新魏" pitchFamily="2" charset="-122"/>
            </a:endParaRPr>
          </a:p>
          <a:p>
            <a:pPr marL="800100" lvl="1" indent="-342900">
              <a:buFont typeface="Wingdings" pitchFamily="2" charset="2"/>
              <a:buChar char="Ø"/>
            </a:pPr>
            <a:endParaRPr lang="en-US" altLang="zh-CN" sz="2400" dirty="0">
              <a:solidFill>
                <a:schemeClr val="tx2"/>
              </a:solidFill>
              <a:ea typeface="华文新魏" pitchFamily="2" charset="-122"/>
            </a:endParaRPr>
          </a:p>
          <a:p>
            <a:pPr marL="800100" lvl="1" indent="-342900">
              <a:buFont typeface="Wingdings" pitchFamily="2" charset="2"/>
              <a:buChar char="Ø"/>
            </a:pPr>
            <a:endParaRPr lang="en-US" altLang="zh-CN" sz="2400" dirty="0">
              <a:solidFill>
                <a:schemeClr val="tx2"/>
              </a:solidFill>
              <a:ea typeface="华文新魏" pitchFamily="2" charset="-122"/>
            </a:endParaRPr>
          </a:p>
          <a:p>
            <a:pPr marL="800100" lvl="1" indent="-342900">
              <a:buFont typeface="Wingdings" pitchFamily="2" charset="2"/>
              <a:buChar char="Ø"/>
            </a:pPr>
            <a:endParaRPr lang="en-US" altLang="zh-CN" dirty="0"/>
          </a:p>
        </p:txBody>
      </p:sp>
      <p:sp>
        <p:nvSpPr>
          <p:cNvPr id="6" name="Rectangle 5"/>
          <p:cNvSpPr>
            <a:spLocks noChangeArrowheads="1"/>
          </p:cNvSpPr>
          <p:nvPr/>
        </p:nvSpPr>
        <p:spPr bwMode="auto">
          <a:xfrm>
            <a:off x="144284" y="1988904"/>
            <a:ext cx="8775583"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400" b="1" dirty="0">
                <a:solidFill>
                  <a:schemeClr val="tx1"/>
                </a:solidFill>
              </a:rPr>
              <a:t>    20</a:t>
            </a:r>
            <a:r>
              <a:rPr lang="zh-CN" altLang="en-US" sz="2400" b="1" dirty="0">
                <a:solidFill>
                  <a:schemeClr val="tx1"/>
                </a:solidFill>
              </a:rPr>
              <a:t>世纪</a:t>
            </a:r>
            <a:r>
              <a:rPr lang="en-US" altLang="zh-CN" sz="2400" b="1" dirty="0">
                <a:solidFill>
                  <a:schemeClr val="tx1"/>
                </a:solidFill>
              </a:rPr>
              <a:t>90</a:t>
            </a:r>
            <a:r>
              <a:rPr lang="zh-CN" altLang="en-US" sz="2400" b="1" dirty="0">
                <a:solidFill>
                  <a:schemeClr val="tx1"/>
                </a:solidFill>
              </a:rPr>
              <a:t>年代，可编程逻辑器件迅速发展（由最初的几百门几千门发展到现在的数万门数十万门），并且出现功能强大的全线</a:t>
            </a:r>
            <a:r>
              <a:rPr lang="en-US" altLang="zh-CN" sz="2400" b="1" dirty="0">
                <a:solidFill>
                  <a:schemeClr val="tx1"/>
                </a:solidFill>
              </a:rPr>
              <a:t>EDA</a:t>
            </a:r>
            <a:r>
              <a:rPr lang="zh-CN" altLang="en-US" sz="2400" b="1" dirty="0">
                <a:solidFill>
                  <a:schemeClr val="tx1"/>
                </a:solidFill>
              </a:rPr>
              <a:t>工具，</a:t>
            </a:r>
            <a:r>
              <a:rPr lang="zh-CN" altLang="en-US" sz="2400" b="1" dirty="0">
                <a:solidFill>
                  <a:srgbClr val="FF0000"/>
                </a:solidFill>
              </a:rPr>
              <a:t>使用具有较强抽象描述能力的硬件描述语言（</a:t>
            </a:r>
            <a:r>
              <a:rPr lang="en-US" altLang="zh-CN" sz="2400" b="1" dirty="0">
                <a:solidFill>
                  <a:srgbClr val="FF0000"/>
                </a:solidFill>
              </a:rPr>
              <a:t>VHDL</a:t>
            </a:r>
            <a:r>
              <a:rPr lang="zh-CN" altLang="en-US" sz="2400" b="1" dirty="0">
                <a:solidFill>
                  <a:srgbClr val="FF0000"/>
                </a:solidFill>
              </a:rPr>
              <a:t>、</a:t>
            </a:r>
            <a:r>
              <a:rPr lang="en-US" altLang="zh-CN" sz="2400" b="1" dirty="0">
                <a:solidFill>
                  <a:srgbClr val="FF0000"/>
                </a:solidFill>
              </a:rPr>
              <a:t>Verilog HDL</a:t>
            </a:r>
            <a:r>
              <a:rPr lang="zh-CN" altLang="en-US" sz="2400" b="1" dirty="0">
                <a:solidFill>
                  <a:srgbClr val="FF0000"/>
                </a:solidFill>
              </a:rPr>
              <a:t>）及高性能综合工具</a:t>
            </a:r>
            <a:r>
              <a:rPr lang="zh-CN" altLang="en-US" sz="2400" b="1" dirty="0">
                <a:solidFill>
                  <a:schemeClr val="tx1"/>
                </a:solidFill>
              </a:rPr>
              <a:t>，使过去单一功能电子产品开发转向系统级电子产品开发（即</a:t>
            </a:r>
            <a:r>
              <a:rPr lang="en-US" altLang="zh-CN" sz="2400" b="1" dirty="0">
                <a:solidFill>
                  <a:schemeClr val="tx1"/>
                </a:solidFill>
              </a:rPr>
              <a:t>SOC: System On a Chip</a:t>
            </a:r>
            <a:r>
              <a:rPr lang="zh-CN" altLang="en-US" sz="2400" b="1" dirty="0">
                <a:solidFill>
                  <a:schemeClr val="tx1"/>
                </a:solidFill>
              </a:rPr>
              <a:t>：单片系统、或片上系统集成；</a:t>
            </a:r>
            <a:r>
              <a:rPr lang="en-US" altLang="zh-CN" sz="2400" b="1" dirty="0">
                <a:solidFill>
                  <a:schemeClr val="tx1"/>
                </a:solidFill>
              </a:rPr>
              <a:t>SOPC: System On a Programmable Chip</a:t>
            </a:r>
            <a:r>
              <a:rPr lang="zh-CN" altLang="en-US" sz="2400" b="1" dirty="0">
                <a:solidFill>
                  <a:schemeClr val="tx1"/>
                </a:solidFill>
              </a:rPr>
              <a:t>：片上可编程系统 ）。工程设计师开始实现“概念驱动工程”（</a:t>
            </a:r>
            <a:r>
              <a:rPr lang="en-US" altLang="zh-CN" sz="2400" b="1" dirty="0">
                <a:solidFill>
                  <a:schemeClr val="tx1"/>
                </a:solidFill>
              </a:rPr>
              <a:t>Concept Driver Engineering, CDE</a:t>
            </a:r>
            <a:r>
              <a:rPr lang="zh-CN" altLang="en-US" sz="2400" b="1" dirty="0">
                <a:solidFill>
                  <a:schemeClr val="tx1"/>
                </a:solidFill>
              </a:rPr>
              <a:t>）的梦想。</a:t>
            </a:r>
          </a:p>
        </p:txBody>
      </p:sp>
    </p:spTree>
    <p:extLst>
      <p:ext uri="{BB962C8B-B14F-4D97-AF65-F5344CB8AC3E}">
        <p14:creationId xmlns:p14="http://schemas.microsoft.com/office/powerpoint/2010/main" val="406961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50" y="9556"/>
            <a:ext cx="7772400" cy="347858"/>
          </a:xfrm>
        </p:spPr>
        <p:txBody>
          <a:bodyPr/>
          <a:lstStyle/>
          <a:p>
            <a:r>
              <a:rPr lang="zh-CN" altLang="en-US" dirty="0"/>
              <a:t>第六章  可编程逻辑</a:t>
            </a:r>
            <a:r>
              <a:rPr lang="en-US" altLang="zh-CN" dirty="0"/>
              <a:t>\ VHDL</a:t>
            </a:r>
            <a:r>
              <a:rPr lang="zh-CN" altLang="en-US" dirty="0"/>
              <a:t>与</a:t>
            </a:r>
            <a:r>
              <a:rPr lang="en-US" altLang="zh-CN" dirty="0"/>
              <a:t>EDA</a:t>
            </a:r>
            <a:endParaRPr lang="zh-CN" altLang="en-US" dirty="0"/>
          </a:p>
        </p:txBody>
      </p:sp>
      <p:sp>
        <p:nvSpPr>
          <p:cNvPr id="4" name="内容占位符 2"/>
          <p:cNvSpPr txBox="1">
            <a:spLocks/>
          </p:cNvSpPr>
          <p:nvPr/>
        </p:nvSpPr>
        <p:spPr bwMode="auto">
          <a:xfrm>
            <a:off x="32208" y="433506"/>
            <a:ext cx="8905081" cy="5895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0" fontAlgn="base" hangingPunct="0">
              <a:lnSpc>
                <a:spcPct val="97000"/>
              </a:lnSpc>
              <a:spcBef>
                <a:spcPct val="20000"/>
              </a:spcBef>
              <a:spcAft>
                <a:spcPct val="20000"/>
              </a:spcAft>
              <a:buClr>
                <a:schemeClr val="folHlink"/>
              </a:buClr>
              <a:buFont typeface="Wingdings" pitchFamily="2" charset="2"/>
              <a:buNone/>
              <a:defRPr sz="2000" b="1">
                <a:solidFill>
                  <a:schemeClr val="tx1"/>
                </a:solidFill>
                <a:latin typeface="+mn-lt"/>
                <a:ea typeface="+mn-ea"/>
                <a:cs typeface="+mn-cs"/>
              </a:defRPr>
            </a:lvl1pPr>
            <a:lvl2pPr marL="457200" indent="0" algn="l" rtl="0" eaLnBrk="0" fontAlgn="base" hangingPunct="0">
              <a:lnSpc>
                <a:spcPct val="97000"/>
              </a:lnSpc>
              <a:spcBef>
                <a:spcPct val="20000"/>
              </a:spcBef>
              <a:spcAft>
                <a:spcPct val="20000"/>
              </a:spcAft>
              <a:buClr>
                <a:schemeClr val="folHlink"/>
              </a:buClr>
              <a:buFont typeface="Arial" charset="0"/>
              <a:buNone/>
              <a:defRPr sz="1800" b="1">
                <a:solidFill>
                  <a:schemeClr val="tx1"/>
                </a:solidFill>
                <a:latin typeface="+mn-lt"/>
                <a:ea typeface="+mn-ea"/>
              </a:defRPr>
            </a:lvl2pPr>
            <a:lvl3pPr marL="914400" indent="0" algn="l" rtl="0" eaLnBrk="0" fontAlgn="base" hangingPunct="0">
              <a:lnSpc>
                <a:spcPct val="97000"/>
              </a:lnSpc>
              <a:spcBef>
                <a:spcPct val="20000"/>
              </a:spcBef>
              <a:spcAft>
                <a:spcPct val="20000"/>
              </a:spcAft>
              <a:buClr>
                <a:schemeClr val="folHlink"/>
              </a:buClr>
              <a:buNone/>
              <a:defRPr sz="1600" b="1">
                <a:solidFill>
                  <a:schemeClr val="tx1"/>
                </a:solidFill>
                <a:latin typeface="Arial" pitchFamily="34" charset="0"/>
                <a:ea typeface="+mn-ea"/>
              </a:defRPr>
            </a:lvl3pPr>
            <a:lvl4pPr marL="13716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4pPr>
            <a:lvl5pPr marL="18288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5pPr>
            <a:lvl6pPr marL="22860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6pPr>
            <a:lvl7pPr marL="27432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7pPr>
            <a:lvl8pPr marL="32004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8pPr>
            <a:lvl9pPr marL="36576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9pPr>
          </a:lstStyle>
          <a:p>
            <a:r>
              <a:rPr lang="en-US" altLang="zh-CN" sz="2800" dirty="0"/>
              <a:t>EDA</a:t>
            </a:r>
            <a:r>
              <a:rPr lang="zh-CN" altLang="en-US" sz="2800" dirty="0"/>
              <a:t>技术的概念：</a:t>
            </a:r>
            <a:endParaRPr lang="en-US" altLang="zh-CN" sz="2800" dirty="0"/>
          </a:p>
          <a:p>
            <a:pPr marL="342900" indent="-342900">
              <a:buFont typeface="Wingdings" pitchFamily="2" charset="2"/>
              <a:buChar char="Ø"/>
            </a:pPr>
            <a:r>
              <a:rPr lang="en-US" altLang="zh-CN" dirty="0"/>
              <a:t>EDA</a:t>
            </a:r>
            <a:r>
              <a:rPr lang="zh-CN" altLang="en-US" dirty="0"/>
              <a:t>技术就是依赖功能强大的计算机，在</a:t>
            </a:r>
            <a:r>
              <a:rPr lang="en-US" altLang="zh-CN" dirty="0">
                <a:solidFill>
                  <a:srgbClr val="FF0000"/>
                </a:solidFill>
              </a:rPr>
              <a:t>EDA</a:t>
            </a:r>
            <a:r>
              <a:rPr lang="zh-CN" altLang="en-US" dirty="0">
                <a:solidFill>
                  <a:srgbClr val="FF0000"/>
                </a:solidFill>
              </a:rPr>
              <a:t>工具软件平台</a:t>
            </a:r>
            <a:r>
              <a:rPr lang="zh-CN" altLang="en-US" dirty="0"/>
              <a:t>上，对以</a:t>
            </a:r>
            <a:r>
              <a:rPr lang="zh-CN" altLang="en-US" dirty="0">
                <a:solidFill>
                  <a:srgbClr val="FF0000"/>
                </a:solidFill>
              </a:rPr>
              <a:t>硬件描述语言</a:t>
            </a:r>
            <a:r>
              <a:rPr lang="en-US" altLang="zh-CN" dirty="0">
                <a:solidFill>
                  <a:srgbClr val="FF0000"/>
                </a:solidFill>
              </a:rPr>
              <a:t>HDL (Hardware Description Language)</a:t>
            </a:r>
            <a:r>
              <a:rPr lang="zh-CN" altLang="en-US" dirty="0"/>
              <a:t>为系统逻辑描述手段完成的设计文件，自动地完成逻辑编译、化简、分割、综合、布局布线以及逻辑优化和仿真测试，直至实现既定的电子线路系统功能。</a:t>
            </a:r>
            <a:endParaRPr lang="en-US" altLang="zh-CN" dirty="0"/>
          </a:p>
          <a:p>
            <a:pPr marL="342900" indent="-342900">
              <a:buFont typeface="Wingdings" pitchFamily="2" charset="2"/>
              <a:buChar char="Ø"/>
            </a:pPr>
            <a:r>
              <a:rPr lang="en-US" altLang="zh-CN" dirty="0"/>
              <a:t>EDA</a:t>
            </a:r>
            <a:r>
              <a:rPr lang="zh-CN" altLang="en-US" dirty="0"/>
              <a:t>技术的定义</a:t>
            </a:r>
          </a:p>
          <a:p>
            <a:pPr marL="1257300" lvl="2" indent="-342900">
              <a:buFont typeface="Wingdings" pitchFamily="2" charset="2"/>
              <a:buChar char="Ø"/>
            </a:pPr>
            <a:endParaRPr lang="zh-CN" altLang="en-US" dirty="0"/>
          </a:p>
          <a:p>
            <a:pPr marL="1257300" lvl="2" indent="-342900">
              <a:buFont typeface="Wingdings" pitchFamily="2" charset="2"/>
              <a:buChar char="Ø"/>
            </a:pPr>
            <a:endParaRPr lang="zh-CN" altLang="en-US" dirty="0"/>
          </a:p>
          <a:p>
            <a:pPr marL="1257300" lvl="2" indent="-342900">
              <a:buFont typeface="Wingdings" pitchFamily="2" charset="2"/>
              <a:buChar char="Ø"/>
            </a:pPr>
            <a:endParaRPr lang="zh-CN" altLang="en-US" dirty="0"/>
          </a:p>
          <a:p>
            <a:pPr marL="1257300" lvl="2" indent="-342900">
              <a:buFont typeface="Wingdings" pitchFamily="2" charset="2"/>
              <a:buChar char="Ø"/>
            </a:pPr>
            <a:endParaRPr lang="zh-CN" altLang="en-US" dirty="0"/>
          </a:p>
          <a:p>
            <a:pPr marL="1257300" lvl="2" indent="-342900">
              <a:buFont typeface="Wingdings" pitchFamily="2" charset="2"/>
              <a:buChar char="Ø"/>
            </a:pPr>
            <a:endParaRPr lang="zh-CN" altLang="en-US" dirty="0"/>
          </a:p>
          <a:p>
            <a:pPr marL="1257300" lvl="2" indent="-342900">
              <a:buFont typeface="Wingdings" pitchFamily="2" charset="2"/>
              <a:buChar char="Ø"/>
            </a:pPr>
            <a:endParaRPr lang="zh-CN" altLang="en-US" dirty="0"/>
          </a:p>
          <a:p>
            <a:pPr marL="1257300" lvl="2" indent="-342900">
              <a:buFont typeface="Wingdings" pitchFamily="2" charset="2"/>
              <a:buChar char="Ø"/>
            </a:pPr>
            <a:endParaRPr lang="zh-CN" altLang="en-US" dirty="0"/>
          </a:p>
          <a:p>
            <a:pPr marL="800100" lvl="1" indent="-342900">
              <a:buFont typeface="Wingdings" pitchFamily="2" charset="2"/>
              <a:buChar char="Ø"/>
            </a:pPr>
            <a:endParaRPr lang="en-US" altLang="zh-CN" dirty="0"/>
          </a:p>
        </p:txBody>
      </p:sp>
      <p:sp>
        <p:nvSpPr>
          <p:cNvPr id="37" name="Rectangle 4"/>
          <p:cNvSpPr>
            <a:spLocks noChangeArrowheads="1"/>
          </p:cNvSpPr>
          <p:nvPr/>
        </p:nvSpPr>
        <p:spPr bwMode="auto">
          <a:xfrm>
            <a:off x="472670" y="2708952"/>
            <a:ext cx="18918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a:solidFill>
                  <a:schemeClr val="tx1"/>
                </a:solidFill>
                <a:latin typeface="华文新魏" pitchFamily="2" charset="-122"/>
                <a:ea typeface="华文新魏" pitchFamily="2" charset="-122"/>
              </a:rPr>
              <a:t>（</a:t>
            </a:r>
            <a:r>
              <a:rPr lang="en-US" altLang="zh-CN" b="1" dirty="0">
                <a:solidFill>
                  <a:schemeClr val="tx1"/>
                </a:solidFill>
                <a:latin typeface="华文新魏" pitchFamily="2" charset="-122"/>
                <a:ea typeface="华文新魏" pitchFamily="2" charset="-122"/>
              </a:rPr>
              <a:t>1</a:t>
            </a:r>
            <a:r>
              <a:rPr lang="zh-CN" altLang="en-US" b="1" dirty="0">
                <a:solidFill>
                  <a:schemeClr val="tx1"/>
                </a:solidFill>
                <a:latin typeface="华文新魏" pitchFamily="2" charset="-122"/>
                <a:ea typeface="华文新魏" pitchFamily="2" charset="-122"/>
              </a:rPr>
              <a:t>）广义定义：</a:t>
            </a:r>
          </a:p>
        </p:txBody>
      </p:sp>
      <p:sp>
        <p:nvSpPr>
          <p:cNvPr id="38" name="Rectangle 6"/>
          <p:cNvSpPr>
            <a:spLocks noChangeArrowheads="1"/>
          </p:cNvSpPr>
          <p:nvPr/>
        </p:nvSpPr>
        <p:spPr bwMode="auto">
          <a:xfrm>
            <a:off x="2765367" y="3205148"/>
            <a:ext cx="3438762" cy="2446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zh-CN" altLang="en-US" b="1" dirty="0">
                <a:solidFill>
                  <a:schemeClr val="tx1"/>
                </a:solidFill>
              </a:rPr>
              <a:t>半导体工艺设计自动化、</a:t>
            </a:r>
          </a:p>
          <a:p>
            <a:pPr>
              <a:spcBef>
                <a:spcPct val="50000"/>
              </a:spcBef>
            </a:pPr>
            <a:r>
              <a:rPr lang="zh-CN" altLang="en-US" b="1" dirty="0">
                <a:solidFill>
                  <a:schemeClr val="tx1"/>
                </a:solidFill>
              </a:rPr>
              <a:t>可编程器件设计自动化、</a:t>
            </a:r>
          </a:p>
          <a:p>
            <a:pPr>
              <a:spcBef>
                <a:spcPct val="50000"/>
              </a:spcBef>
            </a:pPr>
            <a:r>
              <a:rPr lang="zh-CN" altLang="en-US" b="1" dirty="0">
                <a:solidFill>
                  <a:schemeClr val="tx1"/>
                </a:solidFill>
              </a:rPr>
              <a:t>电子系统设计自动化、</a:t>
            </a:r>
          </a:p>
          <a:p>
            <a:pPr>
              <a:spcBef>
                <a:spcPct val="50000"/>
              </a:spcBef>
            </a:pPr>
            <a:r>
              <a:rPr lang="zh-CN" altLang="en-US" b="1" dirty="0">
                <a:solidFill>
                  <a:schemeClr val="tx1"/>
                </a:solidFill>
              </a:rPr>
              <a:t>印制电路板设计自动化、</a:t>
            </a:r>
          </a:p>
          <a:p>
            <a:pPr>
              <a:spcBef>
                <a:spcPct val="50000"/>
              </a:spcBef>
            </a:pPr>
            <a:r>
              <a:rPr lang="zh-CN" altLang="en-US" b="1" dirty="0">
                <a:solidFill>
                  <a:schemeClr val="tx1"/>
                </a:solidFill>
              </a:rPr>
              <a:t>仿真与测试、故障诊断自动化、</a:t>
            </a:r>
          </a:p>
          <a:p>
            <a:pPr>
              <a:spcBef>
                <a:spcPct val="50000"/>
              </a:spcBef>
            </a:pPr>
            <a:r>
              <a:rPr lang="zh-CN" altLang="en-US" b="1" dirty="0">
                <a:solidFill>
                  <a:schemeClr val="tx1"/>
                </a:solidFill>
              </a:rPr>
              <a:t>形式验证自动化</a:t>
            </a:r>
          </a:p>
        </p:txBody>
      </p:sp>
      <p:sp>
        <p:nvSpPr>
          <p:cNvPr id="39" name="Rectangle 8"/>
          <p:cNvSpPr>
            <a:spLocks noChangeArrowheads="1"/>
          </p:cNvSpPr>
          <p:nvPr/>
        </p:nvSpPr>
        <p:spPr bwMode="auto">
          <a:xfrm>
            <a:off x="1207329" y="4035485"/>
            <a:ext cx="79232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dirty="0">
                <a:solidFill>
                  <a:schemeClr val="tx1"/>
                </a:solidFill>
              </a:rPr>
              <a:t>EDA</a:t>
            </a:r>
            <a:r>
              <a:rPr lang="zh-CN" altLang="en-US" b="1" dirty="0">
                <a:solidFill>
                  <a:schemeClr val="tx1"/>
                </a:solidFill>
              </a:rPr>
              <a:t>技术包括：</a:t>
            </a:r>
          </a:p>
        </p:txBody>
      </p:sp>
    </p:spTree>
    <p:extLst>
      <p:ext uri="{BB962C8B-B14F-4D97-AF65-F5344CB8AC3E}">
        <p14:creationId xmlns:p14="http://schemas.microsoft.com/office/powerpoint/2010/main" val="2345471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50" y="9556"/>
            <a:ext cx="7772400" cy="347858"/>
          </a:xfrm>
        </p:spPr>
        <p:txBody>
          <a:bodyPr/>
          <a:lstStyle/>
          <a:p>
            <a:r>
              <a:rPr lang="zh-CN" altLang="en-US" dirty="0"/>
              <a:t>第六章  可编程逻辑</a:t>
            </a:r>
            <a:r>
              <a:rPr lang="en-US" altLang="zh-CN" dirty="0"/>
              <a:t>\ VHDL</a:t>
            </a:r>
            <a:r>
              <a:rPr lang="zh-CN" altLang="en-US" dirty="0"/>
              <a:t>与</a:t>
            </a:r>
            <a:r>
              <a:rPr lang="en-US" altLang="zh-CN" dirty="0"/>
              <a:t>EDA</a:t>
            </a:r>
            <a:endParaRPr lang="zh-CN" altLang="en-US" dirty="0"/>
          </a:p>
        </p:txBody>
      </p:sp>
      <p:sp>
        <p:nvSpPr>
          <p:cNvPr id="4" name="内容占位符 2"/>
          <p:cNvSpPr txBox="1">
            <a:spLocks/>
          </p:cNvSpPr>
          <p:nvPr/>
        </p:nvSpPr>
        <p:spPr bwMode="auto">
          <a:xfrm>
            <a:off x="47814" y="548808"/>
            <a:ext cx="8905081" cy="5895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0" fontAlgn="base" hangingPunct="0">
              <a:lnSpc>
                <a:spcPct val="97000"/>
              </a:lnSpc>
              <a:spcBef>
                <a:spcPct val="20000"/>
              </a:spcBef>
              <a:spcAft>
                <a:spcPct val="20000"/>
              </a:spcAft>
              <a:buClr>
                <a:schemeClr val="folHlink"/>
              </a:buClr>
              <a:buFont typeface="Wingdings" pitchFamily="2" charset="2"/>
              <a:buNone/>
              <a:defRPr sz="2000" b="1">
                <a:solidFill>
                  <a:schemeClr val="tx1"/>
                </a:solidFill>
                <a:latin typeface="+mn-lt"/>
                <a:ea typeface="+mn-ea"/>
                <a:cs typeface="+mn-cs"/>
              </a:defRPr>
            </a:lvl1pPr>
            <a:lvl2pPr marL="457200" indent="0" algn="l" rtl="0" eaLnBrk="0" fontAlgn="base" hangingPunct="0">
              <a:lnSpc>
                <a:spcPct val="97000"/>
              </a:lnSpc>
              <a:spcBef>
                <a:spcPct val="20000"/>
              </a:spcBef>
              <a:spcAft>
                <a:spcPct val="20000"/>
              </a:spcAft>
              <a:buClr>
                <a:schemeClr val="folHlink"/>
              </a:buClr>
              <a:buFont typeface="Arial" charset="0"/>
              <a:buNone/>
              <a:defRPr sz="1800" b="1">
                <a:solidFill>
                  <a:schemeClr val="tx1"/>
                </a:solidFill>
                <a:latin typeface="+mn-lt"/>
                <a:ea typeface="+mn-ea"/>
              </a:defRPr>
            </a:lvl2pPr>
            <a:lvl3pPr marL="914400" indent="0" algn="l" rtl="0" eaLnBrk="0" fontAlgn="base" hangingPunct="0">
              <a:lnSpc>
                <a:spcPct val="97000"/>
              </a:lnSpc>
              <a:spcBef>
                <a:spcPct val="20000"/>
              </a:spcBef>
              <a:spcAft>
                <a:spcPct val="20000"/>
              </a:spcAft>
              <a:buClr>
                <a:schemeClr val="folHlink"/>
              </a:buClr>
              <a:buNone/>
              <a:defRPr sz="1600" b="1">
                <a:solidFill>
                  <a:schemeClr val="tx1"/>
                </a:solidFill>
                <a:latin typeface="Arial" pitchFamily="34" charset="0"/>
                <a:ea typeface="+mn-ea"/>
              </a:defRPr>
            </a:lvl3pPr>
            <a:lvl4pPr marL="13716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4pPr>
            <a:lvl5pPr marL="18288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5pPr>
            <a:lvl6pPr marL="22860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6pPr>
            <a:lvl7pPr marL="27432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7pPr>
            <a:lvl8pPr marL="32004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8pPr>
            <a:lvl9pPr marL="36576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9pPr>
          </a:lstStyle>
          <a:p>
            <a:r>
              <a:rPr lang="en-US" altLang="zh-CN" sz="2800" dirty="0"/>
              <a:t>EDA</a:t>
            </a:r>
            <a:r>
              <a:rPr lang="zh-CN" altLang="en-US" sz="2800" dirty="0"/>
              <a:t>技术的概念：</a:t>
            </a:r>
            <a:endParaRPr lang="en-US" altLang="zh-CN" sz="2800" dirty="0"/>
          </a:p>
          <a:p>
            <a:pPr marL="342900" indent="-342900">
              <a:buFont typeface="Wingdings" pitchFamily="2" charset="2"/>
              <a:buChar char="Ø"/>
            </a:pPr>
            <a:r>
              <a:rPr lang="en-US" altLang="zh-CN" dirty="0"/>
              <a:t>EDA</a:t>
            </a:r>
            <a:r>
              <a:rPr lang="zh-CN" altLang="en-US" dirty="0"/>
              <a:t>技术的定义</a:t>
            </a:r>
          </a:p>
          <a:p>
            <a:pPr marL="1257300" lvl="2" indent="-342900">
              <a:buFont typeface="Wingdings" pitchFamily="2" charset="2"/>
              <a:buChar char="Ø"/>
            </a:pPr>
            <a:endParaRPr lang="zh-CN" altLang="en-US" dirty="0"/>
          </a:p>
          <a:p>
            <a:pPr marL="1257300" lvl="2" indent="-342900">
              <a:buFont typeface="Wingdings" pitchFamily="2" charset="2"/>
              <a:buChar char="Ø"/>
            </a:pPr>
            <a:endParaRPr lang="zh-CN" altLang="en-US" dirty="0"/>
          </a:p>
          <a:p>
            <a:pPr marL="1257300" lvl="2" indent="-342900">
              <a:buFont typeface="Wingdings" pitchFamily="2" charset="2"/>
              <a:buChar char="Ø"/>
            </a:pPr>
            <a:endParaRPr lang="zh-CN" altLang="en-US" dirty="0"/>
          </a:p>
          <a:p>
            <a:pPr marL="1257300" lvl="2" indent="-342900">
              <a:buFont typeface="Wingdings" pitchFamily="2" charset="2"/>
              <a:buChar char="Ø"/>
            </a:pPr>
            <a:endParaRPr lang="zh-CN" altLang="en-US" dirty="0"/>
          </a:p>
          <a:p>
            <a:pPr marL="1257300" lvl="2" indent="-342900">
              <a:buFont typeface="Wingdings" pitchFamily="2" charset="2"/>
              <a:buChar char="Ø"/>
            </a:pPr>
            <a:endParaRPr lang="zh-CN" altLang="en-US" dirty="0"/>
          </a:p>
          <a:p>
            <a:pPr marL="1257300" lvl="2" indent="-342900">
              <a:buFont typeface="Wingdings" pitchFamily="2" charset="2"/>
              <a:buChar char="Ø"/>
            </a:pPr>
            <a:endParaRPr lang="zh-CN" altLang="en-US" dirty="0"/>
          </a:p>
          <a:p>
            <a:pPr marL="1257300" lvl="2" indent="-342900">
              <a:buFont typeface="Wingdings" pitchFamily="2" charset="2"/>
              <a:buChar char="Ø"/>
            </a:pPr>
            <a:endParaRPr lang="zh-CN" altLang="en-US" dirty="0"/>
          </a:p>
          <a:p>
            <a:pPr marL="1257300" lvl="2" indent="-342900">
              <a:buFont typeface="Wingdings" pitchFamily="2" charset="2"/>
              <a:buChar char="Ø"/>
            </a:pPr>
            <a:endParaRPr lang="zh-CN" altLang="en-US" dirty="0"/>
          </a:p>
          <a:p>
            <a:pPr marL="800100" lvl="1" indent="-342900">
              <a:buFont typeface="Wingdings" pitchFamily="2" charset="2"/>
              <a:buChar char="Ø"/>
            </a:pPr>
            <a:endParaRPr lang="en-US" altLang="zh-CN" dirty="0"/>
          </a:p>
        </p:txBody>
      </p:sp>
      <p:sp>
        <p:nvSpPr>
          <p:cNvPr id="37" name="Rectangle 6"/>
          <p:cNvSpPr>
            <a:spLocks noChangeArrowheads="1"/>
          </p:cNvSpPr>
          <p:nvPr/>
        </p:nvSpPr>
        <p:spPr bwMode="auto">
          <a:xfrm>
            <a:off x="546439" y="1898898"/>
            <a:ext cx="8406421" cy="4081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lang="en-US" altLang="zh-CN" sz="2400" b="1" dirty="0">
                <a:solidFill>
                  <a:schemeClr val="tx1"/>
                </a:solidFill>
              </a:rPr>
              <a:t>    </a:t>
            </a:r>
            <a:r>
              <a:rPr lang="zh-CN" altLang="en-US" sz="2400" b="1" dirty="0">
                <a:solidFill>
                  <a:schemeClr val="tx1"/>
                </a:solidFill>
              </a:rPr>
              <a:t>以大规模可编程器件为设计</a:t>
            </a:r>
            <a:r>
              <a:rPr lang="zh-CN" altLang="en-US" sz="2400" b="1" dirty="0">
                <a:solidFill>
                  <a:srgbClr val="FF0000"/>
                </a:solidFill>
              </a:rPr>
              <a:t>载体</a:t>
            </a:r>
            <a:r>
              <a:rPr lang="zh-CN" altLang="en-US" sz="2400" b="1" dirty="0">
                <a:solidFill>
                  <a:schemeClr val="tx1"/>
                </a:solidFill>
              </a:rPr>
              <a:t>，以硬件描述语言</a:t>
            </a:r>
            <a:r>
              <a:rPr lang="en-US" altLang="zh-CN" sz="2400" b="1" dirty="0">
                <a:solidFill>
                  <a:schemeClr val="tx1"/>
                </a:solidFill>
              </a:rPr>
              <a:t>HDL</a:t>
            </a:r>
            <a:r>
              <a:rPr lang="zh-CN" altLang="en-US" sz="2400" b="1" dirty="0">
                <a:solidFill>
                  <a:schemeClr val="tx1"/>
                </a:solidFill>
              </a:rPr>
              <a:t>（</a:t>
            </a:r>
            <a:r>
              <a:rPr lang="en-US" altLang="zh-CN" sz="2400" b="1" dirty="0">
                <a:solidFill>
                  <a:schemeClr val="tx1"/>
                </a:solidFill>
              </a:rPr>
              <a:t>Hardware Description Language</a:t>
            </a:r>
            <a:r>
              <a:rPr lang="zh-CN" altLang="en-US" sz="2400" b="1" dirty="0">
                <a:solidFill>
                  <a:schemeClr val="tx1"/>
                </a:solidFill>
              </a:rPr>
              <a:t>）为系统逻辑功能描述的主要</a:t>
            </a:r>
            <a:r>
              <a:rPr lang="zh-CN" altLang="en-US" sz="2400" b="1" dirty="0">
                <a:solidFill>
                  <a:srgbClr val="FF0000"/>
                </a:solidFill>
              </a:rPr>
              <a:t>表达方式</a:t>
            </a:r>
            <a:r>
              <a:rPr lang="zh-CN" altLang="en-US" sz="2400" b="1" dirty="0">
                <a:solidFill>
                  <a:schemeClr val="tx1"/>
                </a:solidFill>
              </a:rPr>
              <a:t>，</a:t>
            </a:r>
            <a:r>
              <a:rPr lang="zh-CN" altLang="en-US" sz="2400" b="1" dirty="0">
                <a:solidFill>
                  <a:srgbClr val="FF0000"/>
                </a:solidFill>
              </a:rPr>
              <a:t>依赖功能强大的计算机</a:t>
            </a:r>
            <a:r>
              <a:rPr lang="zh-CN" altLang="en-US" sz="2400" b="1" dirty="0">
                <a:solidFill>
                  <a:schemeClr val="tx1"/>
                </a:solidFill>
              </a:rPr>
              <a:t>，</a:t>
            </a:r>
            <a:r>
              <a:rPr lang="zh-CN" altLang="en-US" sz="2400" b="1" dirty="0">
                <a:solidFill>
                  <a:schemeClr val="tx1"/>
                </a:solidFill>
                <a:latin typeface="Times New Roman" pitchFamily="18" charset="0"/>
                <a:cs typeface="Times New Roman" pitchFamily="18" charset="0"/>
              </a:rPr>
              <a:t>大规模可编程器件的开发软件及实验开发系统为设计工具</a:t>
            </a:r>
            <a:r>
              <a:rPr lang="zh-CN" altLang="en-US" sz="2400" b="1" dirty="0">
                <a:solidFill>
                  <a:schemeClr val="tx1"/>
                </a:solidFill>
              </a:rPr>
              <a:t>，自动完成从软件方式描述的电子系统到硬件系统的逻辑编译、逻辑化简、逻辑分割、逻辑综合与优化、布局布线、以及逻辑仿真与测试，直至完成对于特定目标芯片的适配、逻辑映射、编程下载等工作，最终形成集成电子系统或专用集成芯片的一门多学科融合的新技术。</a:t>
            </a:r>
          </a:p>
        </p:txBody>
      </p:sp>
      <p:sp>
        <p:nvSpPr>
          <p:cNvPr id="38" name="Rectangle 8"/>
          <p:cNvSpPr>
            <a:spLocks noChangeArrowheads="1"/>
          </p:cNvSpPr>
          <p:nvPr/>
        </p:nvSpPr>
        <p:spPr bwMode="auto">
          <a:xfrm>
            <a:off x="546474" y="1517294"/>
            <a:ext cx="193193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a:solidFill>
                  <a:schemeClr val="tx1"/>
                </a:solidFill>
                <a:latin typeface="华文新魏" pitchFamily="2" charset="-122"/>
                <a:ea typeface="华文新魏" pitchFamily="2" charset="-122"/>
              </a:rPr>
              <a:t>（</a:t>
            </a:r>
            <a:r>
              <a:rPr lang="en-US" altLang="zh-CN" b="1" dirty="0">
                <a:solidFill>
                  <a:schemeClr val="tx1"/>
                </a:solidFill>
                <a:latin typeface="华文新魏" pitchFamily="2" charset="-122"/>
                <a:ea typeface="华文新魏" pitchFamily="2" charset="-122"/>
              </a:rPr>
              <a:t>2</a:t>
            </a:r>
            <a:r>
              <a:rPr lang="zh-CN" altLang="en-US" b="1" dirty="0">
                <a:solidFill>
                  <a:schemeClr val="tx1"/>
                </a:solidFill>
                <a:latin typeface="华文新魏" pitchFamily="2" charset="-122"/>
                <a:ea typeface="华文新魏" pitchFamily="2" charset="-122"/>
              </a:rPr>
              <a:t>）狭义定义：</a:t>
            </a:r>
          </a:p>
        </p:txBody>
      </p:sp>
    </p:spTree>
    <p:extLst>
      <p:ext uri="{BB962C8B-B14F-4D97-AF65-F5344CB8AC3E}">
        <p14:creationId xmlns:p14="http://schemas.microsoft.com/office/powerpoint/2010/main" val="41636966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50" y="6473825"/>
            <a:ext cx="7848600" cy="384175"/>
          </a:xfrm>
        </p:spPr>
        <p:txBody>
          <a:bodyPr/>
          <a:lstStyle/>
          <a:p>
            <a:endParaRPr lang="zh-CN" altLang="en-US"/>
          </a:p>
        </p:txBody>
      </p:sp>
      <p:sp>
        <p:nvSpPr>
          <p:cNvPr id="5" name="内容占位符 4"/>
          <p:cNvSpPr>
            <a:spLocks noGrp="1"/>
          </p:cNvSpPr>
          <p:nvPr>
            <p:ph idx="1"/>
          </p:nvPr>
        </p:nvSpPr>
        <p:spPr>
          <a:xfrm>
            <a:off x="116703" y="503805"/>
            <a:ext cx="8690747" cy="5820795"/>
          </a:xfrm>
        </p:spPr>
        <p:txBody>
          <a:bodyPr/>
          <a:lstStyle/>
          <a:p>
            <a:pPr marL="0" indent="0">
              <a:buNone/>
            </a:pPr>
            <a:r>
              <a:rPr lang="en-US" altLang="zh-CN" sz="2800" kern="1200" dirty="0"/>
              <a:t>EDA</a:t>
            </a:r>
            <a:r>
              <a:rPr lang="zh-CN" altLang="en-US" sz="2800" kern="1200" dirty="0"/>
              <a:t>技术的主要内容</a:t>
            </a:r>
          </a:p>
        </p:txBody>
      </p:sp>
      <p:sp>
        <p:nvSpPr>
          <p:cNvPr id="6" name="文本占位符 2"/>
          <p:cNvSpPr txBox="1">
            <a:spLocks/>
          </p:cNvSpPr>
          <p:nvPr/>
        </p:nvSpPr>
        <p:spPr bwMode="auto">
          <a:xfrm>
            <a:off x="650" y="48656"/>
            <a:ext cx="7772400" cy="347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30188" indent="-230188"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mn-lt"/>
                <a:ea typeface="+mn-ea"/>
                <a:cs typeface="+mn-cs"/>
              </a:defRPr>
            </a:lvl1pPr>
            <a:lvl2pPr marL="628650" indent="-231775" algn="l" rtl="0" eaLnBrk="0" fontAlgn="base" hangingPunct="0">
              <a:lnSpc>
                <a:spcPct val="97000"/>
              </a:lnSpc>
              <a:spcBef>
                <a:spcPct val="20000"/>
              </a:spcBef>
              <a:spcAft>
                <a:spcPct val="20000"/>
              </a:spcAft>
              <a:buClr>
                <a:schemeClr val="folHlink"/>
              </a:buClr>
              <a:buFont typeface="Arial" charset="0"/>
              <a:buChar char="-"/>
              <a:defRPr sz="1600" b="1">
                <a:solidFill>
                  <a:schemeClr val="tx1"/>
                </a:solidFill>
                <a:latin typeface="+mn-lt"/>
                <a:ea typeface="+mn-ea"/>
              </a:defRPr>
            </a:lvl2pPr>
            <a:lvl3pPr marL="1025525" indent="-222250" algn="l" rtl="0" eaLnBrk="0" fontAlgn="base" hangingPunct="0">
              <a:lnSpc>
                <a:spcPct val="97000"/>
              </a:lnSpc>
              <a:spcBef>
                <a:spcPct val="20000"/>
              </a:spcBef>
              <a:spcAft>
                <a:spcPct val="20000"/>
              </a:spcAft>
              <a:buClr>
                <a:schemeClr val="folHlink"/>
              </a:buClr>
              <a:buChar char="•"/>
              <a:defRPr sz="1600" b="1">
                <a:solidFill>
                  <a:schemeClr val="tx1"/>
                </a:solidFill>
                <a:latin typeface="Arial" pitchFamily="34" charset="0"/>
                <a:ea typeface="+mn-ea"/>
              </a:defRPr>
            </a:lvl3pPr>
            <a:lvl4pPr marL="1376363" indent="-23177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4pPr>
            <a:lvl5pPr marL="17176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5pPr>
            <a:lvl6pPr marL="21748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6pPr>
            <a:lvl7pPr marL="26320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7pPr>
            <a:lvl8pPr marL="30892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8pPr>
            <a:lvl9pPr marL="35464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9pPr>
          </a:lstStyle>
          <a:p>
            <a:pPr marL="0" indent="0">
              <a:buNone/>
            </a:pPr>
            <a:r>
              <a:rPr lang="zh-CN" altLang="en-US" sz="2000" dirty="0"/>
              <a:t>第六章  可编程逻辑</a:t>
            </a:r>
            <a:r>
              <a:rPr lang="en-US" altLang="zh-CN" sz="2000" dirty="0"/>
              <a:t>\ VHDL</a:t>
            </a:r>
            <a:r>
              <a:rPr lang="zh-CN" altLang="en-US" sz="2000" dirty="0"/>
              <a:t>与</a:t>
            </a:r>
            <a:r>
              <a:rPr lang="en-US" altLang="zh-CN" sz="2000" dirty="0"/>
              <a:t>EDA</a:t>
            </a:r>
          </a:p>
        </p:txBody>
      </p:sp>
      <p:sp>
        <p:nvSpPr>
          <p:cNvPr id="20" name="Rectangle 6"/>
          <p:cNvSpPr>
            <a:spLocks noChangeArrowheads="1"/>
          </p:cNvSpPr>
          <p:nvPr/>
        </p:nvSpPr>
        <p:spPr bwMode="auto">
          <a:xfrm>
            <a:off x="441554" y="921502"/>
            <a:ext cx="8077200" cy="1052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20000"/>
              </a:spcBef>
              <a:buClr>
                <a:schemeClr val="hlink"/>
              </a:buClr>
              <a:buSzPct val="70000"/>
              <a:buFont typeface="Wingdings" pitchFamily="2" charset="2"/>
              <a:buNone/>
            </a:pPr>
            <a:r>
              <a:rPr lang="zh-CN" altLang="en-US" sz="2400" b="1" dirty="0">
                <a:solidFill>
                  <a:schemeClr val="tx1"/>
                </a:solidFill>
              </a:rPr>
              <a:t>实现载体：大规模可编程逻辑器件</a:t>
            </a:r>
          </a:p>
          <a:p>
            <a:pPr>
              <a:lnSpc>
                <a:spcPct val="120000"/>
              </a:lnSpc>
              <a:spcBef>
                <a:spcPct val="20000"/>
              </a:spcBef>
              <a:buClr>
                <a:schemeClr val="hlink"/>
              </a:buClr>
              <a:buSzPct val="70000"/>
              <a:buFont typeface="Wingdings" pitchFamily="2" charset="2"/>
              <a:buNone/>
            </a:pPr>
            <a:r>
              <a:rPr lang="zh-CN" altLang="en-US" sz="2400" b="1" dirty="0">
                <a:solidFill>
                  <a:schemeClr val="tx1"/>
                </a:solidFill>
              </a:rPr>
              <a:t>         （</a:t>
            </a:r>
            <a:r>
              <a:rPr lang="en-US" altLang="zh-CN" sz="2400" b="1" dirty="0">
                <a:solidFill>
                  <a:schemeClr val="tx1"/>
                </a:solidFill>
              </a:rPr>
              <a:t>PLD :  Programmable Logic Device</a:t>
            </a:r>
            <a:r>
              <a:rPr lang="zh-CN" altLang="en-US" sz="2400" b="1" dirty="0">
                <a:solidFill>
                  <a:schemeClr val="tx1"/>
                </a:solidFill>
              </a:rPr>
              <a:t>）</a:t>
            </a:r>
          </a:p>
        </p:txBody>
      </p:sp>
      <p:sp>
        <p:nvSpPr>
          <p:cNvPr id="21" name="Rectangle 7"/>
          <p:cNvSpPr>
            <a:spLocks noChangeArrowheads="1"/>
          </p:cNvSpPr>
          <p:nvPr/>
        </p:nvSpPr>
        <p:spPr bwMode="auto">
          <a:xfrm>
            <a:off x="454254" y="2216902"/>
            <a:ext cx="80772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20000"/>
              </a:spcBef>
              <a:buClr>
                <a:schemeClr val="hlink"/>
              </a:buClr>
              <a:buSzPct val="70000"/>
              <a:buFont typeface="Wingdings" pitchFamily="2" charset="2"/>
              <a:buNone/>
            </a:pPr>
            <a:r>
              <a:rPr lang="zh-CN" altLang="en-US" sz="2400" b="1" dirty="0">
                <a:solidFill>
                  <a:schemeClr val="tx1"/>
                </a:solidFill>
              </a:rPr>
              <a:t>描述方式：硬件描述语言</a:t>
            </a:r>
          </a:p>
          <a:p>
            <a:pPr>
              <a:lnSpc>
                <a:spcPct val="120000"/>
              </a:lnSpc>
              <a:spcBef>
                <a:spcPct val="20000"/>
              </a:spcBef>
              <a:buClr>
                <a:schemeClr val="hlink"/>
              </a:buClr>
              <a:buSzPct val="70000"/>
              <a:buFont typeface="Wingdings" pitchFamily="2" charset="2"/>
              <a:buNone/>
            </a:pPr>
            <a:r>
              <a:rPr lang="zh-CN" altLang="en-US" sz="2400" b="1" dirty="0">
                <a:solidFill>
                  <a:schemeClr val="tx1"/>
                </a:solidFill>
              </a:rPr>
              <a:t>         （</a:t>
            </a:r>
            <a:r>
              <a:rPr lang="en-US" altLang="zh-CN" sz="2400" b="1" dirty="0">
                <a:solidFill>
                  <a:schemeClr val="tx1"/>
                </a:solidFill>
              </a:rPr>
              <a:t>HDL :  Hard Description Language</a:t>
            </a:r>
            <a:r>
              <a:rPr lang="zh-CN" altLang="en-US" sz="2400" b="1" dirty="0">
                <a:solidFill>
                  <a:schemeClr val="tx1"/>
                </a:solidFill>
              </a:rPr>
              <a:t>）</a:t>
            </a:r>
          </a:p>
          <a:p>
            <a:pPr>
              <a:lnSpc>
                <a:spcPct val="120000"/>
              </a:lnSpc>
              <a:spcBef>
                <a:spcPct val="20000"/>
              </a:spcBef>
              <a:buClr>
                <a:schemeClr val="hlink"/>
              </a:buClr>
              <a:buSzPct val="70000"/>
              <a:buFont typeface="Wingdings" pitchFamily="2" charset="2"/>
              <a:buNone/>
            </a:pPr>
            <a:r>
              <a:rPr lang="zh-CN" altLang="en-US" sz="2400" b="1" dirty="0">
                <a:solidFill>
                  <a:schemeClr val="tx1"/>
                </a:solidFill>
              </a:rPr>
              <a:t>                  </a:t>
            </a:r>
            <a:r>
              <a:rPr lang="en-US" altLang="zh-CN" sz="2400" b="1" dirty="0">
                <a:solidFill>
                  <a:schemeClr val="tx1"/>
                </a:solidFill>
              </a:rPr>
              <a:t>VHDL</a:t>
            </a:r>
            <a:r>
              <a:rPr lang="zh-CN" altLang="en-US" sz="2400" b="1" dirty="0">
                <a:solidFill>
                  <a:schemeClr val="tx1"/>
                </a:solidFill>
              </a:rPr>
              <a:t>、</a:t>
            </a:r>
            <a:r>
              <a:rPr lang="en-US" altLang="zh-CN" sz="2400" b="1" dirty="0">
                <a:solidFill>
                  <a:schemeClr val="tx1"/>
                </a:solidFill>
              </a:rPr>
              <a:t>Verilog HDL</a:t>
            </a:r>
            <a:r>
              <a:rPr lang="zh-CN" altLang="en-US" sz="2400" b="1" dirty="0">
                <a:solidFill>
                  <a:schemeClr val="tx1"/>
                </a:solidFill>
              </a:rPr>
              <a:t>等</a:t>
            </a:r>
          </a:p>
        </p:txBody>
      </p:sp>
      <p:sp>
        <p:nvSpPr>
          <p:cNvPr id="22" name="Rectangle 8"/>
          <p:cNvSpPr>
            <a:spLocks noChangeArrowheads="1"/>
          </p:cNvSpPr>
          <p:nvPr/>
        </p:nvSpPr>
        <p:spPr bwMode="auto">
          <a:xfrm>
            <a:off x="486004" y="3969502"/>
            <a:ext cx="8077200" cy="476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20000"/>
              </a:spcBef>
              <a:buClr>
                <a:schemeClr val="hlink"/>
              </a:buClr>
              <a:buSzPct val="70000"/>
              <a:buFont typeface="Wingdings" pitchFamily="2" charset="2"/>
              <a:buNone/>
            </a:pPr>
            <a:r>
              <a:rPr lang="zh-CN" altLang="en-US" sz="2400" b="1">
                <a:solidFill>
                  <a:schemeClr val="tx1"/>
                </a:solidFill>
              </a:rPr>
              <a:t>设计工具：开发软件、开发系统</a:t>
            </a:r>
          </a:p>
        </p:txBody>
      </p:sp>
      <p:sp>
        <p:nvSpPr>
          <p:cNvPr id="23" name="Rectangle 9"/>
          <p:cNvSpPr>
            <a:spLocks noChangeArrowheads="1"/>
          </p:cNvSpPr>
          <p:nvPr/>
        </p:nvSpPr>
        <p:spPr bwMode="auto">
          <a:xfrm>
            <a:off x="514579" y="4775952"/>
            <a:ext cx="8077200" cy="476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20000"/>
              </a:spcBef>
              <a:buClr>
                <a:schemeClr val="hlink"/>
              </a:buClr>
              <a:buSzPct val="70000"/>
              <a:buFont typeface="Wingdings" pitchFamily="2" charset="2"/>
              <a:buNone/>
            </a:pPr>
            <a:r>
              <a:rPr lang="zh-CN" altLang="en-US" sz="2400" b="1">
                <a:solidFill>
                  <a:schemeClr val="tx1"/>
                </a:solidFill>
              </a:rPr>
              <a:t>硬件验证：实验开发系统</a:t>
            </a:r>
          </a:p>
        </p:txBody>
      </p:sp>
    </p:spTree>
    <p:extLst>
      <p:ext uri="{BB962C8B-B14F-4D97-AF65-F5344CB8AC3E}">
        <p14:creationId xmlns:p14="http://schemas.microsoft.com/office/powerpoint/2010/main" val="34844629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116703" y="503805"/>
            <a:ext cx="8690747" cy="5820795"/>
          </a:xfrm>
        </p:spPr>
        <p:txBody>
          <a:bodyPr/>
          <a:lstStyle/>
          <a:p>
            <a:r>
              <a:rPr lang="en-US" altLang="zh-CN" sz="2800" dirty="0"/>
              <a:t>VHDL</a:t>
            </a:r>
            <a:r>
              <a:rPr lang="zh-CN" altLang="en-US" sz="2800" dirty="0"/>
              <a:t>编程语言</a:t>
            </a:r>
            <a:endParaRPr lang="en-US" altLang="zh-CN" sz="2800" dirty="0"/>
          </a:p>
          <a:p>
            <a:pPr lvl="1"/>
            <a:r>
              <a:rPr lang="en-US" altLang="zh-CN" sz="2400" dirty="0"/>
              <a:t>VHDL- Very High Speed Integrated Circuit  Hardware Description Language;  </a:t>
            </a:r>
            <a:r>
              <a:rPr lang="zh-CN" altLang="en-US" sz="2400" dirty="0"/>
              <a:t>起源于八十年代，由美国国防部开发</a:t>
            </a:r>
            <a:r>
              <a:rPr lang="en-US" altLang="zh-CN" sz="2400" dirty="0"/>
              <a:t>,</a:t>
            </a:r>
            <a:r>
              <a:rPr lang="zh-CN" altLang="en-US" sz="2400" dirty="0"/>
              <a:t> </a:t>
            </a:r>
            <a:r>
              <a:rPr lang="en-US" altLang="zh-CN" sz="2400" dirty="0"/>
              <a:t>1987</a:t>
            </a:r>
            <a:r>
              <a:rPr lang="zh-CN" altLang="en-US" sz="2400" dirty="0"/>
              <a:t>年实现标准化</a:t>
            </a:r>
            <a:r>
              <a:rPr lang="en-US" altLang="zh-CN" sz="2400" dirty="0"/>
              <a:t>(</a:t>
            </a:r>
            <a:r>
              <a:rPr lang="zh-CN" altLang="en-US" sz="2400" dirty="0"/>
              <a:t> </a:t>
            </a:r>
            <a:r>
              <a:rPr lang="en-US" altLang="zh-CN" sz="2400" dirty="0"/>
              <a:t>IEEE 1076</a:t>
            </a:r>
            <a:r>
              <a:rPr lang="zh-CN" altLang="en-US" sz="2400" dirty="0"/>
              <a:t>（</a:t>
            </a:r>
            <a:r>
              <a:rPr lang="en-US" altLang="zh-CN" sz="2400" dirty="0"/>
              <a:t>VHDL87</a:t>
            </a:r>
            <a:r>
              <a:rPr lang="zh-CN" altLang="en-US" sz="2400" dirty="0"/>
              <a:t>）</a:t>
            </a:r>
            <a:r>
              <a:rPr lang="en-US" altLang="zh-CN" sz="2400" dirty="0"/>
              <a:t>),</a:t>
            </a:r>
            <a:r>
              <a:rPr lang="zh-CN" altLang="en-US" sz="2400" dirty="0"/>
              <a:t> </a:t>
            </a:r>
            <a:r>
              <a:rPr lang="en-US" altLang="zh-CN" sz="2400" dirty="0"/>
              <a:t>1993</a:t>
            </a:r>
            <a:r>
              <a:rPr lang="zh-CN" altLang="en-US" sz="2400" dirty="0"/>
              <a:t>年进行了修正（</a:t>
            </a:r>
            <a:r>
              <a:rPr lang="en-US" altLang="zh-CN" sz="2400" dirty="0"/>
              <a:t>VHDL93</a:t>
            </a:r>
            <a:r>
              <a:rPr lang="zh-CN" altLang="en-US" sz="2400" dirty="0"/>
              <a:t>）</a:t>
            </a:r>
            <a:r>
              <a:rPr lang="en-US" altLang="zh-CN" sz="2400" dirty="0"/>
              <a:t>,</a:t>
            </a:r>
            <a:r>
              <a:rPr lang="zh-CN" altLang="en-US" sz="2400" dirty="0"/>
              <a:t> </a:t>
            </a:r>
            <a:r>
              <a:rPr lang="en-US" altLang="zh-CN" sz="2400" dirty="0"/>
              <a:t>1995</a:t>
            </a:r>
            <a:r>
              <a:rPr lang="zh-CN" altLang="en-US" sz="2400" dirty="0"/>
              <a:t>年，我国国家技术监督局推荐</a:t>
            </a:r>
            <a:r>
              <a:rPr lang="en-US" altLang="zh-CN" sz="2400" dirty="0"/>
              <a:t>VHDL</a:t>
            </a:r>
            <a:r>
              <a:rPr lang="zh-CN" altLang="en-US" sz="2400" dirty="0"/>
              <a:t>做为电子设计自动化硬件描述语言的国家标准。</a:t>
            </a:r>
            <a:endParaRPr lang="en-US" altLang="zh-CN" sz="2400" dirty="0"/>
          </a:p>
          <a:p>
            <a:pPr lvl="1"/>
            <a:endParaRPr lang="zh-CN" altLang="en-US" sz="2000" dirty="0"/>
          </a:p>
          <a:p>
            <a:pPr lvl="1"/>
            <a:endParaRPr lang="zh-CN" altLang="en-US" sz="2000" dirty="0"/>
          </a:p>
          <a:p>
            <a:pPr lvl="1"/>
            <a:endParaRPr lang="zh-CN" altLang="en-US" sz="2000" dirty="0"/>
          </a:p>
        </p:txBody>
      </p:sp>
      <p:sp>
        <p:nvSpPr>
          <p:cNvPr id="6" name="文本占位符 2"/>
          <p:cNvSpPr txBox="1">
            <a:spLocks/>
          </p:cNvSpPr>
          <p:nvPr/>
        </p:nvSpPr>
        <p:spPr bwMode="auto">
          <a:xfrm>
            <a:off x="650" y="48656"/>
            <a:ext cx="7772400" cy="347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30188" indent="-230188"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mn-lt"/>
                <a:ea typeface="+mn-ea"/>
                <a:cs typeface="+mn-cs"/>
              </a:defRPr>
            </a:lvl1pPr>
            <a:lvl2pPr marL="628650" indent="-231775" algn="l" rtl="0" eaLnBrk="0" fontAlgn="base" hangingPunct="0">
              <a:lnSpc>
                <a:spcPct val="97000"/>
              </a:lnSpc>
              <a:spcBef>
                <a:spcPct val="20000"/>
              </a:spcBef>
              <a:spcAft>
                <a:spcPct val="20000"/>
              </a:spcAft>
              <a:buClr>
                <a:schemeClr val="folHlink"/>
              </a:buClr>
              <a:buFont typeface="Arial" charset="0"/>
              <a:buChar char="-"/>
              <a:defRPr sz="1600" b="1">
                <a:solidFill>
                  <a:schemeClr val="tx1"/>
                </a:solidFill>
                <a:latin typeface="+mn-lt"/>
                <a:ea typeface="+mn-ea"/>
              </a:defRPr>
            </a:lvl2pPr>
            <a:lvl3pPr marL="1025525" indent="-222250" algn="l" rtl="0" eaLnBrk="0" fontAlgn="base" hangingPunct="0">
              <a:lnSpc>
                <a:spcPct val="97000"/>
              </a:lnSpc>
              <a:spcBef>
                <a:spcPct val="20000"/>
              </a:spcBef>
              <a:spcAft>
                <a:spcPct val="20000"/>
              </a:spcAft>
              <a:buClr>
                <a:schemeClr val="folHlink"/>
              </a:buClr>
              <a:buChar char="•"/>
              <a:defRPr sz="1600" b="1">
                <a:solidFill>
                  <a:schemeClr val="tx1"/>
                </a:solidFill>
                <a:latin typeface="Arial" pitchFamily="34" charset="0"/>
                <a:ea typeface="+mn-ea"/>
              </a:defRPr>
            </a:lvl3pPr>
            <a:lvl4pPr marL="1376363" indent="-23177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4pPr>
            <a:lvl5pPr marL="17176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5pPr>
            <a:lvl6pPr marL="21748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6pPr>
            <a:lvl7pPr marL="26320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7pPr>
            <a:lvl8pPr marL="30892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8pPr>
            <a:lvl9pPr marL="35464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9pPr>
          </a:lstStyle>
          <a:p>
            <a:pPr marL="0" indent="0">
              <a:buNone/>
            </a:pPr>
            <a:r>
              <a:rPr lang="zh-CN" altLang="en-US" sz="2000" dirty="0"/>
              <a:t>第六章  可编程逻辑</a:t>
            </a:r>
            <a:r>
              <a:rPr lang="en-US" altLang="zh-CN" sz="2000" dirty="0"/>
              <a:t>\ VHDL</a:t>
            </a:r>
            <a:r>
              <a:rPr lang="zh-CN" altLang="en-US" sz="2000" dirty="0"/>
              <a:t>与</a:t>
            </a:r>
            <a:r>
              <a:rPr lang="en-US" altLang="zh-CN" sz="2000" dirty="0"/>
              <a:t>EDA</a:t>
            </a:r>
          </a:p>
        </p:txBody>
      </p:sp>
    </p:spTree>
    <p:extLst>
      <p:ext uri="{BB962C8B-B14F-4D97-AF65-F5344CB8AC3E}">
        <p14:creationId xmlns:p14="http://schemas.microsoft.com/office/powerpoint/2010/main" val="18883156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50" y="6473825"/>
            <a:ext cx="7848600" cy="384175"/>
          </a:xfrm>
        </p:spPr>
        <p:txBody>
          <a:bodyPr/>
          <a:lstStyle/>
          <a:p>
            <a:endParaRPr lang="zh-CN" altLang="en-US"/>
          </a:p>
        </p:txBody>
      </p:sp>
      <p:sp>
        <p:nvSpPr>
          <p:cNvPr id="6" name="文本占位符 2"/>
          <p:cNvSpPr txBox="1">
            <a:spLocks/>
          </p:cNvSpPr>
          <p:nvPr/>
        </p:nvSpPr>
        <p:spPr bwMode="auto">
          <a:xfrm>
            <a:off x="650" y="48656"/>
            <a:ext cx="7772400" cy="347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30188" indent="-230188"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mn-lt"/>
                <a:ea typeface="+mn-ea"/>
                <a:cs typeface="+mn-cs"/>
              </a:defRPr>
            </a:lvl1pPr>
            <a:lvl2pPr marL="628650" indent="-231775" algn="l" rtl="0" eaLnBrk="0" fontAlgn="base" hangingPunct="0">
              <a:lnSpc>
                <a:spcPct val="97000"/>
              </a:lnSpc>
              <a:spcBef>
                <a:spcPct val="20000"/>
              </a:spcBef>
              <a:spcAft>
                <a:spcPct val="20000"/>
              </a:spcAft>
              <a:buClr>
                <a:schemeClr val="folHlink"/>
              </a:buClr>
              <a:buFont typeface="Arial" charset="0"/>
              <a:buChar char="-"/>
              <a:defRPr sz="1600" b="1">
                <a:solidFill>
                  <a:schemeClr val="tx1"/>
                </a:solidFill>
                <a:latin typeface="+mn-lt"/>
                <a:ea typeface="+mn-ea"/>
              </a:defRPr>
            </a:lvl2pPr>
            <a:lvl3pPr marL="1025525" indent="-222250" algn="l" rtl="0" eaLnBrk="0" fontAlgn="base" hangingPunct="0">
              <a:lnSpc>
                <a:spcPct val="97000"/>
              </a:lnSpc>
              <a:spcBef>
                <a:spcPct val="20000"/>
              </a:spcBef>
              <a:spcAft>
                <a:spcPct val="20000"/>
              </a:spcAft>
              <a:buClr>
                <a:schemeClr val="folHlink"/>
              </a:buClr>
              <a:buChar char="•"/>
              <a:defRPr sz="1600" b="1">
                <a:solidFill>
                  <a:schemeClr val="tx1"/>
                </a:solidFill>
                <a:latin typeface="Arial" pitchFamily="34" charset="0"/>
                <a:ea typeface="+mn-ea"/>
              </a:defRPr>
            </a:lvl3pPr>
            <a:lvl4pPr marL="1376363" indent="-23177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4pPr>
            <a:lvl5pPr marL="17176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5pPr>
            <a:lvl6pPr marL="21748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6pPr>
            <a:lvl7pPr marL="26320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7pPr>
            <a:lvl8pPr marL="30892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8pPr>
            <a:lvl9pPr marL="35464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9pPr>
          </a:lstStyle>
          <a:p>
            <a:pPr marL="0" indent="0">
              <a:buNone/>
            </a:pPr>
            <a:r>
              <a:rPr lang="zh-CN" altLang="en-US" sz="2000" dirty="0"/>
              <a:t>第六章  可编程逻辑</a:t>
            </a:r>
            <a:r>
              <a:rPr lang="en-US" altLang="zh-CN" sz="2000" dirty="0"/>
              <a:t>\ VHDL</a:t>
            </a:r>
            <a:r>
              <a:rPr lang="zh-CN" altLang="en-US" sz="2000" dirty="0"/>
              <a:t>与</a:t>
            </a:r>
            <a:r>
              <a:rPr lang="en-US" altLang="zh-CN" sz="2000" dirty="0"/>
              <a:t>EDA</a:t>
            </a:r>
          </a:p>
        </p:txBody>
      </p:sp>
      <p:sp>
        <p:nvSpPr>
          <p:cNvPr id="14" name="Text Box 4"/>
          <p:cNvSpPr txBox="1">
            <a:spLocks noChangeArrowheads="1"/>
          </p:cNvSpPr>
          <p:nvPr/>
        </p:nvSpPr>
        <p:spPr bwMode="auto">
          <a:xfrm>
            <a:off x="876625" y="2828334"/>
            <a:ext cx="8060666" cy="461665"/>
          </a:xfrm>
          <a:prstGeom prst="rect">
            <a:avLst/>
          </a:prstGeom>
          <a:noFill/>
          <a:ln>
            <a:noFill/>
          </a:ln>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z="2400" b="1" dirty="0" err="1"/>
              <a:t>Quartus</a:t>
            </a:r>
            <a:r>
              <a:rPr lang="en-US" altLang="zh-CN" sz="2400" b="1" dirty="0"/>
              <a:t> II 13.1</a:t>
            </a:r>
            <a:r>
              <a:rPr lang="zh-CN" altLang="en-US" sz="2400" b="1" dirty="0"/>
              <a:t>集成开发环境 及</a:t>
            </a:r>
            <a:r>
              <a:rPr lang="en-US" altLang="zh-CN" sz="2400" b="1" dirty="0" err="1"/>
              <a:t>ModelSim</a:t>
            </a:r>
            <a:r>
              <a:rPr lang="en-US" altLang="zh-CN" sz="2400" b="1" dirty="0"/>
              <a:t> </a:t>
            </a:r>
            <a:r>
              <a:rPr lang="en-US" altLang="zh-CN" sz="2400" b="1" dirty="0" err="1"/>
              <a:t>10.1d</a:t>
            </a:r>
            <a:r>
              <a:rPr lang="zh-CN" altLang="en-US" sz="2400" dirty="0"/>
              <a:t>集成版</a:t>
            </a:r>
            <a:endParaRPr lang="zh-CN" altLang="en-US" sz="2400" b="1"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 y="503805"/>
            <a:ext cx="6858000"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712" y="1313859"/>
            <a:ext cx="5962650" cy="151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47216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50" y="6473825"/>
            <a:ext cx="7848600" cy="384175"/>
          </a:xfrm>
        </p:spPr>
        <p:txBody>
          <a:bodyPr/>
          <a:lstStyle/>
          <a:p>
            <a:endParaRPr lang="zh-CN" altLang="en-US"/>
          </a:p>
        </p:txBody>
      </p:sp>
      <p:sp>
        <p:nvSpPr>
          <p:cNvPr id="6" name="文本占位符 2"/>
          <p:cNvSpPr txBox="1">
            <a:spLocks/>
          </p:cNvSpPr>
          <p:nvPr/>
        </p:nvSpPr>
        <p:spPr bwMode="auto">
          <a:xfrm>
            <a:off x="650" y="48656"/>
            <a:ext cx="7772400" cy="347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30188" indent="-230188"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mn-lt"/>
                <a:ea typeface="+mn-ea"/>
                <a:cs typeface="+mn-cs"/>
              </a:defRPr>
            </a:lvl1pPr>
            <a:lvl2pPr marL="628650" indent="-231775" algn="l" rtl="0" eaLnBrk="0" fontAlgn="base" hangingPunct="0">
              <a:lnSpc>
                <a:spcPct val="97000"/>
              </a:lnSpc>
              <a:spcBef>
                <a:spcPct val="20000"/>
              </a:spcBef>
              <a:spcAft>
                <a:spcPct val="20000"/>
              </a:spcAft>
              <a:buClr>
                <a:schemeClr val="folHlink"/>
              </a:buClr>
              <a:buFont typeface="Arial" charset="0"/>
              <a:buChar char="-"/>
              <a:defRPr sz="1600" b="1">
                <a:solidFill>
                  <a:schemeClr val="tx1"/>
                </a:solidFill>
                <a:latin typeface="+mn-lt"/>
                <a:ea typeface="+mn-ea"/>
              </a:defRPr>
            </a:lvl2pPr>
            <a:lvl3pPr marL="1025525" indent="-222250" algn="l" rtl="0" eaLnBrk="0" fontAlgn="base" hangingPunct="0">
              <a:lnSpc>
                <a:spcPct val="97000"/>
              </a:lnSpc>
              <a:spcBef>
                <a:spcPct val="20000"/>
              </a:spcBef>
              <a:spcAft>
                <a:spcPct val="20000"/>
              </a:spcAft>
              <a:buClr>
                <a:schemeClr val="folHlink"/>
              </a:buClr>
              <a:buChar char="•"/>
              <a:defRPr sz="1600" b="1">
                <a:solidFill>
                  <a:schemeClr val="tx1"/>
                </a:solidFill>
                <a:latin typeface="Arial" pitchFamily="34" charset="0"/>
                <a:ea typeface="+mn-ea"/>
              </a:defRPr>
            </a:lvl3pPr>
            <a:lvl4pPr marL="1376363" indent="-23177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4pPr>
            <a:lvl5pPr marL="17176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5pPr>
            <a:lvl6pPr marL="21748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6pPr>
            <a:lvl7pPr marL="26320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7pPr>
            <a:lvl8pPr marL="30892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8pPr>
            <a:lvl9pPr marL="35464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9pPr>
          </a:lstStyle>
          <a:p>
            <a:pPr marL="0" indent="0">
              <a:buNone/>
            </a:pPr>
            <a:r>
              <a:rPr lang="zh-CN" altLang="en-US" sz="2000" dirty="0"/>
              <a:t>第六章  可编程逻辑</a:t>
            </a:r>
            <a:r>
              <a:rPr lang="en-US" altLang="zh-CN" sz="2000" dirty="0"/>
              <a:t>\ VHDL</a:t>
            </a:r>
            <a:r>
              <a:rPr lang="zh-CN" altLang="en-US" sz="2000" dirty="0"/>
              <a:t>与</a:t>
            </a:r>
            <a:r>
              <a:rPr lang="en-US" altLang="zh-CN" sz="2000" dirty="0"/>
              <a:t>EDA</a:t>
            </a:r>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706" y="503805"/>
            <a:ext cx="8834402" cy="5850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06793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50" y="6473825"/>
            <a:ext cx="7848600" cy="384175"/>
          </a:xfrm>
        </p:spPr>
        <p:txBody>
          <a:bodyPr/>
          <a:lstStyle/>
          <a:p>
            <a:endParaRPr lang="zh-CN" altLang="en-US"/>
          </a:p>
        </p:txBody>
      </p:sp>
      <p:sp>
        <p:nvSpPr>
          <p:cNvPr id="6" name="文本占位符 2"/>
          <p:cNvSpPr txBox="1">
            <a:spLocks/>
          </p:cNvSpPr>
          <p:nvPr/>
        </p:nvSpPr>
        <p:spPr bwMode="auto">
          <a:xfrm>
            <a:off x="650" y="48656"/>
            <a:ext cx="7772400" cy="347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30188" indent="-230188"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mn-lt"/>
                <a:ea typeface="+mn-ea"/>
                <a:cs typeface="+mn-cs"/>
              </a:defRPr>
            </a:lvl1pPr>
            <a:lvl2pPr marL="628650" indent="-231775" algn="l" rtl="0" eaLnBrk="0" fontAlgn="base" hangingPunct="0">
              <a:lnSpc>
                <a:spcPct val="97000"/>
              </a:lnSpc>
              <a:spcBef>
                <a:spcPct val="20000"/>
              </a:spcBef>
              <a:spcAft>
                <a:spcPct val="20000"/>
              </a:spcAft>
              <a:buClr>
                <a:schemeClr val="folHlink"/>
              </a:buClr>
              <a:buFont typeface="Arial" charset="0"/>
              <a:buChar char="-"/>
              <a:defRPr sz="1600" b="1">
                <a:solidFill>
                  <a:schemeClr val="tx1"/>
                </a:solidFill>
                <a:latin typeface="+mn-lt"/>
                <a:ea typeface="+mn-ea"/>
              </a:defRPr>
            </a:lvl2pPr>
            <a:lvl3pPr marL="1025525" indent="-222250" algn="l" rtl="0" eaLnBrk="0" fontAlgn="base" hangingPunct="0">
              <a:lnSpc>
                <a:spcPct val="97000"/>
              </a:lnSpc>
              <a:spcBef>
                <a:spcPct val="20000"/>
              </a:spcBef>
              <a:spcAft>
                <a:spcPct val="20000"/>
              </a:spcAft>
              <a:buClr>
                <a:schemeClr val="folHlink"/>
              </a:buClr>
              <a:buChar char="•"/>
              <a:defRPr sz="1600" b="1">
                <a:solidFill>
                  <a:schemeClr val="tx1"/>
                </a:solidFill>
                <a:latin typeface="Arial" pitchFamily="34" charset="0"/>
                <a:ea typeface="+mn-ea"/>
              </a:defRPr>
            </a:lvl3pPr>
            <a:lvl4pPr marL="1376363" indent="-23177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4pPr>
            <a:lvl5pPr marL="17176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5pPr>
            <a:lvl6pPr marL="21748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6pPr>
            <a:lvl7pPr marL="26320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7pPr>
            <a:lvl8pPr marL="30892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8pPr>
            <a:lvl9pPr marL="35464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9pPr>
          </a:lstStyle>
          <a:p>
            <a:pPr marL="0" indent="0">
              <a:buNone/>
            </a:pPr>
            <a:r>
              <a:rPr lang="zh-CN" altLang="en-US" sz="2000" dirty="0"/>
              <a:t>第六章  可编程逻辑</a:t>
            </a:r>
            <a:r>
              <a:rPr lang="en-US" altLang="zh-CN" sz="2000" dirty="0"/>
              <a:t>\ VHDL</a:t>
            </a:r>
            <a:r>
              <a:rPr lang="zh-CN" altLang="en-US" sz="2000" dirty="0"/>
              <a:t>与</a:t>
            </a:r>
            <a:r>
              <a:rPr lang="en-US" altLang="zh-CN" sz="2000" dirty="0"/>
              <a:t>EDA</a:t>
            </a:r>
          </a:p>
        </p:txBody>
      </p:sp>
      <p:pic>
        <p:nvPicPr>
          <p:cNvPr id="266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16" y="527555"/>
            <a:ext cx="9036184" cy="5895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039" y="2123913"/>
            <a:ext cx="2520168" cy="3211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3213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22633" y="1808892"/>
            <a:ext cx="5723750" cy="1791260"/>
          </a:xfrm>
        </p:spPr>
        <p:txBody>
          <a:bodyPr/>
          <a:lstStyle/>
          <a:p>
            <a:r>
              <a:rPr kumimoji="1" lang="zh-CN" altLang="en-US" dirty="0">
                <a:latin typeface="Times New Roman" pitchFamily="18" charset="0"/>
              </a:rPr>
              <a:t>第一节  </a:t>
            </a:r>
            <a:r>
              <a:rPr kumimoji="1" lang="en-US" altLang="zh-CN" dirty="0">
                <a:latin typeface="Times New Roman" pitchFamily="18" charset="0"/>
              </a:rPr>
              <a:t>PLD</a:t>
            </a:r>
            <a:r>
              <a:rPr kumimoji="1" lang="zh-CN" altLang="en-US" dirty="0">
                <a:latin typeface="Times New Roman" pitchFamily="18" charset="0"/>
              </a:rPr>
              <a:t>的基本概念</a:t>
            </a:r>
            <a:br>
              <a:rPr lang="zh-CN" altLang="en-US" dirty="0"/>
            </a:br>
            <a:br>
              <a:rPr lang="en-US" altLang="zh-CN" dirty="0"/>
            </a:br>
            <a:endParaRPr lang="zh-CN" altLang="en-US" dirty="0"/>
          </a:p>
        </p:txBody>
      </p:sp>
      <p:sp>
        <p:nvSpPr>
          <p:cNvPr id="4" name="标题 3"/>
          <p:cNvSpPr txBox="1">
            <a:spLocks/>
          </p:cNvSpPr>
          <p:nvPr/>
        </p:nvSpPr>
        <p:spPr bwMode="auto">
          <a:xfrm>
            <a:off x="1295934" y="641357"/>
            <a:ext cx="7452192" cy="895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l" rtl="0" eaLnBrk="0" fontAlgn="base" hangingPunct="0">
              <a:lnSpc>
                <a:spcPct val="97000"/>
              </a:lnSpc>
              <a:spcBef>
                <a:spcPct val="0"/>
              </a:spcBef>
              <a:spcAft>
                <a:spcPct val="0"/>
              </a:spcAft>
              <a:defRPr sz="4000" b="1" cap="all">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sz="6000" dirty="0"/>
              <a:t>第六章  可编程逻辑</a:t>
            </a:r>
          </a:p>
        </p:txBody>
      </p:sp>
      <p:sp>
        <p:nvSpPr>
          <p:cNvPr id="5" name="内容占位符 4"/>
          <p:cNvSpPr txBox="1">
            <a:spLocks/>
          </p:cNvSpPr>
          <p:nvPr/>
        </p:nvSpPr>
        <p:spPr bwMode="auto">
          <a:xfrm>
            <a:off x="2186840" y="2663949"/>
            <a:ext cx="6705447" cy="2520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0" fontAlgn="base" hangingPunct="0">
              <a:lnSpc>
                <a:spcPct val="97000"/>
              </a:lnSpc>
              <a:spcBef>
                <a:spcPct val="20000"/>
              </a:spcBef>
              <a:spcAft>
                <a:spcPct val="20000"/>
              </a:spcAft>
              <a:buClr>
                <a:schemeClr val="folHlink"/>
              </a:buClr>
              <a:buFont typeface="Wingdings" pitchFamily="2" charset="2"/>
              <a:buNone/>
              <a:defRPr sz="2000" b="1">
                <a:solidFill>
                  <a:schemeClr val="tx1"/>
                </a:solidFill>
                <a:latin typeface="+mn-lt"/>
                <a:ea typeface="+mn-ea"/>
                <a:cs typeface="+mn-cs"/>
              </a:defRPr>
            </a:lvl1pPr>
            <a:lvl2pPr marL="457200" indent="0" algn="l" rtl="0" eaLnBrk="0" fontAlgn="base" hangingPunct="0">
              <a:lnSpc>
                <a:spcPct val="97000"/>
              </a:lnSpc>
              <a:spcBef>
                <a:spcPct val="20000"/>
              </a:spcBef>
              <a:spcAft>
                <a:spcPct val="20000"/>
              </a:spcAft>
              <a:buClr>
                <a:schemeClr val="folHlink"/>
              </a:buClr>
              <a:buFont typeface="Arial" charset="0"/>
              <a:buNone/>
              <a:defRPr sz="1800" b="1">
                <a:solidFill>
                  <a:schemeClr val="tx1"/>
                </a:solidFill>
                <a:latin typeface="+mn-lt"/>
                <a:ea typeface="+mn-ea"/>
              </a:defRPr>
            </a:lvl2pPr>
            <a:lvl3pPr marL="914400" indent="0" algn="l" rtl="0" eaLnBrk="0" fontAlgn="base" hangingPunct="0">
              <a:lnSpc>
                <a:spcPct val="97000"/>
              </a:lnSpc>
              <a:spcBef>
                <a:spcPct val="20000"/>
              </a:spcBef>
              <a:spcAft>
                <a:spcPct val="20000"/>
              </a:spcAft>
              <a:buClr>
                <a:schemeClr val="folHlink"/>
              </a:buClr>
              <a:buNone/>
              <a:defRPr sz="1600" b="1">
                <a:solidFill>
                  <a:schemeClr val="tx1"/>
                </a:solidFill>
                <a:latin typeface="Arial" pitchFamily="34" charset="0"/>
                <a:ea typeface="+mn-ea"/>
              </a:defRPr>
            </a:lvl3pPr>
            <a:lvl4pPr marL="13716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4pPr>
            <a:lvl5pPr marL="18288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5pPr>
            <a:lvl6pPr marL="22860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6pPr>
            <a:lvl7pPr marL="27432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7pPr>
            <a:lvl8pPr marL="32004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8pPr>
            <a:lvl9pPr marL="36576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9pPr>
          </a:lstStyle>
          <a:p>
            <a:pPr marL="342900" indent="-342900">
              <a:buFont typeface="Wingdings" pitchFamily="2" charset="2"/>
              <a:buChar char="Ø"/>
            </a:pPr>
            <a:r>
              <a:rPr lang="en-US" altLang="zh-CN" dirty="0">
                <a:latin typeface="Arial" charset="0"/>
              </a:rPr>
              <a:t>PLD(Programmable Logic Device)</a:t>
            </a:r>
            <a:r>
              <a:rPr lang="zh-CN" altLang="en-US" dirty="0">
                <a:latin typeface="Arial" charset="0"/>
              </a:rPr>
              <a:t>可编程逻辑器件</a:t>
            </a:r>
          </a:p>
          <a:p>
            <a:pPr marL="342900" indent="-342900">
              <a:buFont typeface="Wingdings" pitchFamily="2" charset="2"/>
              <a:buChar char="Ø"/>
            </a:pPr>
            <a:r>
              <a:rPr lang="zh-CN" altLang="en-US" dirty="0"/>
              <a:t>可编程阵列</a:t>
            </a:r>
            <a:endParaRPr lang="en-US" altLang="zh-CN" dirty="0"/>
          </a:p>
          <a:p>
            <a:pPr marL="342900" indent="-342900">
              <a:buFont typeface="Wingdings" pitchFamily="2" charset="2"/>
              <a:buChar char="Ø"/>
            </a:pPr>
            <a:r>
              <a:rPr lang="zh-CN" altLang="en-US" dirty="0"/>
              <a:t>可编程连接技术</a:t>
            </a:r>
          </a:p>
          <a:p>
            <a:pPr marL="342900" indent="-342900">
              <a:buFont typeface="Wingdings" pitchFamily="2" charset="2"/>
              <a:buChar char="Ø"/>
            </a:pPr>
            <a:r>
              <a:rPr lang="en-US" altLang="zh-CN" dirty="0"/>
              <a:t>PLD</a:t>
            </a:r>
            <a:r>
              <a:rPr lang="zh-CN" altLang="en-US" dirty="0"/>
              <a:t>的类型</a:t>
            </a:r>
            <a:endParaRPr lang="en-US" altLang="zh-CN" dirty="0"/>
          </a:p>
          <a:p>
            <a:pPr marL="342900" indent="-342900">
              <a:buFont typeface="Wingdings" pitchFamily="2" charset="2"/>
              <a:buChar char="Ø"/>
            </a:pPr>
            <a:endParaRPr lang="zh-CN" altLang="en-US" dirty="0"/>
          </a:p>
          <a:p>
            <a:pPr marL="342900" indent="-342900">
              <a:buFont typeface="Wingdings" pitchFamily="2" charset="2"/>
              <a:buChar char="Ø"/>
            </a:pPr>
            <a:endParaRPr kumimoji="1" lang="zh-CN" altLang="en-US" dirty="0"/>
          </a:p>
          <a:p>
            <a:pPr marL="342900" indent="-342900">
              <a:buFont typeface="Wingdings" pitchFamily="2" charset="2"/>
              <a:buChar char="Ø"/>
            </a:pPr>
            <a:endParaRPr kumimoji="1" lang="en-US" altLang="zh-CN" dirty="0"/>
          </a:p>
          <a:p>
            <a:pPr marL="342900" indent="-342900">
              <a:buFont typeface="Wingdings" pitchFamily="2" charset="2"/>
              <a:buChar char="Ø"/>
            </a:pPr>
            <a:endParaRPr kumimoji="1" lang="zh-CN" altLang="en-US" dirty="0"/>
          </a:p>
          <a:p>
            <a:pPr marL="342900" indent="-342900">
              <a:buFont typeface="Wingdings" pitchFamily="2" charset="2"/>
              <a:buChar char="Ø"/>
            </a:pPr>
            <a:endParaRPr lang="zh-CN" altLang="en-US" dirty="0">
              <a:solidFill>
                <a:srgbClr val="0000DC"/>
              </a:solidFill>
              <a:latin typeface="楷体_GB2312" charset="-122"/>
              <a:ea typeface="楷体_GB2312" charset="-122"/>
            </a:endParaRPr>
          </a:p>
          <a:p>
            <a:pPr marL="342900" indent="-342900">
              <a:buFont typeface="Wingdings" pitchFamily="2" charset="2"/>
              <a:buChar char="Ø"/>
            </a:pPr>
            <a:endParaRPr lang="en-US" altLang="zh-CN" dirty="0"/>
          </a:p>
          <a:p>
            <a:pPr marL="342900" indent="-342900">
              <a:buFont typeface="Wingdings" pitchFamily="2" charset="2"/>
              <a:buChar char="Ø"/>
            </a:pPr>
            <a:endParaRPr lang="en-US" altLang="zh-CN" dirty="0"/>
          </a:p>
        </p:txBody>
      </p:sp>
    </p:spTree>
    <p:extLst>
      <p:ext uri="{BB962C8B-B14F-4D97-AF65-F5344CB8AC3E}">
        <p14:creationId xmlns:p14="http://schemas.microsoft.com/office/powerpoint/2010/main" val="1683476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50" y="6473825"/>
            <a:ext cx="7848600" cy="384175"/>
          </a:xfrm>
        </p:spPr>
        <p:txBody>
          <a:bodyPr/>
          <a:lstStyle/>
          <a:p>
            <a:endParaRPr lang="zh-CN" altLang="en-US"/>
          </a:p>
        </p:txBody>
      </p:sp>
      <p:sp>
        <p:nvSpPr>
          <p:cNvPr id="5" name="内容占位符 4"/>
          <p:cNvSpPr>
            <a:spLocks noGrp="1"/>
          </p:cNvSpPr>
          <p:nvPr>
            <p:ph idx="1"/>
          </p:nvPr>
        </p:nvSpPr>
        <p:spPr>
          <a:xfrm>
            <a:off x="116703" y="503805"/>
            <a:ext cx="8690747" cy="5820795"/>
          </a:xfrm>
        </p:spPr>
        <p:txBody>
          <a:bodyPr/>
          <a:lstStyle/>
          <a:p>
            <a:r>
              <a:rPr lang="en-US" altLang="zh-CN" sz="2000" dirty="0">
                <a:latin typeface="华文新魏" pitchFamily="2" charset="-122"/>
                <a:ea typeface="华文新魏" pitchFamily="2" charset="-122"/>
              </a:rPr>
              <a:t>EDA</a:t>
            </a:r>
            <a:r>
              <a:rPr lang="zh-CN" altLang="en-US" sz="2000" dirty="0">
                <a:latin typeface="华文新魏" pitchFamily="2" charset="-122"/>
                <a:ea typeface="华文新魏" pitchFamily="2" charset="-122"/>
              </a:rPr>
              <a:t>技术的主要内容</a:t>
            </a:r>
            <a:endParaRPr lang="en-US" altLang="zh-CN" sz="2000" dirty="0">
              <a:latin typeface="华文新魏" pitchFamily="2" charset="-122"/>
              <a:ea typeface="华文新魏" pitchFamily="2" charset="-122"/>
            </a:endParaRPr>
          </a:p>
          <a:p>
            <a:pPr lvl="1"/>
            <a:r>
              <a:rPr lang="zh-CN" altLang="en-US" sz="2000" dirty="0"/>
              <a:t>实现载体：大规模可编程逻辑器件</a:t>
            </a:r>
            <a:endParaRPr lang="en-US" altLang="zh-CN" sz="2000" dirty="0"/>
          </a:p>
          <a:p>
            <a:pPr lvl="1"/>
            <a:r>
              <a:rPr lang="zh-CN" altLang="en-US" sz="2000" dirty="0"/>
              <a:t>描述方式：硬件描述语言</a:t>
            </a:r>
            <a:endParaRPr lang="en-US" altLang="zh-CN" sz="2000" dirty="0"/>
          </a:p>
          <a:p>
            <a:pPr lvl="1"/>
            <a:r>
              <a:rPr lang="zh-CN" altLang="en-US" sz="2000" dirty="0"/>
              <a:t>设计工具：开发软件、开发系统</a:t>
            </a:r>
            <a:endParaRPr lang="en-US" altLang="zh-CN" sz="2000" dirty="0"/>
          </a:p>
          <a:p>
            <a:pPr lvl="1"/>
            <a:r>
              <a:rPr lang="zh-CN" altLang="en-US" sz="2000" dirty="0"/>
              <a:t>硬件验证：实验开发系统</a:t>
            </a:r>
          </a:p>
          <a:p>
            <a:pPr lvl="1"/>
            <a:endParaRPr lang="zh-CN" altLang="en-US" sz="2000" dirty="0"/>
          </a:p>
          <a:p>
            <a:pPr lvl="1"/>
            <a:endParaRPr lang="zh-CN" altLang="en-US" sz="2000" dirty="0"/>
          </a:p>
          <a:p>
            <a:pPr lvl="1"/>
            <a:endParaRPr lang="zh-CN" altLang="en-US" sz="2000" dirty="0"/>
          </a:p>
          <a:p>
            <a:pPr lvl="1"/>
            <a:endParaRPr lang="zh-CN" altLang="en-US" sz="2000" dirty="0"/>
          </a:p>
        </p:txBody>
      </p:sp>
      <p:sp>
        <p:nvSpPr>
          <p:cNvPr id="6" name="文本占位符 2"/>
          <p:cNvSpPr txBox="1">
            <a:spLocks/>
          </p:cNvSpPr>
          <p:nvPr/>
        </p:nvSpPr>
        <p:spPr bwMode="auto">
          <a:xfrm>
            <a:off x="650" y="48656"/>
            <a:ext cx="7772400" cy="347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30188" indent="-230188"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mn-lt"/>
                <a:ea typeface="+mn-ea"/>
                <a:cs typeface="+mn-cs"/>
              </a:defRPr>
            </a:lvl1pPr>
            <a:lvl2pPr marL="628650" indent="-231775" algn="l" rtl="0" eaLnBrk="0" fontAlgn="base" hangingPunct="0">
              <a:lnSpc>
                <a:spcPct val="97000"/>
              </a:lnSpc>
              <a:spcBef>
                <a:spcPct val="20000"/>
              </a:spcBef>
              <a:spcAft>
                <a:spcPct val="20000"/>
              </a:spcAft>
              <a:buClr>
                <a:schemeClr val="folHlink"/>
              </a:buClr>
              <a:buFont typeface="Arial" charset="0"/>
              <a:buChar char="-"/>
              <a:defRPr sz="1600" b="1">
                <a:solidFill>
                  <a:schemeClr val="tx1"/>
                </a:solidFill>
                <a:latin typeface="+mn-lt"/>
                <a:ea typeface="+mn-ea"/>
              </a:defRPr>
            </a:lvl2pPr>
            <a:lvl3pPr marL="1025525" indent="-222250" algn="l" rtl="0" eaLnBrk="0" fontAlgn="base" hangingPunct="0">
              <a:lnSpc>
                <a:spcPct val="97000"/>
              </a:lnSpc>
              <a:spcBef>
                <a:spcPct val="20000"/>
              </a:spcBef>
              <a:spcAft>
                <a:spcPct val="20000"/>
              </a:spcAft>
              <a:buClr>
                <a:schemeClr val="folHlink"/>
              </a:buClr>
              <a:buChar char="•"/>
              <a:defRPr sz="1600" b="1">
                <a:solidFill>
                  <a:schemeClr val="tx1"/>
                </a:solidFill>
                <a:latin typeface="Arial" pitchFamily="34" charset="0"/>
                <a:ea typeface="+mn-ea"/>
              </a:defRPr>
            </a:lvl3pPr>
            <a:lvl4pPr marL="1376363" indent="-23177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4pPr>
            <a:lvl5pPr marL="17176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5pPr>
            <a:lvl6pPr marL="21748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6pPr>
            <a:lvl7pPr marL="26320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7pPr>
            <a:lvl8pPr marL="30892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8pPr>
            <a:lvl9pPr marL="35464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9pPr>
          </a:lstStyle>
          <a:p>
            <a:pPr marL="0" indent="0">
              <a:buNone/>
            </a:pPr>
            <a:r>
              <a:rPr lang="zh-CN" altLang="en-US" sz="2000" dirty="0"/>
              <a:t>第六章  可编程逻辑</a:t>
            </a:r>
            <a:r>
              <a:rPr lang="en-US" altLang="zh-CN" sz="2000" dirty="0"/>
              <a:t>\ VHDL</a:t>
            </a:r>
            <a:r>
              <a:rPr lang="zh-CN" altLang="en-US" sz="2000" dirty="0"/>
              <a:t>与</a:t>
            </a:r>
            <a:r>
              <a:rPr lang="en-US" altLang="zh-CN" sz="2000" dirty="0"/>
              <a:t>EDA</a:t>
            </a:r>
          </a:p>
        </p:txBody>
      </p:sp>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703" y="522121"/>
            <a:ext cx="8801984" cy="5067023"/>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4"/>
          <p:cNvSpPr txBox="1">
            <a:spLocks noChangeArrowheads="1"/>
          </p:cNvSpPr>
          <p:nvPr/>
        </p:nvSpPr>
        <p:spPr bwMode="auto">
          <a:xfrm>
            <a:off x="3124200" y="5943600"/>
            <a:ext cx="3960813" cy="457200"/>
          </a:xfrm>
          <a:prstGeom prst="rect">
            <a:avLst/>
          </a:prstGeom>
          <a:noFill/>
          <a:ln>
            <a:noFill/>
          </a:ln>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z="2400" b="1"/>
              <a:t>ModelSim </a:t>
            </a:r>
            <a:r>
              <a:rPr lang="zh-CN" altLang="en-US" sz="2400" b="1"/>
              <a:t>开发环境</a:t>
            </a:r>
          </a:p>
        </p:txBody>
      </p:sp>
    </p:spTree>
    <p:extLst>
      <p:ext uri="{BB962C8B-B14F-4D97-AF65-F5344CB8AC3E}">
        <p14:creationId xmlns:p14="http://schemas.microsoft.com/office/powerpoint/2010/main" val="8894937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50" y="6473825"/>
            <a:ext cx="7848600" cy="384175"/>
          </a:xfrm>
        </p:spPr>
        <p:txBody>
          <a:bodyPr/>
          <a:lstStyle/>
          <a:p>
            <a:endParaRPr lang="zh-CN" altLang="en-US"/>
          </a:p>
        </p:txBody>
      </p:sp>
      <p:sp>
        <p:nvSpPr>
          <p:cNvPr id="6" name="文本占位符 2"/>
          <p:cNvSpPr txBox="1">
            <a:spLocks/>
          </p:cNvSpPr>
          <p:nvPr/>
        </p:nvSpPr>
        <p:spPr bwMode="auto">
          <a:xfrm>
            <a:off x="650" y="48656"/>
            <a:ext cx="7772400" cy="347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30188" indent="-230188"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mn-lt"/>
                <a:ea typeface="+mn-ea"/>
                <a:cs typeface="+mn-cs"/>
              </a:defRPr>
            </a:lvl1pPr>
            <a:lvl2pPr marL="628650" indent="-231775" algn="l" rtl="0" eaLnBrk="0" fontAlgn="base" hangingPunct="0">
              <a:lnSpc>
                <a:spcPct val="97000"/>
              </a:lnSpc>
              <a:spcBef>
                <a:spcPct val="20000"/>
              </a:spcBef>
              <a:spcAft>
                <a:spcPct val="20000"/>
              </a:spcAft>
              <a:buClr>
                <a:schemeClr val="folHlink"/>
              </a:buClr>
              <a:buFont typeface="Arial" charset="0"/>
              <a:buChar char="-"/>
              <a:defRPr sz="1600" b="1">
                <a:solidFill>
                  <a:schemeClr val="tx1"/>
                </a:solidFill>
                <a:latin typeface="+mn-lt"/>
                <a:ea typeface="+mn-ea"/>
              </a:defRPr>
            </a:lvl2pPr>
            <a:lvl3pPr marL="1025525" indent="-222250" algn="l" rtl="0" eaLnBrk="0" fontAlgn="base" hangingPunct="0">
              <a:lnSpc>
                <a:spcPct val="97000"/>
              </a:lnSpc>
              <a:spcBef>
                <a:spcPct val="20000"/>
              </a:spcBef>
              <a:spcAft>
                <a:spcPct val="20000"/>
              </a:spcAft>
              <a:buClr>
                <a:schemeClr val="folHlink"/>
              </a:buClr>
              <a:buChar char="•"/>
              <a:defRPr sz="1600" b="1">
                <a:solidFill>
                  <a:schemeClr val="tx1"/>
                </a:solidFill>
                <a:latin typeface="Arial" pitchFamily="34" charset="0"/>
                <a:ea typeface="+mn-ea"/>
              </a:defRPr>
            </a:lvl3pPr>
            <a:lvl4pPr marL="1376363" indent="-23177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4pPr>
            <a:lvl5pPr marL="17176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5pPr>
            <a:lvl6pPr marL="21748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6pPr>
            <a:lvl7pPr marL="26320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7pPr>
            <a:lvl8pPr marL="30892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8pPr>
            <a:lvl9pPr marL="35464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9pPr>
          </a:lstStyle>
          <a:p>
            <a:pPr marL="0" indent="0">
              <a:buNone/>
            </a:pPr>
            <a:r>
              <a:rPr lang="zh-CN" altLang="en-US" sz="2000" dirty="0"/>
              <a:t>第六章  可编程逻辑</a:t>
            </a:r>
            <a:r>
              <a:rPr lang="en-US" altLang="zh-CN" sz="2000" dirty="0"/>
              <a:t>\ VHDL</a:t>
            </a:r>
            <a:r>
              <a:rPr lang="zh-CN" altLang="en-US" sz="2000" dirty="0"/>
              <a:t>与</a:t>
            </a:r>
            <a:r>
              <a:rPr lang="en-US" altLang="zh-CN" sz="2000" dirty="0"/>
              <a:t>EDA</a:t>
            </a:r>
          </a:p>
        </p:txBody>
      </p:sp>
      <p:sp>
        <p:nvSpPr>
          <p:cNvPr id="8" name="Text Box 4"/>
          <p:cNvSpPr txBox="1">
            <a:spLocks noChangeArrowheads="1"/>
          </p:cNvSpPr>
          <p:nvPr/>
        </p:nvSpPr>
        <p:spPr bwMode="auto">
          <a:xfrm>
            <a:off x="971760" y="5943600"/>
            <a:ext cx="7245483" cy="461665"/>
          </a:xfrm>
          <a:prstGeom prst="rect">
            <a:avLst/>
          </a:prstGeom>
          <a:noFill/>
          <a:ln>
            <a:noFill/>
          </a:ln>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z="2400" b="1" dirty="0"/>
              <a:t>ISE </a:t>
            </a:r>
            <a:r>
              <a:rPr lang="zh-CN" altLang="en-US" sz="2400" b="1" dirty="0"/>
              <a:t>集成开发环境</a:t>
            </a:r>
            <a:r>
              <a:rPr lang="en-US" altLang="zh-CN" sz="2400" dirty="0">
                <a:sym typeface="Wingdings" panose="05000000000000000000" pitchFamily="2" charset="2"/>
              </a:rPr>
              <a:t> Xilinx </a:t>
            </a:r>
            <a:r>
              <a:rPr lang="en-US" altLang="zh-CN" sz="2400" dirty="0" err="1">
                <a:sym typeface="Wingdings" panose="05000000000000000000" pitchFamily="2" charset="2"/>
              </a:rPr>
              <a:t>Vivado</a:t>
            </a:r>
            <a:r>
              <a:rPr lang="en-US" altLang="zh-CN" sz="2400" dirty="0">
                <a:sym typeface="Wingdings" panose="05000000000000000000" pitchFamily="2" charset="2"/>
              </a:rPr>
              <a:t> Design Suite </a:t>
            </a:r>
            <a:endParaRPr lang="zh-CN" altLang="en-US" sz="2400" b="1"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72" y="548808"/>
            <a:ext cx="9047257" cy="5394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8" name="Picture 2" descr="Xilinx ATP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2036" y="79238"/>
            <a:ext cx="142875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31459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50" y="6473825"/>
            <a:ext cx="7848600" cy="384175"/>
          </a:xfrm>
        </p:spPr>
        <p:txBody>
          <a:bodyPr/>
          <a:lstStyle/>
          <a:p>
            <a:endParaRPr lang="zh-CN" altLang="en-US"/>
          </a:p>
        </p:txBody>
      </p:sp>
      <p:sp>
        <p:nvSpPr>
          <p:cNvPr id="5" name="内容占位符 4"/>
          <p:cNvSpPr>
            <a:spLocks noGrp="1"/>
          </p:cNvSpPr>
          <p:nvPr>
            <p:ph idx="1"/>
          </p:nvPr>
        </p:nvSpPr>
        <p:spPr>
          <a:xfrm>
            <a:off x="116703" y="503805"/>
            <a:ext cx="8690747" cy="5820795"/>
          </a:xfrm>
        </p:spPr>
        <p:txBody>
          <a:bodyPr/>
          <a:lstStyle/>
          <a:p>
            <a:r>
              <a:rPr lang="en-US" altLang="zh-CN" sz="2800" dirty="0">
                <a:latin typeface="华文新魏" pitchFamily="2" charset="-122"/>
                <a:ea typeface="华文新魏" pitchFamily="2" charset="-122"/>
              </a:rPr>
              <a:t>EDA</a:t>
            </a:r>
            <a:r>
              <a:rPr lang="zh-CN" altLang="en-US" sz="2800" dirty="0">
                <a:latin typeface="华文新魏" pitchFamily="2" charset="-122"/>
                <a:ea typeface="华文新魏" pitchFamily="2" charset="-122"/>
              </a:rPr>
              <a:t>技术的主要内容</a:t>
            </a:r>
            <a:endParaRPr lang="en-US" altLang="zh-CN" sz="2800" dirty="0">
              <a:latin typeface="华文新魏" pitchFamily="2" charset="-122"/>
              <a:ea typeface="华文新魏" pitchFamily="2" charset="-122"/>
            </a:endParaRPr>
          </a:p>
          <a:p>
            <a:pPr lvl="1"/>
            <a:r>
              <a:rPr lang="zh-CN" altLang="en-US" sz="2000" dirty="0"/>
              <a:t>实现载体：大规模可编程逻辑器件</a:t>
            </a:r>
            <a:endParaRPr lang="en-US" altLang="zh-CN" sz="2000" dirty="0"/>
          </a:p>
          <a:p>
            <a:pPr lvl="1"/>
            <a:r>
              <a:rPr lang="zh-CN" altLang="en-US" sz="2000" dirty="0"/>
              <a:t>描述方式：硬件描述语言</a:t>
            </a:r>
            <a:endParaRPr lang="en-US" altLang="zh-CN" sz="2000" dirty="0"/>
          </a:p>
          <a:p>
            <a:pPr lvl="1"/>
            <a:r>
              <a:rPr lang="zh-CN" altLang="en-US" sz="2000" dirty="0"/>
              <a:t>设计工具：开发软件、开发系统</a:t>
            </a:r>
          </a:p>
          <a:p>
            <a:pPr lvl="1"/>
            <a:endParaRPr lang="zh-CN" altLang="en-US" sz="2000" dirty="0"/>
          </a:p>
          <a:p>
            <a:pPr lvl="1"/>
            <a:endParaRPr lang="zh-CN" altLang="en-US" sz="2000" dirty="0"/>
          </a:p>
          <a:p>
            <a:pPr lvl="1"/>
            <a:endParaRPr lang="zh-CN" altLang="en-US" sz="2000" dirty="0"/>
          </a:p>
        </p:txBody>
      </p:sp>
      <p:sp>
        <p:nvSpPr>
          <p:cNvPr id="6" name="文本占位符 2"/>
          <p:cNvSpPr txBox="1">
            <a:spLocks/>
          </p:cNvSpPr>
          <p:nvPr/>
        </p:nvSpPr>
        <p:spPr bwMode="auto">
          <a:xfrm>
            <a:off x="650" y="48656"/>
            <a:ext cx="7772400" cy="347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30188" indent="-230188"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mn-lt"/>
                <a:ea typeface="+mn-ea"/>
                <a:cs typeface="+mn-cs"/>
              </a:defRPr>
            </a:lvl1pPr>
            <a:lvl2pPr marL="628650" indent="-231775" algn="l" rtl="0" eaLnBrk="0" fontAlgn="base" hangingPunct="0">
              <a:lnSpc>
                <a:spcPct val="97000"/>
              </a:lnSpc>
              <a:spcBef>
                <a:spcPct val="20000"/>
              </a:spcBef>
              <a:spcAft>
                <a:spcPct val="20000"/>
              </a:spcAft>
              <a:buClr>
                <a:schemeClr val="folHlink"/>
              </a:buClr>
              <a:buFont typeface="Arial" charset="0"/>
              <a:buChar char="-"/>
              <a:defRPr sz="1600" b="1">
                <a:solidFill>
                  <a:schemeClr val="tx1"/>
                </a:solidFill>
                <a:latin typeface="+mn-lt"/>
                <a:ea typeface="+mn-ea"/>
              </a:defRPr>
            </a:lvl2pPr>
            <a:lvl3pPr marL="1025525" indent="-222250" algn="l" rtl="0" eaLnBrk="0" fontAlgn="base" hangingPunct="0">
              <a:lnSpc>
                <a:spcPct val="97000"/>
              </a:lnSpc>
              <a:spcBef>
                <a:spcPct val="20000"/>
              </a:spcBef>
              <a:spcAft>
                <a:spcPct val="20000"/>
              </a:spcAft>
              <a:buClr>
                <a:schemeClr val="folHlink"/>
              </a:buClr>
              <a:buChar char="•"/>
              <a:defRPr sz="1600" b="1">
                <a:solidFill>
                  <a:schemeClr val="tx1"/>
                </a:solidFill>
                <a:latin typeface="Arial" pitchFamily="34" charset="0"/>
                <a:ea typeface="+mn-ea"/>
              </a:defRPr>
            </a:lvl3pPr>
            <a:lvl4pPr marL="1376363" indent="-23177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4pPr>
            <a:lvl5pPr marL="17176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5pPr>
            <a:lvl6pPr marL="21748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6pPr>
            <a:lvl7pPr marL="26320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7pPr>
            <a:lvl8pPr marL="30892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8pPr>
            <a:lvl9pPr marL="35464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9pPr>
          </a:lstStyle>
          <a:p>
            <a:pPr marL="0" indent="0">
              <a:buNone/>
            </a:pPr>
            <a:r>
              <a:rPr lang="zh-CN" altLang="en-US" sz="2000" dirty="0"/>
              <a:t>第六章  可编程逻辑</a:t>
            </a:r>
            <a:r>
              <a:rPr lang="en-US" altLang="zh-CN" sz="2000" dirty="0"/>
              <a:t>\ VHDL</a:t>
            </a:r>
            <a:r>
              <a:rPr lang="zh-CN" altLang="en-US" sz="2000" dirty="0"/>
              <a:t>与</a:t>
            </a:r>
            <a:r>
              <a:rPr lang="en-US" altLang="zh-CN" sz="2000" dirty="0"/>
              <a:t>EDA</a:t>
            </a:r>
          </a:p>
        </p:txBody>
      </p:sp>
      <p:sp>
        <p:nvSpPr>
          <p:cNvPr id="8" name="Rectangle 7"/>
          <p:cNvSpPr>
            <a:spLocks noChangeArrowheads="1"/>
          </p:cNvSpPr>
          <p:nvPr/>
        </p:nvSpPr>
        <p:spPr bwMode="auto">
          <a:xfrm>
            <a:off x="1003300" y="2213919"/>
            <a:ext cx="79883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dirty="0">
                <a:solidFill>
                  <a:schemeClr val="tx1"/>
                </a:solidFill>
              </a:rPr>
              <a:t>（</a:t>
            </a:r>
            <a:r>
              <a:rPr lang="en-US" altLang="zh-CN" b="1" dirty="0">
                <a:solidFill>
                  <a:schemeClr val="tx1"/>
                </a:solidFill>
              </a:rPr>
              <a:t>1</a:t>
            </a:r>
            <a:r>
              <a:rPr lang="zh-CN" altLang="en-US" b="1" dirty="0">
                <a:solidFill>
                  <a:schemeClr val="tx1"/>
                </a:solidFill>
              </a:rPr>
              <a:t>）集成化的开发系统</a:t>
            </a:r>
          </a:p>
        </p:txBody>
      </p:sp>
      <p:sp>
        <p:nvSpPr>
          <p:cNvPr id="9" name="Rectangle 8"/>
          <p:cNvSpPr>
            <a:spLocks noChangeArrowheads="1"/>
          </p:cNvSpPr>
          <p:nvPr/>
        </p:nvSpPr>
        <p:spPr bwMode="auto">
          <a:xfrm>
            <a:off x="1003300" y="2619360"/>
            <a:ext cx="8077200" cy="2446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a:solidFill>
                  <a:schemeClr val="tx1"/>
                </a:solidFill>
              </a:rPr>
              <a:t>（</a:t>
            </a:r>
            <a:r>
              <a:rPr lang="en-US" altLang="zh-CN" b="1" dirty="0">
                <a:solidFill>
                  <a:schemeClr val="tx1"/>
                </a:solidFill>
              </a:rPr>
              <a:t>2</a:t>
            </a:r>
            <a:r>
              <a:rPr lang="zh-CN" altLang="en-US" b="1" dirty="0">
                <a:solidFill>
                  <a:schemeClr val="tx1"/>
                </a:solidFill>
              </a:rPr>
              <a:t>）特定功能的开发软件：</a:t>
            </a:r>
            <a:r>
              <a:rPr lang="zh-CN" altLang="en-US" b="1" dirty="0">
                <a:solidFill>
                  <a:srgbClr val="FF0000"/>
                </a:solidFill>
              </a:rPr>
              <a:t>综合软件</a:t>
            </a:r>
            <a:endParaRPr lang="en-US" altLang="zh-CN" b="1" dirty="0">
              <a:solidFill>
                <a:srgbClr val="FF0000"/>
              </a:solidFill>
            </a:endParaRPr>
          </a:p>
          <a:p>
            <a:pPr>
              <a:spcBef>
                <a:spcPct val="50000"/>
              </a:spcBef>
            </a:pPr>
            <a:endParaRPr lang="en-US" altLang="zh-CN" b="1" dirty="0">
              <a:solidFill>
                <a:schemeClr val="tx1"/>
              </a:solidFill>
            </a:endParaRPr>
          </a:p>
          <a:p>
            <a:pPr>
              <a:spcBef>
                <a:spcPct val="50000"/>
              </a:spcBef>
            </a:pPr>
            <a:endParaRPr lang="en-US" altLang="zh-CN" dirty="0">
              <a:solidFill>
                <a:schemeClr val="tx1"/>
              </a:solidFill>
            </a:endParaRPr>
          </a:p>
          <a:p>
            <a:pPr>
              <a:spcBef>
                <a:spcPct val="50000"/>
              </a:spcBef>
            </a:pPr>
            <a:endParaRPr lang="en-US" altLang="zh-CN" b="1" dirty="0">
              <a:solidFill>
                <a:schemeClr val="tx1"/>
              </a:solidFill>
            </a:endParaRPr>
          </a:p>
          <a:p>
            <a:pPr>
              <a:spcBef>
                <a:spcPct val="50000"/>
              </a:spcBef>
            </a:pPr>
            <a:endParaRPr lang="en-US" altLang="zh-CN" b="1" dirty="0">
              <a:solidFill>
                <a:schemeClr val="tx1"/>
              </a:solidFill>
            </a:endParaRPr>
          </a:p>
          <a:p>
            <a:pPr>
              <a:spcBef>
                <a:spcPct val="50000"/>
              </a:spcBef>
            </a:pPr>
            <a:r>
              <a:rPr lang="zh-CN" altLang="en-US" b="1" dirty="0">
                <a:solidFill>
                  <a:schemeClr val="tx1"/>
                </a:solidFill>
              </a:rPr>
              <a:t>                         </a:t>
            </a:r>
            <a:r>
              <a:rPr lang="zh-CN" altLang="en-US" b="1" dirty="0">
                <a:solidFill>
                  <a:srgbClr val="FF0000"/>
                </a:solidFill>
              </a:rPr>
              <a:t>仿真软件</a:t>
            </a:r>
          </a:p>
        </p:txBody>
      </p:sp>
      <p:sp>
        <p:nvSpPr>
          <p:cNvPr id="13" name="Rectangle 5"/>
          <p:cNvSpPr>
            <a:spLocks noChangeArrowheads="1"/>
          </p:cNvSpPr>
          <p:nvPr/>
        </p:nvSpPr>
        <p:spPr bwMode="auto">
          <a:xfrm>
            <a:off x="1598074" y="3442662"/>
            <a:ext cx="86868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dirty="0" err="1">
                <a:solidFill>
                  <a:schemeClr val="tx1"/>
                </a:solidFill>
              </a:rPr>
              <a:t>Synplicity</a:t>
            </a:r>
            <a:r>
              <a:rPr lang="en-US" altLang="zh-CN" sz="2000" b="1" dirty="0">
                <a:solidFill>
                  <a:schemeClr val="tx1"/>
                </a:solidFill>
              </a:rPr>
              <a:t> </a:t>
            </a:r>
            <a:r>
              <a:rPr lang="zh-CN" altLang="en-US" sz="2000" b="1" dirty="0">
                <a:solidFill>
                  <a:schemeClr val="tx1"/>
                </a:solidFill>
              </a:rPr>
              <a:t>公司（已被新思收购）的 </a:t>
            </a:r>
            <a:r>
              <a:rPr lang="en-US" altLang="zh-CN" sz="2000" b="1" dirty="0" err="1">
                <a:solidFill>
                  <a:schemeClr val="tx1"/>
                </a:solidFill>
              </a:rPr>
              <a:t>Synplify</a:t>
            </a:r>
            <a:r>
              <a:rPr lang="en-US" altLang="zh-CN" sz="2000" b="1" dirty="0">
                <a:solidFill>
                  <a:schemeClr val="tx1"/>
                </a:solidFill>
              </a:rPr>
              <a:t>/ </a:t>
            </a:r>
            <a:r>
              <a:rPr lang="en-US" altLang="zh-CN" sz="2000" b="1" dirty="0" err="1">
                <a:solidFill>
                  <a:schemeClr val="tx1"/>
                </a:solidFill>
              </a:rPr>
              <a:t>Synplify</a:t>
            </a:r>
            <a:r>
              <a:rPr lang="en-US" altLang="zh-CN" sz="2000" b="1" dirty="0">
                <a:solidFill>
                  <a:schemeClr val="tx1"/>
                </a:solidFill>
              </a:rPr>
              <a:t> Pro</a:t>
            </a:r>
          </a:p>
        </p:txBody>
      </p:sp>
      <p:sp>
        <p:nvSpPr>
          <p:cNvPr id="14" name="Rectangle 6"/>
          <p:cNvSpPr>
            <a:spLocks noChangeArrowheads="1"/>
          </p:cNvSpPr>
          <p:nvPr/>
        </p:nvSpPr>
        <p:spPr bwMode="auto">
          <a:xfrm>
            <a:off x="1591723" y="3042552"/>
            <a:ext cx="84296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dirty="0">
                <a:solidFill>
                  <a:schemeClr val="tx1"/>
                </a:solidFill>
              </a:rPr>
              <a:t>Synopsys</a:t>
            </a:r>
            <a:r>
              <a:rPr lang="zh-CN" altLang="en-US" sz="2000" dirty="0">
                <a:solidFill>
                  <a:schemeClr val="tx1"/>
                </a:solidFill>
              </a:rPr>
              <a:t>（新思科技）</a:t>
            </a:r>
            <a:r>
              <a:rPr lang="en-US" altLang="zh-CN" sz="2000" b="1" dirty="0">
                <a:solidFill>
                  <a:schemeClr val="tx1"/>
                </a:solidFill>
              </a:rPr>
              <a:t> </a:t>
            </a:r>
            <a:r>
              <a:rPr lang="zh-CN" altLang="en-US" sz="2000" b="1" dirty="0">
                <a:solidFill>
                  <a:schemeClr val="tx1"/>
                </a:solidFill>
              </a:rPr>
              <a:t>公司的 </a:t>
            </a:r>
            <a:r>
              <a:rPr lang="en-US" altLang="zh-CN" sz="2000" b="1" dirty="0">
                <a:solidFill>
                  <a:schemeClr val="tx1"/>
                </a:solidFill>
              </a:rPr>
              <a:t>FPGA express</a:t>
            </a:r>
            <a:r>
              <a:rPr lang="zh-CN" altLang="en-US" sz="2000" b="1" dirty="0">
                <a:solidFill>
                  <a:schemeClr val="tx1"/>
                </a:solidFill>
              </a:rPr>
              <a:t>、</a:t>
            </a:r>
            <a:r>
              <a:rPr lang="en-US" altLang="zh-CN" sz="2000" b="1" dirty="0">
                <a:solidFill>
                  <a:schemeClr val="tx1"/>
                </a:solidFill>
              </a:rPr>
              <a:t>FPGA compiler II</a:t>
            </a:r>
          </a:p>
        </p:txBody>
      </p:sp>
      <p:sp>
        <p:nvSpPr>
          <p:cNvPr id="15" name="Rectangle 7"/>
          <p:cNvSpPr>
            <a:spLocks noChangeArrowheads="1"/>
          </p:cNvSpPr>
          <p:nvPr/>
        </p:nvSpPr>
        <p:spPr bwMode="auto">
          <a:xfrm>
            <a:off x="1598074" y="3842772"/>
            <a:ext cx="84169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dirty="0">
                <a:solidFill>
                  <a:schemeClr val="tx1"/>
                </a:solidFill>
              </a:rPr>
              <a:t>Mentor </a:t>
            </a:r>
            <a:r>
              <a:rPr lang="zh-CN" altLang="en-US" sz="2000" dirty="0">
                <a:solidFill>
                  <a:schemeClr val="tx1"/>
                </a:solidFill>
              </a:rPr>
              <a:t>公司（奥肯思）的 </a:t>
            </a:r>
            <a:r>
              <a:rPr lang="en-US" altLang="zh-CN" sz="2000" b="1" dirty="0">
                <a:solidFill>
                  <a:schemeClr val="tx1"/>
                </a:solidFill>
              </a:rPr>
              <a:t>Leonardo Spectrum</a:t>
            </a:r>
          </a:p>
        </p:txBody>
      </p:sp>
      <p:sp>
        <p:nvSpPr>
          <p:cNvPr id="17" name="Rectangle 10"/>
          <p:cNvSpPr>
            <a:spLocks noChangeArrowheads="1"/>
          </p:cNvSpPr>
          <p:nvPr/>
        </p:nvSpPr>
        <p:spPr bwMode="auto">
          <a:xfrm>
            <a:off x="1598074" y="5066184"/>
            <a:ext cx="92678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dirty="0">
                <a:solidFill>
                  <a:schemeClr val="tx1"/>
                </a:solidFill>
              </a:rPr>
              <a:t>Model Tech </a:t>
            </a:r>
            <a:r>
              <a:rPr lang="zh-CN" altLang="en-US" sz="2000" b="1" dirty="0">
                <a:solidFill>
                  <a:schemeClr val="tx1"/>
                </a:solidFill>
              </a:rPr>
              <a:t>公司（已被</a:t>
            </a:r>
            <a:r>
              <a:rPr lang="en-US" altLang="zh-CN" sz="2000" b="1" dirty="0">
                <a:solidFill>
                  <a:schemeClr val="tx1"/>
                </a:solidFill>
              </a:rPr>
              <a:t>Mentor </a:t>
            </a:r>
            <a:r>
              <a:rPr lang="zh-CN" altLang="en-US" sz="2000" b="1" dirty="0">
                <a:solidFill>
                  <a:schemeClr val="tx1"/>
                </a:solidFill>
              </a:rPr>
              <a:t>公司收购）的 </a:t>
            </a:r>
            <a:r>
              <a:rPr lang="en-US" altLang="zh-CN" sz="2000" b="1" dirty="0" err="1">
                <a:solidFill>
                  <a:schemeClr val="tx1"/>
                </a:solidFill>
              </a:rPr>
              <a:t>Modelsim</a:t>
            </a:r>
            <a:endParaRPr lang="en-US" altLang="zh-CN" sz="2000" b="1" dirty="0">
              <a:solidFill>
                <a:schemeClr val="tx1"/>
              </a:solidFill>
            </a:endParaRPr>
          </a:p>
        </p:txBody>
      </p:sp>
      <p:sp>
        <p:nvSpPr>
          <p:cNvPr id="18" name="Rectangle 11"/>
          <p:cNvSpPr>
            <a:spLocks noChangeArrowheads="1"/>
          </p:cNvSpPr>
          <p:nvPr/>
        </p:nvSpPr>
        <p:spPr bwMode="auto">
          <a:xfrm>
            <a:off x="1578085" y="5451357"/>
            <a:ext cx="83375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dirty="0" err="1">
                <a:solidFill>
                  <a:schemeClr val="tx1"/>
                </a:solidFill>
              </a:rPr>
              <a:t>Aldec</a:t>
            </a:r>
            <a:r>
              <a:rPr lang="en-US" altLang="zh-CN" sz="2000" b="1" dirty="0">
                <a:solidFill>
                  <a:schemeClr val="tx1"/>
                </a:solidFill>
              </a:rPr>
              <a:t> </a:t>
            </a:r>
            <a:r>
              <a:rPr lang="zh-CN" altLang="en-US" sz="2000" b="1" dirty="0">
                <a:solidFill>
                  <a:schemeClr val="tx1"/>
                </a:solidFill>
              </a:rPr>
              <a:t>公司的 </a:t>
            </a:r>
            <a:r>
              <a:rPr lang="en-US" altLang="zh-CN" sz="2000" b="1" dirty="0">
                <a:solidFill>
                  <a:schemeClr val="tx1"/>
                </a:solidFill>
              </a:rPr>
              <a:t>Active HDL</a:t>
            </a:r>
          </a:p>
        </p:txBody>
      </p:sp>
      <p:sp>
        <p:nvSpPr>
          <p:cNvPr id="19" name="Rectangle 12"/>
          <p:cNvSpPr>
            <a:spLocks noChangeArrowheads="1"/>
          </p:cNvSpPr>
          <p:nvPr/>
        </p:nvSpPr>
        <p:spPr bwMode="auto">
          <a:xfrm>
            <a:off x="1598074" y="5851467"/>
            <a:ext cx="87979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dirty="0">
                <a:solidFill>
                  <a:schemeClr val="tx1"/>
                </a:solidFill>
              </a:rPr>
              <a:t>Cadence </a:t>
            </a:r>
            <a:r>
              <a:rPr lang="zh-CN" altLang="en-US" sz="2000" dirty="0">
                <a:solidFill>
                  <a:schemeClr val="tx1"/>
                </a:solidFill>
              </a:rPr>
              <a:t>公司（益华电脑）的 </a:t>
            </a:r>
            <a:r>
              <a:rPr lang="en-US" altLang="zh-CN" sz="2000" b="1" dirty="0">
                <a:solidFill>
                  <a:schemeClr val="tx1"/>
                </a:solidFill>
              </a:rPr>
              <a:t>NC-Verilog</a:t>
            </a:r>
            <a:r>
              <a:rPr lang="zh-CN" altLang="en-US" sz="2000" b="1" dirty="0">
                <a:solidFill>
                  <a:schemeClr val="tx1"/>
                </a:solidFill>
              </a:rPr>
              <a:t>、 </a:t>
            </a:r>
            <a:r>
              <a:rPr lang="en-US" altLang="zh-CN" sz="2000" b="1" dirty="0">
                <a:solidFill>
                  <a:schemeClr val="tx1"/>
                </a:solidFill>
              </a:rPr>
              <a:t>NC-VHDL</a:t>
            </a:r>
            <a:r>
              <a:rPr lang="zh-CN" altLang="en-US" sz="2000" b="1" dirty="0">
                <a:solidFill>
                  <a:schemeClr val="tx1"/>
                </a:solidFill>
              </a:rPr>
              <a:t>、 </a:t>
            </a:r>
            <a:r>
              <a:rPr lang="en-US" altLang="zh-CN" sz="2000" b="1" dirty="0">
                <a:solidFill>
                  <a:schemeClr val="tx1"/>
                </a:solidFill>
              </a:rPr>
              <a:t>NC-SIM</a:t>
            </a:r>
          </a:p>
        </p:txBody>
      </p:sp>
      <p:sp>
        <p:nvSpPr>
          <p:cNvPr id="2" name="矩形 1"/>
          <p:cNvSpPr/>
          <p:nvPr/>
        </p:nvSpPr>
        <p:spPr>
          <a:xfrm>
            <a:off x="4799003" y="4136007"/>
            <a:ext cx="800219" cy="276999"/>
          </a:xfrm>
          <a:prstGeom prst="rect">
            <a:avLst/>
          </a:prstGeom>
        </p:spPr>
        <p:txBody>
          <a:bodyPr wrap="none">
            <a:spAutoFit/>
          </a:bodyPr>
          <a:lstStyle/>
          <a:p>
            <a:r>
              <a:rPr lang="zh-CN" altLang="en-US" sz="1200" dirty="0">
                <a:solidFill>
                  <a:schemeClr val="tx1"/>
                </a:solidFill>
              </a:rPr>
              <a:t>莱昂纳多</a:t>
            </a:r>
          </a:p>
        </p:txBody>
      </p:sp>
    </p:spTree>
    <p:extLst>
      <p:ext uri="{BB962C8B-B14F-4D97-AF65-F5344CB8AC3E}">
        <p14:creationId xmlns:p14="http://schemas.microsoft.com/office/powerpoint/2010/main" val="23227687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50" y="6473825"/>
            <a:ext cx="7848600" cy="384175"/>
          </a:xfrm>
        </p:spPr>
        <p:txBody>
          <a:bodyPr/>
          <a:lstStyle/>
          <a:p>
            <a:endParaRPr lang="zh-CN" altLang="en-US"/>
          </a:p>
        </p:txBody>
      </p:sp>
      <p:sp>
        <p:nvSpPr>
          <p:cNvPr id="5" name="内容占位符 4"/>
          <p:cNvSpPr>
            <a:spLocks noGrp="1"/>
          </p:cNvSpPr>
          <p:nvPr>
            <p:ph idx="1"/>
          </p:nvPr>
        </p:nvSpPr>
        <p:spPr>
          <a:xfrm>
            <a:off x="116703" y="503805"/>
            <a:ext cx="8690747" cy="5820795"/>
          </a:xfrm>
        </p:spPr>
        <p:txBody>
          <a:bodyPr/>
          <a:lstStyle/>
          <a:p>
            <a:r>
              <a:rPr lang="en-US" altLang="zh-CN" sz="2800" dirty="0">
                <a:latin typeface="华文新魏" pitchFamily="2" charset="-122"/>
                <a:ea typeface="华文新魏" pitchFamily="2" charset="-122"/>
              </a:rPr>
              <a:t>EDA</a:t>
            </a:r>
            <a:r>
              <a:rPr lang="zh-CN" altLang="en-US" sz="2800" dirty="0">
                <a:latin typeface="华文新魏" pitchFamily="2" charset="-122"/>
                <a:ea typeface="华文新魏" pitchFamily="2" charset="-122"/>
              </a:rPr>
              <a:t>技术的主要内容</a:t>
            </a:r>
            <a:endParaRPr lang="en-US" altLang="zh-CN" sz="2800" dirty="0">
              <a:latin typeface="华文新魏" pitchFamily="2" charset="-122"/>
              <a:ea typeface="华文新魏" pitchFamily="2" charset="-122"/>
            </a:endParaRPr>
          </a:p>
          <a:p>
            <a:pPr lvl="1"/>
            <a:r>
              <a:rPr lang="zh-CN" altLang="en-US" sz="2000" dirty="0"/>
              <a:t>实现载体：大规模可编程逻辑器件</a:t>
            </a:r>
            <a:endParaRPr lang="en-US" altLang="zh-CN" sz="2000" dirty="0"/>
          </a:p>
          <a:p>
            <a:pPr lvl="1"/>
            <a:r>
              <a:rPr lang="zh-CN" altLang="en-US" sz="2000" dirty="0"/>
              <a:t>描述方式：硬件描述语言</a:t>
            </a:r>
            <a:endParaRPr lang="en-US" altLang="zh-CN" sz="2000" dirty="0"/>
          </a:p>
          <a:p>
            <a:pPr lvl="1"/>
            <a:r>
              <a:rPr lang="zh-CN" altLang="en-US" sz="2000" dirty="0"/>
              <a:t>设计工具：开发软件、开发系统</a:t>
            </a:r>
            <a:endParaRPr lang="en-US" altLang="zh-CN" sz="2000" dirty="0"/>
          </a:p>
          <a:p>
            <a:pPr lvl="1"/>
            <a:r>
              <a:rPr lang="zh-CN" altLang="en-US" sz="2000" dirty="0"/>
              <a:t>硬件验证：实验开发系统</a:t>
            </a:r>
          </a:p>
          <a:p>
            <a:pPr lvl="1"/>
            <a:endParaRPr lang="zh-CN" altLang="en-US" sz="2000" dirty="0"/>
          </a:p>
          <a:p>
            <a:pPr lvl="1"/>
            <a:endParaRPr lang="zh-CN" altLang="en-US" sz="2000" dirty="0"/>
          </a:p>
          <a:p>
            <a:pPr lvl="1"/>
            <a:endParaRPr lang="zh-CN" altLang="en-US" sz="2000" dirty="0"/>
          </a:p>
          <a:p>
            <a:pPr lvl="1"/>
            <a:endParaRPr lang="zh-CN" altLang="en-US" sz="2000" dirty="0"/>
          </a:p>
        </p:txBody>
      </p:sp>
      <p:sp>
        <p:nvSpPr>
          <p:cNvPr id="6" name="文本占位符 2"/>
          <p:cNvSpPr txBox="1">
            <a:spLocks/>
          </p:cNvSpPr>
          <p:nvPr/>
        </p:nvSpPr>
        <p:spPr bwMode="auto">
          <a:xfrm>
            <a:off x="650" y="48656"/>
            <a:ext cx="7772400" cy="347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30188" indent="-230188"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mn-lt"/>
                <a:ea typeface="+mn-ea"/>
                <a:cs typeface="+mn-cs"/>
              </a:defRPr>
            </a:lvl1pPr>
            <a:lvl2pPr marL="628650" indent="-231775" algn="l" rtl="0" eaLnBrk="0" fontAlgn="base" hangingPunct="0">
              <a:lnSpc>
                <a:spcPct val="97000"/>
              </a:lnSpc>
              <a:spcBef>
                <a:spcPct val="20000"/>
              </a:spcBef>
              <a:spcAft>
                <a:spcPct val="20000"/>
              </a:spcAft>
              <a:buClr>
                <a:schemeClr val="folHlink"/>
              </a:buClr>
              <a:buFont typeface="Arial" charset="0"/>
              <a:buChar char="-"/>
              <a:defRPr sz="1600" b="1">
                <a:solidFill>
                  <a:schemeClr val="tx1"/>
                </a:solidFill>
                <a:latin typeface="+mn-lt"/>
                <a:ea typeface="+mn-ea"/>
              </a:defRPr>
            </a:lvl2pPr>
            <a:lvl3pPr marL="1025525" indent="-222250" algn="l" rtl="0" eaLnBrk="0" fontAlgn="base" hangingPunct="0">
              <a:lnSpc>
                <a:spcPct val="97000"/>
              </a:lnSpc>
              <a:spcBef>
                <a:spcPct val="20000"/>
              </a:spcBef>
              <a:spcAft>
                <a:spcPct val="20000"/>
              </a:spcAft>
              <a:buClr>
                <a:schemeClr val="folHlink"/>
              </a:buClr>
              <a:buChar char="•"/>
              <a:defRPr sz="1600" b="1">
                <a:solidFill>
                  <a:schemeClr val="tx1"/>
                </a:solidFill>
                <a:latin typeface="Arial" pitchFamily="34" charset="0"/>
                <a:ea typeface="+mn-ea"/>
              </a:defRPr>
            </a:lvl3pPr>
            <a:lvl4pPr marL="1376363" indent="-23177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4pPr>
            <a:lvl5pPr marL="17176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5pPr>
            <a:lvl6pPr marL="21748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6pPr>
            <a:lvl7pPr marL="26320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7pPr>
            <a:lvl8pPr marL="30892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8pPr>
            <a:lvl9pPr marL="35464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9pPr>
          </a:lstStyle>
          <a:p>
            <a:pPr marL="0" indent="0">
              <a:buNone/>
            </a:pPr>
            <a:r>
              <a:rPr lang="zh-CN" altLang="en-US" sz="2000" dirty="0"/>
              <a:t>第六章  可编程逻辑</a:t>
            </a:r>
            <a:r>
              <a:rPr lang="en-US" altLang="zh-CN" sz="2000" dirty="0"/>
              <a:t>\ VHDL</a:t>
            </a:r>
            <a:r>
              <a:rPr lang="zh-CN" altLang="en-US" sz="2000" dirty="0"/>
              <a:t>与</a:t>
            </a:r>
            <a:r>
              <a:rPr lang="en-US" altLang="zh-CN" sz="2000" dirty="0"/>
              <a:t>EDA</a:t>
            </a:r>
          </a:p>
        </p:txBody>
      </p:sp>
      <p:pic>
        <p:nvPicPr>
          <p:cNvPr id="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1820" y="2618946"/>
            <a:ext cx="5175345" cy="3645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1872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934" y="1808892"/>
            <a:ext cx="7452191" cy="1194173"/>
          </a:xfrm>
          <a:noFill/>
          <a:ln>
            <a:noFill/>
          </a:ln>
        </p:spPr>
        <p:txBody>
          <a:bodyPr vert="horz" wrap="square" lIns="0" tIns="0" rIns="0" bIns="0" numCol="1" anchor="t" anchorCtr="0" compatLnSpc="1">
            <a:prstTxWarp prst="textNoShape">
              <a:avLst/>
            </a:prstTxWarp>
            <a:spAutoFit/>
          </a:bodyPr>
          <a:lstStyle/>
          <a:p>
            <a:r>
              <a:rPr kumimoji="1" lang="zh-CN" altLang="en-US" dirty="0">
                <a:latin typeface="Times New Roman" pitchFamily="18" charset="0"/>
              </a:rPr>
              <a:t>第二节  现场可编程门阵列 </a:t>
            </a:r>
            <a:r>
              <a:rPr kumimoji="1" lang="en-US" altLang="zh-CN" dirty="0">
                <a:latin typeface="Times New Roman" pitchFamily="18" charset="0"/>
              </a:rPr>
              <a:t>FPGA</a:t>
            </a:r>
            <a:br>
              <a:rPr kumimoji="1" lang="en-US" altLang="zh-CN" dirty="0">
                <a:latin typeface="Times New Roman" pitchFamily="18" charset="0"/>
              </a:rPr>
            </a:br>
            <a:endParaRPr kumimoji="1" lang="zh-CN" altLang="en-US" dirty="0">
              <a:latin typeface="Times New Roman" pitchFamily="18" charset="0"/>
            </a:endParaRPr>
          </a:p>
        </p:txBody>
      </p:sp>
      <p:sp>
        <p:nvSpPr>
          <p:cNvPr id="4" name="标题 3"/>
          <p:cNvSpPr txBox="1">
            <a:spLocks/>
          </p:cNvSpPr>
          <p:nvPr/>
        </p:nvSpPr>
        <p:spPr bwMode="auto">
          <a:xfrm>
            <a:off x="1295934" y="641357"/>
            <a:ext cx="7452192" cy="895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l" rtl="0" eaLnBrk="0" fontAlgn="base" hangingPunct="0">
              <a:lnSpc>
                <a:spcPct val="97000"/>
              </a:lnSpc>
              <a:spcBef>
                <a:spcPct val="0"/>
              </a:spcBef>
              <a:spcAft>
                <a:spcPct val="0"/>
              </a:spcAft>
              <a:defRPr sz="4000" b="1" cap="all">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sz="6000" dirty="0"/>
              <a:t>第六章  可编程逻辑</a:t>
            </a:r>
          </a:p>
        </p:txBody>
      </p:sp>
      <p:sp>
        <p:nvSpPr>
          <p:cNvPr id="5" name="内容占位符 4"/>
          <p:cNvSpPr txBox="1">
            <a:spLocks/>
          </p:cNvSpPr>
          <p:nvPr/>
        </p:nvSpPr>
        <p:spPr bwMode="auto">
          <a:xfrm>
            <a:off x="2186841" y="2663949"/>
            <a:ext cx="5670378" cy="2520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0" fontAlgn="base" hangingPunct="0">
              <a:lnSpc>
                <a:spcPct val="97000"/>
              </a:lnSpc>
              <a:spcBef>
                <a:spcPct val="20000"/>
              </a:spcBef>
              <a:spcAft>
                <a:spcPct val="20000"/>
              </a:spcAft>
              <a:buClr>
                <a:schemeClr val="folHlink"/>
              </a:buClr>
              <a:buFont typeface="Wingdings" pitchFamily="2" charset="2"/>
              <a:buNone/>
              <a:defRPr sz="2000" b="1">
                <a:solidFill>
                  <a:schemeClr val="tx1"/>
                </a:solidFill>
                <a:latin typeface="+mn-lt"/>
                <a:ea typeface="+mn-ea"/>
                <a:cs typeface="+mn-cs"/>
              </a:defRPr>
            </a:lvl1pPr>
            <a:lvl2pPr marL="457200" indent="0" algn="l" rtl="0" eaLnBrk="0" fontAlgn="base" hangingPunct="0">
              <a:lnSpc>
                <a:spcPct val="97000"/>
              </a:lnSpc>
              <a:spcBef>
                <a:spcPct val="20000"/>
              </a:spcBef>
              <a:spcAft>
                <a:spcPct val="20000"/>
              </a:spcAft>
              <a:buClr>
                <a:schemeClr val="folHlink"/>
              </a:buClr>
              <a:buFont typeface="Arial" charset="0"/>
              <a:buNone/>
              <a:defRPr sz="1800" b="1">
                <a:solidFill>
                  <a:schemeClr val="tx1"/>
                </a:solidFill>
                <a:latin typeface="+mn-lt"/>
                <a:ea typeface="+mn-ea"/>
              </a:defRPr>
            </a:lvl2pPr>
            <a:lvl3pPr marL="914400" indent="0" algn="l" rtl="0" eaLnBrk="0" fontAlgn="base" hangingPunct="0">
              <a:lnSpc>
                <a:spcPct val="97000"/>
              </a:lnSpc>
              <a:spcBef>
                <a:spcPct val="20000"/>
              </a:spcBef>
              <a:spcAft>
                <a:spcPct val="20000"/>
              </a:spcAft>
              <a:buClr>
                <a:schemeClr val="folHlink"/>
              </a:buClr>
              <a:buNone/>
              <a:defRPr sz="1600" b="1">
                <a:solidFill>
                  <a:schemeClr val="tx1"/>
                </a:solidFill>
                <a:latin typeface="Arial" pitchFamily="34" charset="0"/>
                <a:ea typeface="+mn-ea"/>
              </a:defRPr>
            </a:lvl3pPr>
            <a:lvl4pPr marL="13716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4pPr>
            <a:lvl5pPr marL="18288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5pPr>
            <a:lvl6pPr marL="22860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6pPr>
            <a:lvl7pPr marL="27432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7pPr>
            <a:lvl8pPr marL="32004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8pPr>
            <a:lvl9pPr marL="36576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9pPr>
          </a:lstStyle>
          <a:p>
            <a:pPr marL="342900" indent="-342900">
              <a:buFont typeface="Wingdings" pitchFamily="2" charset="2"/>
              <a:buChar char="Ø"/>
            </a:pPr>
            <a:r>
              <a:rPr lang="en-US" altLang="zh-CN" dirty="0">
                <a:latin typeface="Arial" charset="0"/>
              </a:rPr>
              <a:t>FPGA</a:t>
            </a:r>
            <a:r>
              <a:rPr lang="zh-CN" altLang="en-US" dirty="0">
                <a:latin typeface="Arial" charset="0"/>
              </a:rPr>
              <a:t>的内部逻辑结构</a:t>
            </a:r>
            <a:endParaRPr lang="en-US" altLang="zh-CN" dirty="0">
              <a:latin typeface="Arial" charset="0"/>
            </a:endParaRPr>
          </a:p>
          <a:p>
            <a:pPr marL="342900" indent="-342900">
              <a:buFont typeface="Wingdings" pitchFamily="2" charset="2"/>
              <a:buChar char="Ø"/>
            </a:pPr>
            <a:r>
              <a:rPr kumimoji="1" lang="en-US" altLang="zh-CN" dirty="0">
                <a:latin typeface="Arial" charset="0"/>
              </a:rPr>
              <a:t>FPGA</a:t>
            </a:r>
            <a:r>
              <a:rPr kumimoji="1" lang="zh-CN" altLang="en-US" dirty="0">
                <a:latin typeface="Arial" charset="0"/>
              </a:rPr>
              <a:t>的应用</a:t>
            </a:r>
            <a:endParaRPr kumimoji="1" lang="en-US" altLang="zh-CN" dirty="0">
              <a:latin typeface="Arial" charset="0"/>
            </a:endParaRPr>
          </a:p>
          <a:p>
            <a:pPr marL="342900" indent="-342900">
              <a:buFont typeface="Wingdings" pitchFamily="2" charset="2"/>
              <a:buChar char="Ø"/>
            </a:pPr>
            <a:r>
              <a:rPr kumimoji="1" lang="en-US" altLang="zh-CN" dirty="0">
                <a:latin typeface="Arial" charset="0"/>
              </a:rPr>
              <a:t>FPGA</a:t>
            </a:r>
            <a:r>
              <a:rPr kumimoji="1" lang="zh-CN" altLang="en-US" dirty="0">
                <a:latin typeface="Arial" charset="0"/>
              </a:rPr>
              <a:t>与</a:t>
            </a:r>
            <a:r>
              <a:rPr kumimoji="1" lang="en-US" altLang="zh-CN" dirty="0">
                <a:latin typeface="Arial" charset="0"/>
              </a:rPr>
              <a:t>CPLD</a:t>
            </a:r>
            <a:r>
              <a:rPr kumimoji="1" lang="zh-CN" altLang="en-US" dirty="0">
                <a:latin typeface="Arial" charset="0"/>
              </a:rPr>
              <a:t>的比较</a:t>
            </a:r>
            <a:endParaRPr kumimoji="1" lang="zh-CN" altLang="en-US" dirty="0"/>
          </a:p>
          <a:p>
            <a:pPr marL="342900" indent="-342900">
              <a:buFont typeface="Wingdings" pitchFamily="2" charset="2"/>
              <a:buChar char="Ø"/>
            </a:pPr>
            <a:endParaRPr kumimoji="1" lang="en-US" altLang="zh-CN" dirty="0"/>
          </a:p>
          <a:p>
            <a:pPr marL="342900" indent="-342900">
              <a:buFont typeface="Wingdings" pitchFamily="2" charset="2"/>
              <a:buChar char="Ø"/>
            </a:pPr>
            <a:endParaRPr kumimoji="1" lang="zh-CN" altLang="en-US" dirty="0"/>
          </a:p>
          <a:p>
            <a:pPr marL="342900" indent="-342900">
              <a:buFont typeface="Wingdings" pitchFamily="2" charset="2"/>
              <a:buChar char="Ø"/>
            </a:pPr>
            <a:endParaRPr lang="zh-CN" altLang="en-US" dirty="0">
              <a:solidFill>
                <a:srgbClr val="0000DC"/>
              </a:solidFill>
              <a:latin typeface="楷体_GB2312" charset="-122"/>
              <a:ea typeface="楷体_GB2312" charset="-122"/>
            </a:endParaRPr>
          </a:p>
          <a:p>
            <a:pPr marL="342900" indent="-342900">
              <a:buFont typeface="Wingdings" pitchFamily="2" charset="2"/>
              <a:buChar char="Ø"/>
            </a:pPr>
            <a:endParaRPr lang="en-US" altLang="zh-CN" dirty="0"/>
          </a:p>
          <a:p>
            <a:pPr marL="342900" indent="-342900">
              <a:buFont typeface="Wingdings" pitchFamily="2" charset="2"/>
              <a:buChar char="Ø"/>
            </a:pPr>
            <a:endParaRPr lang="en-US" altLang="zh-CN" dirty="0"/>
          </a:p>
        </p:txBody>
      </p:sp>
      <p:sp>
        <p:nvSpPr>
          <p:cNvPr id="3" name="矩形 2"/>
          <p:cNvSpPr/>
          <p:nvPr/>
        </p:nvSpPr>
        <p:spPr>
          <a:xfrm>
            <a:off x="4128609" y="3244334"/>
            <a:ext cx="886781" cy="369332"/>
          </a:xfrm>
          <a:prstGeom prst="rect">
            <a:avLst/>
          </a:prstGeom>
        </p:spPr>
        <p:txBody>
          <a:bodyPr wrap="none">
            <a:spAutoFit/>
          </a:bodyPr>
          <a:lstStyle/>
          <a:p>
            <a:r>
              <a:rPr lang="zh-CN" altLang="en-US" dirty="0"/>
              <a:t>xilinx</a:t>
            </a:r>
          </a:p>
        </p:txBody>
      </p:sp>
    </p:spTree>
    <p:extLst>
      <p:ext uri="{BB962C8B-B14F-4D97-AF65-F5344CB8AC3E}">
        <p14:creationId xmlns:p14="http://schemas.microsoft.com/office/powerpoint/2010/main" val="35223822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0" y="5939180"/>
            <a:ext cx="9144000" cy="92333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endParaRPr lang="en-US" altLang="zh-CN" dirty="0"/>
          </a:p>
          <a:p>
            <a:endParaRPr lang="en-US" altLang="zh-CN" dirty="0"/>
          </a:p>
          <a:p>
            <a:endParaRPr lang="zh-CN" altLang="en-US" dirty="0"/>
          </a:p>
        </p:txBody>
      </p:sp>
      <p:sp>
        <p:nvSpPr>
          <p:cNvPr id="4" name="标题 3"/>
          <p:cNvSpPr>
            <a:spLocks noGrp="1"/>
          </p:cNvSpPr>
          <p:nvPr>
            <p:ph type="title"/>
          </p:nvPr>
        </p:nvSpPr>
        <p:spPr>
          <a:xfrm>
            <a:off x="-1" y="-194059"/>
            <a:ext cx="9027297" cy="806054"/>
          </a:xfrm>
        </p:spPr>
        <p:txBody>
          <a:bodyPr/>
          <a:lstStyle/>
          <a:p>
            <a:r>
              <a:rPr lang="zh-CN" altLang="en-US" sz="2800" dirty="0"/>
              <a:t>第六章  可编程逻辑</a:t>
            </a:r>
            <a:r>
              <a:rPr lang="en-US" altLang="zh-CN" sz="2800" dirty="0"/>
              <a:t>\</a:t>
            </a:r>
            <a:r>
              <a:rPr lang="zh-CN" altLang="en-US" dirty="0">
                <a:solidFill>
                  <a:srgbClr val="1C1C1C"/>
                </a:solidFill>
                <a:ea typeface="宋体" pitchFamily="2" charset="-122"/>
              </a:rPr>
              <a:t>第二节  现场可编程门阵列 </a:t>
            </a:r>
            <a:r>
              <a:rPr lang="en-US" altLang="zh-CN" dirty="0">
                <a:solidFill>
                  <a:srgbClr val="1C1C1C"/>
                </a:solidFill>
                <a:ea typeface="宋体" pitchFamily="2" charset="-122"/>
              </a:rPr>
              <a:t>FPGA</a:t>
            </a:r>
            <a:endParaRPr lang="zh-CN" altLang="en-US" dirty="0"/>
          </a:p>
        </p:txBody>
      </p:sp>
      <p:sp>
        <p:nvSpPr>
          <p:cNvPr id="5" name="内容占位符 4"/>
          <p:cNvSpPr>
            <a:spLocks noGrp="1"/>
          </p:cNvSpPr>
          <p:nvPr>
            <p:ph idx="1"/>
          </p:nvPr>
        </p:nvSpPr>
        <p:spPr>
          <a:xfrm>
            <a:off x="41395" y="1391020"/>
            <a:ext cx="8987253" cy="4830729"/>
          </a:xfrm>
        </p:spPr>
        <p:txBody>
          <a:bodyPr/>
          <a:lstStyle/>
          <a:p>
            <a:r>
              <a:rPr lang="zh-CN" altLang="en-US" sz="2400" dirty="0">
                <a:ea typeface="宋体" pitchFamily="2" charset="-122"/>
              </a:rPr>
              <a:t>是作为专用集成电路</a:t>
            </a:r>
            <a:r>
              <a:rPr lang="en-US" altLang="zh-CN" sz="2400" dirty="0">
                <a:ea typeface="宋体" pitchFamily="2" charset="-122"/>
              </a:rPr>
              <a:t>(ASIC) </a:t>
            </a:r>
            <a:r>
              <a:rPr lang="zh-CN" altLang="en-US" sz="2400" dirty="0">
                <a:ea typeface="宋体" pitchFamily="2" charset="-122"/>
              </a:rPr>
              <a:t>领域中的一种半定制电路而出现的</a:t>
            </a:r>
            <a:endParaRPr lang="en-US" altLang="zh-CN" sz="2400" dirty="0">
              <a:ea typeface="宋体" pitchFamily="2" charset="-122"/>
            </a:endParaRPr>
          </a:p>
          <a:p>
            <a:r>
              <a:rPr lang="zh-CN" altLang="en-US" sz="2400" dirty="0">
                <a:ea typeface="宋体" pitchFamily="2" charset="-122"/>
              </a:rPr>
              <a:t>完全由用户通过软件进行配置和编程，且可以反复擦写</a:t>
            </a:r>
            <a:endParaRPr lang="en-US" altLang="zh-CN" sz="2400" dirty="0">
              <a:ea typeface="宋体" pitchFamily="2" charset="-122"/>
            </a:endParaRPr>
          </a:p>
          <a:p>
            <a:r>
              <a:rPr lang="zh-CN" altLang="en-US" sz="2400" dirty="0">
                <a:ea typeface="宋体" pitchFamily="2" charset="-122"/>
              </a:rPr>
              <a:t>在计算机上修改和更新程序，使硬件设计工作成为软件开发</a:t>
            </a:r>
          </a:p>
          <a:p>
            <a:endParaRPr lang="zh-CN" altLang="en-US" sz="2000" dirty="0">
              <a:latin typeface="楷体" pitchFamily="49" charset="-122"/>
              <a:ea typeface="楷体" pitchFamily="49" charset="-122"/>
            </a:endParaRPr>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sp>
        <p:nvSpPr>
          <p:cNvPr id="6" name="Text Box 7"/>
          <p:cNvSpPr txBox="1">
            <a:spLocks noChangeArrowheads="1"/>
          </p:cNvSpPr>
          <p:nvPr/>
        </p:nvSpPr>
        <p:spPr bwMode="auto">
          <a:xfrm>
            <a:off x="-5747" y="476785"/>
            <a:ext cx="548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dirty="0">
                <a:ea typeface="宋体" pitchFamily="2" charset="-122"/>
              </a:rPr>
              <a:t>FPGA -------Field Programmable Gate Array</a:t>
            </a:r>
          </a:p>
        </p:txBody>
      </p:sp>
      <p:grpSp>
        <p:nvGrpSpPr>
          <p:cNvPr id="7" name="Group 8"/>
          <p:cNvGrpSpPr>
            <a:grpSpLocks/>
          </p:cNvGrpSpPr>
          <p:nvPr/>
        </p:nvGrpSpPr>
        <p:grpSpPr bwMode="auto">
          <a:xfrm>
            <a:off x="239001" y="939533"/>
            <a:ext cx="1371600" cy="381000"/>
            <a:chOff x="0" y="1200"/>
            <a:chExt cx="2423" cy="240"/>
          </a:xfrm>
        </p:grpSpPr>
        <p:sp>
          <p:nvSpPr>
            <p:cNvPr id="8" name="AutoShape 9"/>
            <p:cNvSpPr>
              <a:spLocks noChangeArrowheads="1"/>
            </p:cNvSpPr>
            <p:nvPr/>
          </p:nvSpPr>
          <p:spPr bwMode="auto">
            <a:xfrm>
              <a:off x="0" y="1200"/>
              <a:ext cx="1819" cy="240"/>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lIns="0" tIns="0" rIns="0" bIns="0" anchor="ctr"/>
            <a:lstStyle/>
            <a:p>
              <a:pPr algn="ctr">
                <a:lnSpc>
                  <a:spcPct val="100000"/>
                </a:lnSpc>
              </a:pPr>
              <a:r>
                <a:rPr lang="zh-CN" altLang="en-US" dirty="0">
                  <a:solidFill>
                    <a:schemeClr val="tx1"/>
                  </a:solidFill>
                  <a:ea typeface="宋体" pitchFamily="2" charset="-122"/>
                </a:rPr>
                <a:t>特点</a:t>
              </a:r>
            </a:p>
          </p:txBody>
        </p:sp>
        <p:sp>
          <p:nvSpPr>
            <p:cNvPr id="9" name="Line 10"/>
            <p:cNvSpPr>
              <a:spLocks noChangeShapeType="1"/>
            </p:cNvSpPr>
            <p:nvPr/>
          </p:nvSpPr>
          <p:spPr bwMode="auto">
            <a:xfrm flipV="1">
              <a:off x="1854" y="1326"/>
              <a:ext cx="569" cy="1"/>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lIns="0" tIns="0" rIns="0" bIns="0" anchor="ctr"/>
            <a:lstStyle/>
            <a:p>
              <a:endParaRPr lang="zh-CN" altLang="en-US">
                <a:solidFill>
                  <a:schemeClr val="tx1"/>
                </a:solidFill>
              </a:endParaRPr>
            </a:p>
          </p:txBody>
        </p:sp>
      </p:grpSp>
      <p:sp>
        <p:nvSpPr>
          <p:cNvPr id="10" name="Text Box 11"/>
          <p:cNvSpPr txBox="1">
            <a:spLocks noChangeArrowheads="1"/>
          </p:cNvSpPr>
          <p:nvPr/>
        </p:nvSpPr>
        <p:spPr bwMode="auto">
          <a:xfrm>
            <a:off x="1534401" y="939533"/>
            <a:ext cx="6781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zh-CN" altLang="en-US" dirty="0">
                <a:ea typeface="宋体" pitchFamily="2" charset="-122"/>
              </a:rPr>
              <a:t>不再受内部结构的限制，可以设计任何复杂的逻辑电路</a:t>
            </a:r>
          </a:p>
        </p:txBody>
      </p:sp>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987" y="2843961"/>
            <a:ext cx="6732144" cy="3788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066987" y="6039174"/>
            <a:ext cx="71482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dirty="0"/>
              <a:t>     </a:t>
            </a:r>
            <a:endParaRPr lang="zh-CN" altLang="en-US" dirty="0"/>
          </a:p>
        </p:txBody>
      </p:sp>
    </p:spTree>
    <p:extLst>
      <p:ext uri="{BB962C8B-B14F-4D97-AF65-F5344CB8AC3E}">
        <p14:creationId xmlns:p14="http://schemas.microsoft.com/office/powerpoint/2010/main" val="27589128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0" y="5934670"/>
            <a:ext cx="9144000" cy="92333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endParaRPr lang="en-US" altLang="zh-CN" dirty="0"/>
          </a:p>
          <a:p>
            <a:endParaRPr lang="en-US" altLang="zh-CN" dirty="0"/>
          </a:p>
          <a:p>
            <a:endParaRPr lang="zh-CN" altLang="en-US" dirty="0"/>
          </a:p>
        </p:txBody>
      </p:sp>
      <p:sp>
        <p:nvSpPr>
          <p:cNvPr id="4" name="标题 3"/>
          <p:cNvSpPr>
            <a:spLocks noGrp="1"/>
          </p:cNvSpPr>
          <p:nvPr>
            <p:ph type="title"/>
          </p:nvPr>
        </p:nvSpPr>
        <p:spPr>
          <a:xfrm>
            <a:off x="-1" y="-194059"/>
            <a:ext cx="9027297" cy="806054"/>
          </a:xfrm>
        </p:spPr>
        <p:txBody>
          <a:bodyPr/>
          <a:lstStyle/>
          <a:p>
            <a:r>
              <a:rPr lang="zh-CN" altLang="en-US" sz="2800" dirty="0"/>
              <a:t>第六章  可编程逻辑</a:t>
            </a:r>
            <a:r>
              <a:rPr lang="en-US" altLang="zh-CN" sz="2800" dirty="0"/>
              <a:t>\</a:t>
            </a:r>
            <a:r>
              <a:rPr lang="zh-CN" altLang="en-US" dirty="0">
                <a:solidFill>
                  <a:srgbClr val="1C1C1C"/>
                </a:solidFill>
                <a:ea typeface="宋体" pitchFamily="2" charset="-122"/>
              </a:rPr>
              <a:t>第二节  现场可编程门阵列 </a:t>
            </a:r>
            <a:r>
              <a:rPr lang="en-US" altLang="zh-CN" dirty="0">
                <a:solidFill>
                  <a:srgbClr val="1C1C1C"/>
                </a:solidFill>
                <a:ea typeface="宋体" pitchFamily="2" charset="-122"/>
              </a:rPr>
              <a:t>FPGA</a:t>
            </a:r>
            <a:endParaRPr lang="zh-CN" altLang="en-US" dirty="0"/>
          </a:p>
        </p:txBody>
      </p:sp>
      <p:sp>
        <p:nvSpPr>
          <p:cNvPr id="3" name="内容占位符 2"/>
          <p:cNvSpPr>
            <a:spLocks noGrp="1"/>
          </p:cNvSpPr>
          <p:nvPr>
            <p:ph idx="1"/>
          </p:nvPr>
        </p:nvSpPr>
        <p:spPr>
          <a:xfrm>
            <a:off x="111490" y="548808"/>
            <a:ext cx="8910594" cy="5266419"/>
          </a:xfrm>
        </p:spPr>
        <p:txBody>
          <a:bodyPr/>
          <a:lstStyle/>
          <a:p>
            <a:r>
              <a:rPr lang="en-US" altLang="zh-CN" sz="2800" dirty="0"/>
              <a:t>FPGA</a:t>
            </a:r>
            <a:r>
              <a:rPr lang="zh-CN" altLang="en-US" sz="2800" dirty="0"/>
              <a:t>按编程的方式和逻辑功能的类型主要有三种：</a:t>
            </a:r>
            <a:endParaRPr lang="en-US" altLang="zh-CN" sz="2800" dirty="0"/>
          </a:p>
          <a:p>
            <a:pPr lvl="1"/>
            <a:r>
              <a:rPr lang="zh-CN" altLang="en-US" sz="2800" dirty="0"/>
              <a:t>反熔丝的多路开关类型</a:t>
            </a:r>
            <a:r>
              <a:rPr lang="en-US" altLang="zh-CN" sz="2800" dirty="0"/>
              <a:t>FPGA</a:t>
            </a:r>
            <a:r>
              <a:rPr lang="zh-CN" altLang="en-US" sz="2800" dirty="0"/>
              <a:t>器件</a:t>
            </a:r>
            <a:endParaRPr lang="en-US" altLang="zh-CN" sz="2800" dirty="0"/>
          </a:p>
          <a:p>
            <a:pPr lvl="1"/>
            <a:r>
              <a:rPr lang="en-US" altLang="zh-CN" sz="2800" dirty="0">
                <a:solidFill>
                  <a:srgbClr val="FF0000"/>
                </a:solidFill>
              </a:rPr>
              <a:t>SRAM-</a:t>
            </a:r>
            <a:r>
              <a:rPr lang="zh-CN" altLang="en-US" sz="2800" dirty="0">
                <a:solidFill>
                  <a:srgbClr val="FF0000"/>
                </a:solidFill>
              </a:rPr>
              <a:t>查找表类型</a:t>
            </a:r>
          </a:p>
          <a:p>
            <a:pPr lvl="1"/>
            <a:r>
              <a:rPr lang="zh-CN" altLang="en-US" sz="2800" dirty="0"/>
              <a:t>基于</a:t>
            </a:r>
            <a:r>
              <a:rPr lang="en-US" altLang="zh-CN" sz="2800" dirty="0"/>
              <a:t>Flash</a:t>
            </a:r>
            <a:r>
              <a:rPr lang="zh-CN" altLang="en-US" sz="2800" dirty="0"/>
              <a:t>的</a:t>
            </a:r>
            <a:r>
              <a:rPr lang="en-US" altLang="zh-CN" sz="2800" dirty="0"/>
              <a:t>FPGA</a:t>
            </a:r>
            <a:endParaRPr lang="zh-CN" altLang="en-US" sz="2800" dirty="0"/>
          </a:p>
        </p:txBody>
      </p:sp>
      <p:pic>
        <p:nvPicPr>
          <p:cNvPr id="5122"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781815" y="2680940"/>
            <a:ext cx="7272180" cy="3979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95499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0" y="5863420"/>
            <a:ext cx="9144000" cy="92333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endParaRPr lang="en-US" altLang="zh-CN" dirty="0"/>
          </a:p>
          <a:p>
            <a:endParaRPr lang="en-US" altLang="zh-CN" dirty="0"/>
          </a:p>
          <a:p>
            <a:endParaRPr lang="zh-CN" altLang="en-US" dirty="0"/>
          </a:p>
        </p:txBody>
      </p:sp>
      <p:sp>
        <p:nvSpPr>
          <p:cNvPr id="4" name="标题 3"/>
          <p:cNvSpPr>
            <a:spLocks noGrp="1"/>
          </p:cNvSpPr>
          <p:nvPr>
            <p:ph type="title"/>
          </p:nvPr>
        </p:nvSpPr>
        <p:spPr>
          <a:xfrm>
            <a:off x="-1" y="-194059"/>
            <a:ext cx="9027297" cy="806054"/>
          </a:xfrm>
        </p:spPr>
        <p:txBody>
          <a:bodyPr/>
          <a:lstStyle/>
          <a:p>
            <a:r>
              <a:rPr lang="zh-CN" altLang="en-US" sz="2800" dirty="0"/>
              <a:t>第六章  可编程逻辑</a:t>
            </a:r>
            <a:r>
              <a:rPr lang="en-US" altLang="zh-CN" sz="2800" dirty="0"/>
              <a:t>\</a:t>
            </a:r>
            <a:r>
              <a:rPr lang="zh-CN" altLang="en-US" dirty="0">
                <a:solidFill>
                  <a:srgbClr val="1C1C1C"/>
                </a:solidFill>
                <a:ea typeface="宋体" pitchFamily="2" charset="-122"/>
              </a:rPr>
              <a:t>第二节  现场可编程门阵列 </a:t>
            </a:r>
            <a:r>
              <a:rPr lang="en-US" altLang="zh-CN" dirty="0">
                <a:solidFill>
                  <a:srgbClr val="1C1C1C"/>
                </a:solidFill>
                <a:ea typeface="宋体" pitchFamily="2" charset="-122"/>
              </a:rPr>
              <a:t>FPGA</a:t>
            </a:r>
            <a:endParaRPr lang="zh-CN" altLang="en-US" dirty="0"/>
          </a:p>
        </p:txBody>
      </p:sp>
      <p:sp>
        <p:nvSpPr>
          <p:cNvPr id="3" name="内容占位符 2"/>
          <p:cNvSpPr>
            <a:spLocks noGrp="1"/>
          </p:cNvSpPr>
          <p:nvPr>
            <p:ph idx="1"/>
          </p:nvPr>
        </p:nvSpPr>
        <p:spPr>
          <a:xfrm>
            <a:off x="111490" y="548808"/>
            <a:ext cx="8910594" cy="6165411"/>
          </a:xfrm>
        </p:spPr>
        <p:txBody>
          <a:bodyPr/>
          <a:lstStyle/>
          <a:p>
            <a:r>
              <a:rPr lang="zh-CN" altLang="en-US" sz="2400" dirty="0"/>
              <a:t>多数</a:t>
            </a:r>
            <a:r>
              <a:rPr lang="en-US" altLang="zh-CN" sz="2400" dirty="0"/>
              <a:t>FPGA</a:t>
            </a:r>
            <a:r>
              <a:rPr lang="zh-CN" altLang="en-US" sz="2400" dirty="0"/>
              <a:t>采用基于</a:t>
            </a:r>
            <a:r>
              <a:rPr lang="en-US" altLang="zh-CN" sz="2400" dirty="0"/>
              <a:t>SRAM</a:t>
            </a:r>
            <a:r>
              <a:rPr lang="zh-CN" altLang="en-US" sz="2400" dirty="0"/>
              <a:t>的查找表逻辑形成结构，即利用</a:t>
            </a:r>
            <a:r>
              <a:rPr lang="en-US" altLang="zh-CN" sz="2400" dirty="0"/>
              <a:t>SRAM</a:t>
            </a:r>
            <a:r>
              <a:rPr lang="zh-CN" altLang="en-US" sz="2400" dirty="0"/>
              <a:t>（静态随机存储器）来构成逻辑函数发生器；</a:t>
            </a:r>
            <a:endParaRPr lang="en-US" altLang="zh-CN" sz="2400" dirty="0"/>
          </a:p>
          <a:p>
            <a:r>
              <a:rPr lang="en-US" altLang="zh-CN" sz="2400" dirty="0">
                <a:solidFill>
                  <a:srgbClr val="990033"/>
                </a:solidFill>
              </a:rPr>
              <a:t>FPGA</a:t>
            </a:r>
            <a:r>
              <a:rPr lang="zh-CN" altLang="en-US" sz="2400" dirty="0"/>
              <a:t>采用</a:t>
            </a:r>
            <a:r>
              <a:rPr lang="en-US" altLang="zh-CN" sz="2400" dirty="0"/>
              <a:t>SRAM</a:t>
            </a:r>
            <a:r>
              <a:rPr lang="zh-CN" altLang="en-US" sz="2400" dirty="0"/>
              <a:t>进行功能配置，可重复编程，但系统掉电后，</a:t>
            </a:r>
            <a:r>
              <a:rPr lang="en-US" altLang="zh-CN" sz="2400" dirty="0"/>
              <a:t>SRAM</a:t>
            </a:r>
            <a:r>
              <a:rPr lang="zh-CN" altLang="en-US" sz="2400" dirty="0"/>
              <a:t>中的数据丢失。</a:t>
            </a:r>
            <a:r>
              <a:rPr lang="zh-CN" altLang="en-US" sz="2000" dirty="0"/>
              <a:t>因此，需在</a:t>
            </a:r>
            <a:r>
              <a:rPr lang="en-US" altLang="zh-CN" sz="2000" dirty="0"/>
              <a:t>FPGA</a:t>
            </a:r>
            <a:r>
              <a:rPr lang="zh-CN" altLang="en-US" sz="2000" dirty="0"/>
              <a:t>外加</a:t>
            </a:r>
            <a:r>
              <a:rPr lang="en-US" altLang="zh-CN" sz="2000" dirty="0"/>
              <a:t>EPROM</a:t>
            </a:r>
            <a:r>
              <a:rPr lang="zh-CN" altLang="en-US" sz="2000" dirty="0"/>
              <a:t>，将配置数据写入其中，系统每次上电自动将数据引入</a:t>
            </a:r>
            <a:r>
              <a:rPr lang="en-US" altLang="zh-CN" sz="2000" dirty="0"/>
              <a:t>SRAM</a:t>
            </a:r>
            <a:r>
              <a:rPr lang="zh-CN" altLang="en-US" sz="2000" dirty="0"/>
              <a:t>中。 </a:t>
            </a:r>
            <a:endParaRPr lang="en-US" altLang="zh-CN" sz="2000" dirty="0"/>
          </a:p>
          <a:p>
            <a:r>
              <a:rPr lang="zh-CN" altLang="en-US" sz="2000" dirty="0"/>
              <a:t>加电时，</a:t>
            </a:r>
            <a:r>
              <a:rPr lang="en-US" altLang="zh-CN" sz="2000" dirty="0"/>
              <a:t>FPGA </a:t>
            </a:r>
            <a:r>
              <a:rPr lang="zh-CN" altLang="en-US" sz="2000" dirty="0"/>
              <a:t>芯片将</a:t>
            </a:r>
            <a:r>
              <a:rPr lang="en-US" altLang="zh-CN" sz="2000" dirty="0"/>
              <a:t>EPROM </a:t>
            </a:r>
            <a:r>
              <a:rPr lang="zh-CN" altLang="en-US" sz="2000" dirty="0"/>
              <a:t>中数据读入片内编程</a:t>
            </a:r>
            <a:r>
              <a:rPr lang="en-US" altLang="zh-CN" sz="2000" dirty="0"/>
              <a:t>RAM </a:t>
            </a:r>
            <a:r>
              <a:rPr lang="zh-CN" altLang="en-US" sz="2000" dirty="0"/>
              <a:t>中，配置完成后，</a:t>
            </a:r>
            <a:r>
              <a:rPr lang="en-US" altLang="zh-CN" sz="2000" dirty="0"/>
              <a:t>FPGA </a:t>
            </a:r>
            <a:r>
              <a:rPr lang="zh-CN" altLang="en-US" sz="2000" dirty="0"/>
              <a:t>进入工作状态。掉电后，</a:t>
            </a:r>
            <a:r>
              <a:rPr lang="en-US" altLang="zh-CN" sz="2000" dirty="0"/>
              <a:t>FPGA </a:t>
            </a:r>
            <a:r>
              <a:rPr lang="zh-CN" altLang="en-US" sz="2000" dirty="0"/>
              <a:t>恢复成白片，内部逻辑关系消失，因此，</a:t>
            </a:r>
            <a:r>
              <a:rPr lang="en-US" altLang="zh-CN" sz="2000" dirty="0"/>
              <a:t>FPGA </a:t>
            </a:r>
            <a:r>
              <a:rPr lang="zh-CN" altLang="en-US" sz="2000" dirty="0"/>
              <a:t>能够反复使用</a:t>
            </a:r>
          </a:p>
          <a:p>
            <a:r>
              <a:rPr lang="en-US" altLang="zh-CN" sz="2400" dirty="0"/>
              <a:t>FPGA</a:t>
            </a:r>
            <a:r>
              <a:rPr lang="zh-CN" altLang="en-US" sz="2400" dirty="0"/>
              <a:t>的查找表</a:t>
            </a:r>
            <a:r>
              <a:rPr lang="en-US" altLang="zh-CN" sz="2400" dirty="0"/>
              <a:t>(Look-Up Tables)</a:t>
            </a:r>
          </a:p>
          <a:p>
            <a:pPr lvl="1"/>
            <a:r>
              <a:rPr lang="zh-CN" altLang="en-US" sz="2000" dirty="0"/>
              <a:t>组合逻辑可以存储在</a:t>
            </a:r>
            <a:r>
              <a:rPr lang="en-US" altLang="zh-CN" sz="2000" dirty="0"/>
              <a:t>Look-Up Tables</a:t>
            </a:r>
            <a:r>
              <a:rPr lang="zh-CN" altLang="en-US" sz="2000" dirty="0"/>
              <a:t>中，也称查找表为函数发生器</a:t>
            </a:r>
            <a:r>
              <a:rPr lang="en-US" altLang="zh-CN" sz="2000" dirty="0"/>
              <a:t>(Function Generators, FGs)</a:t>
            </a:r>
          </a:p>
          <a:p>
            <a:pPr lvl="1"/>
            <a:r>
              <a:rPr lang="zh-CN" altLang="en-US" sz="2000" dirty="0"/>
              <a:t>查找表的能力取决于输入数，而不是复杂程度</a:t>
            </a:r>
            <a:endParaRPr lang="en-US" altLang="zh-CN" sz="2000" dirty="0"/>
          </a:p>
          <a:p>
            <a:pPr lvl="1"/>
            <a:r>
              <a:rPr lang="zh-CN" altLang="en-US" sz="2000" dirty="0"/>
              <a:t>查找表的延迟为常数</a:t>
            </a:r>
            <a:endParaRPr lang="en-US" altLang="zh-CN" sz="2000" dirty="0"/>
          </a:p>
        </p:txBody>
      </p:sp>
    </p:spTree>
    <p:extLst>
      <p:ext uri="{BB962C8B-B14F-4D97-AF65-F5344CB8AC3E}">
        <p14:creationId xmlns:p14="http://schemas.microsoft.com/office/powerpoint/2010/main" val="21555060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0" y="5934670"/>
            <a:ext cx="9144000" cy="92333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endParaRPr lang="en-US" altLang="zh-CN" dirty="0"/>
          </a:p>
          <a:p>
            <a:endParaRPr lang="en-US" altLang="zh-CN" dirty="0"/>
          </a:p>
          <a:p>
            <a:endParaRPr lang="zh-CN" altLang="en-US" dirty="0"/>
          </a:p>
        </p:txBody>
      </p:sp>
      <p:sp>
        <p:nvSpPr>
          <p:cNvPr id="4" name="标题 3"/>
          <p:cNvSpPr>
            <a:spLocks noGrp="1"/>
          </p:cNvSpPr>
          <p:nvPr>
            <p:ph type="title"/>
          </p:nvPr>
        </p:nvSpPr>
        <p:spPr>
          <a:xfrm>
            <a:off x="-1" y="-194059"/>
            <a:ext cx="9027297" cy="806054"/>
          </a:xfrm>
        </p:spPr>
        <p:txBody>
          <a:bodyPr/>
          <a:lstStyle/>
          <a:p>
            <a:r>
              <a:rPr lang="zh-CN" altLang="en-US" sz="2800" dirty="0"/>
              <a:t>第六章  可编程逻辑</a:t>
            </a:r>
            <a:r>
              <a:rPr lang="en-US" altLang="zh-CN" sz="2800" dirty="0"/>
              <a:t>\</a:t>
            </a:r>
            <a:r>
              <a:rPr lang="zh-CN" altLang="en-US" dirty="0">
                <a:solidFill>
                  <a:srgbClr val="1C1C1C"/>
                </a:solidFill>
                <a:ea typeface="宋体" pitchFamily="2" charset="-122"/>
              </a:rPr>
              <a:t>第二节  现场可编程门阵列 </a:t>
            </a:r>
            <a:r>
              <a:rPr lang="en-US" altLang="zh-CN" dirty="0">
                <a:solidFill>
                  <a:srgbClr val="1C1C1C"/>
                </a:solidFill>
                <a:ea typeface="宋体" pitchFamily="2" charset="-122"/>
              </a:rPr>
              <a:t>FPGA</a:t>
            </a:r>
            <a:endParaRPr lang="zh-CN" altLang="en-US" dirty="0"/>
          </a:p>
        </p:txBody>
      </p:sp>
      <p:sp>
        <p:nvSpPr>
          <p:cNvPr id="3" name="内容占位符 2"/>
          <p:cNvSpPr>
            <a:spLocks noGrp="1"/>
          </p:cNvSpPr>
          <p:nvPr>
            <p:ph idx="1"/>
          </p:nvPr>
        </p:nvSpPr>
        <p:spPr>
          <a:xfrm>
            <a:off x="111490" y="548808"/>
            <a:ext cx="8910594" cy="6165411"/>
          </a:xfrm>
        </p:spPr>
        <p:txBody>
          <a:bodyPr/>
          <a:lstStyle/>
          <a:p>
            <a:r>
              <a:rPr lang="en-US" altLang="zh-CN" sz="2400" dirty="0"/>
              <a:t>FPGA</a:t>
            </a:r>
            <a:r>
              <a:rPr lang="zh-CN" altLang="en-US" sz="2400" dirty="0"/>
              <a:t>的查找表</a:t>
            </a:r>
            <a:r>
              <a:rPr lang="en-US" altLang="zh-CN" sz="2400" dirty="0"/>
              <a:t>(Look-Up Tables)</a:t>
            </a:r>
          </a:p>
          <a:p>
            <a:pPr lvl="1"/>
            <a:r>
              <a:rPr lang="zh-CN" altLang="en-US" sz="2400" dirty="0"/>
              <a:t>查找表</a:t>
            </a:r>
            <a:r>
              <a:rPr lang="en-US" altLang="zh-CN" sz="2400" dirty="0" err="1"/>
              <a:t>LUT</a:t>
            </a:r>
            <a:r>
              <a:rPr lang="en-US" altLang="zh-CN" sz="2400" dirty="0"/>
              <a:t>(Look-Up-Table)</a:t>
            </a:r>
            <a:r>
              <a:rPr lang="zh-CN" altLang="en-US" sz="2400" dirty="0"/>
              <a:t>其本质是一个静态存储器</a:t>
            </a:r>
            <a:r>
              <a:rPr lang="en-US" altLang="zh-CN" sz="2400" dirty="0"/>
              <a:t>SRAM</a:t>
            </a:r>
            <a:r>
              <a:rPr lang="zh-CN" altLang="en-US" sz="2400" dirty="0"/>
              <a:t>，目前</a:t>
            </a:r>
            <a:r>
              <a:rPr lang="en-US" altLang="zh-CN" sz="2400" dirty="0" err="1"/>
              <a:t>FPGA</a:t>
            </a:r>
            <a:r>
              <a:rPr lang="zh-CN" altLang="en-US" sz="2400" dirty="0"/>
              <a:t>多采用</a:t>
            </a:r>
            <a:r>
              <a:rPr lang="en-US" altLang="zh-CN" sz="2400" dirty="0"/>
              <a:t>4</a:t>
            </a:r>
            <a:r>
              <a:rPr lang="zh-CN" altLang="en-US" sz="2400" dirty="0"/>
              <a:t>输入的</a:t>
            </a:r>
            <a:r>
              <a:rPr lang="en-US" altLang="zh-CN" sz="2400" dirty="0" err="1"/>
              <a:t>LUT</a:t>
            </a:r>
            <a:r>
              <a:rPr lang="zh-CN" altLang="en-US" sz="2400" dirty="0"/>
              <a:t>，每个</a:t>
            </a:r>
            <a:r>
              <a:rPr lang="en-US" altLang="zh-CN" sz="2400" dirty="0" err="1"/>
              <a:t>LUT</a:t>
            </a:r>
            <a:r>
              <a:rPr lang="zh-CN" altLang="en-US" sz="2400" dirty="0"/>
              <a:t>可以看作一个有</a:t>
            </a:r>
            <a:r>
              <a:rPr lang="en-US" altLang="zh-CN" sz="2400" dirty="0"/>
              <a:t>4</a:t>
            </a:r>
            <a:r>
              <a:rPr lang="zh-CN" altLang="en-US" sz="2400" dirty="0"/>
              <a:t>位地址线的</a:t>
            </a:r>
            <a:r>
              <a:rPr lang="en-US" altLang="zh-CN" sz="2400" dirty="0" err="1"/>
              <a:t>16x1</a:t>
            </a:r>
            <a:r>
              <a:rPr lang="zh-CN" altLang="en-US" sz="2400" dirty="0"/>
              <a:t>的</a:t>
            </a:r>
            <a:r>
              <a:rPr lang="en-US" altLang="zh-CN" sz="2400" dirty="0"/>
              <a:t>RAM</a:t>
            </a:r>
            <a:r>
              <a:rPr lang="zh-CN" altLang="en-US" sz="2400" dirty="0"/>
              <a:t>。当我们通过原理图或</a:t>
            </a:r>
            <a:r>
              <a:rPr lang="en-US" altLang="zh-CN" sz="2400" dirty="0"/>
              <a:t>HDL</a:t>
            </a:r>
            <a:r>
              <a:rPr lang="zh-CN" altLang="en-US" sz="2400" dirty="0"/>
              <a:t>语言描述了一个逻辑电路后，</a:t>
            </a:r>
            <a:r>
              <a:rPr lang="en-US" altLang="zh-CN" sz="2400" dirty="0" err="1"/>
              <a:t>FPGA</a:t>
            </a:r>
            <a:r>
              <a:rPr lang="zh-CN" altLang="en-US" sz="2400" dirty="0"/>
              <a:t>开发软件会自动计算逻辑电路的所有可能的结果，并把结果事先写入</a:t>
            </a:r>
            <a:r>
              <a:rPr lang="en-US" altLang="zh-CN" sz="2400" dirty="0"/>
              <a:t>RAM</a:t>
            </a:r>
            <a:r>
              <a:rPr lang="zh-CN" altLang="en-US" sz="2400" dirty="0"/>
              <a:t>。这样，在</a:t>
            </a:r>
            <a:r>
              <a:rPr lang="en-US" altLang="zh-CN" sz="2400" dirty="0" err="1"/>
              <a:t>FPGA</a:t>
            </a:r>
            <a:r>
              <a:rPr lang="zh-CN" altLang="en-US" sz="2400" dirty="0"/>
              <a:t>工作时，每输入一个信号进行逻辑运算就等于输入一个地址进行查表，找出地址对应的内容，然后输出。</a:t>
            </a:r>
            <a:endParaRPr lang="en-US" altLang="zh-CN" sz="2400" dirty="0"/>
          </a:p>
          <a:p>
            <a:pPr lvl="1"/>
            <a:endParaRPr lang="zh-CN" altLang="en-US" dirty="0"/>
          </a:p>
          <a:p>
            <a:pPr lvl="1"/>
            <a:r>
              <a:rPr lang="zh-CN" altLang="en-US" dirty="0"/>
              <a:t> </a:t>
            </a:r>
          </a:p>
          <a:p>
            <a:pPr lvl="1"/>
            <a:endParaRPr lang="zh-CN" altLang="en-US" dirty="0"/>
          </a:p>
          <a:p>
            <a:pPr lvl="1"/>
            <a:endParaRPr lang="zh-CN" altLang="en-US" dirty="0"/>
          </a:p>
        </p:txBody>
      </p:sp>
      <p:pic>
        <p:nvPicPr>
          <p:cNvPr id="55298" name="Picture 2" descr="FPGA组成、工作原理和开发流程 - 男儿当自强 - 男儿当自强的博客"/>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6823" y="3744021"/>
            <a:ext cx="60007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5451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0" y="5934670"/>
            <a:ext cx="9144000" cy="92333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endParaRPr lang="en-US" altLang="zh-CN" dirty="0"/>
          </a:p>
          <a:p>
            <a:endParaRPr lang="en-US" altLang="zh-CN" dirty="0"/>
          </a:p>
          <a:p>
            <a:endParaRPr lang="zh-CN" altLang="en-US" dirty="0"/>
          </a:p>
        </p:txBody>
      </p:sp>
      <p:sp>
        <p:nvSpPr>
          <p:cNvPr id="4" name="标题 3"/>
          <p:cNvSpPr>
            <a:spLocks noGrp="1"/>
          </p:cNvSpPr>
          <p:nvPr>
            <p:ph type="title"/>
          </p:nvPr>
        </p:nvSpPr>
        <p:spPr>
          <a:xfrm>
            <a:off x="-1" y="-194059"/>
            <a:ext cx="9027297" cy="806054"/>
          </a:xfrm>
        </p:spPr>
        <p:txBody>
          <a:bodyPr/>
          <a:lstStyle/>
          <a:p>
            <a:r>
              <a:rPr lang="zh-CN" altLang="en-US" sz="2800" dirty="0"/>
              <a:t>第六章  可编程逻辑</a:t>
            </a:r>
            <a:r>
              <a:rPr lang="en-US" altLang="zh-CN" sz="2800" dirty="0"/>
              <a:t>\</a:t>
            </a:r>
            <a:r>
              <a:rPr lang="zh-CN" altLang="en-US" dirty="0">
                <a:solidFill>
                  <a:srgbClr val="1C1C1C"/>
                </a:solidFill>
                <a:ea typeface="宋体" pitchFamily="2" charset="-122"/>
              </a:rPr>
              <a:t>第二节  现场可编程门阵列 </a:t>
            </a:r>
            <a:r>
              <a:rPr lang="en-US" altLang="zh-CN" dirty="0">
                <a:solidFill>
                  <a:srgbClr val="1C1C1C"/>
                </a:solidFill>
                <a:ea typeface="宋体" pitchFamily="2" charset="-122"/>
              </a:rPr>
              <a:t>FPGA</a:t>
            </a:r>
            <a:endParaRPr lang="zh-CN" altLang="en-US" dirty="0"/>
          </a:p>
        </p:txBody>
      </p:sp>
      <p:sp>
        <p:nvSpPr>
          <p:cNvPr id="3" name="内容占位符 2"/>
          <p:cNvSpPr>
            <a:spLocks noGrp="1"/>
          </p:cNvSpPr>
          <p:nvPr>
            <p:ph idx="1"/>
          </p:nvPr>
        </p:nvSpPr>
        <p:spPr>
          <a:xfrm>
            <a:off x="111490" y="548808"/>
            <a:ext cx="8910594" cy="6165411"/>
          </a:xfrm>
        </p:spPr>
        <p:txBody>
          <a:bodyPr/>
          <a:lstStyle/>
          <a:p>
            <a:r>
              <a:rPr lang="en-US" altLang="zh-CN" sz="2400" dirty="0"/>
              <a:t>FPGA</a:t>
            </a:r>
            <a:r>
              <a:rPr lang="zh-CN" altLang="en-US" sz="2400" dirty="0"/>
              <a:t>的查找表</a:t>
            </a:r>
            <a:r>
              <a:rPr lang="en-US" altLang="zh-CN" sz="2400" dirty="0"/>
              <a:t>(Look-Up Tables)</a:t>
            </a:r>
          </a:p>
          <a:p>
            <a:pPr lvl="1"/>
            <a:endParaRPr lang="zh-CN" altLang="en-US" dirty="0"/>
          </a:p>
          <a:p>
            <a:pPr lvl="1"/>
            <a:r>
              <a:rPr lang="zh-CN" altLang="en-US" dirty="0"/>
              <a:t> </a:t>
            </a:r>
          </a:p>
          <a:p>
            <a:pPr lvl="1"/>
            <a:endParaRPr lang="zh-CN" altLang="en-US" dirty="0"/>
          </a:p>
          <a:p>
            <a:pPr lvl="1"/>
            <a:endParaRPr lang="zh-CN" altLang="en-US" dirty="0"/>
          </a:p>
        </p:txBody>
      </p:sp>
      <p:pic>
        <p:nvPicPr>
          <p:cNvPr id="6146" name="Picture 2" descr="http://www.electronicproducts.com/images2/fundamentals_fpgas_part1_2_jul201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269" y="1043841"/>
            <a:ext cx="476250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fpgacenter.com/fpga/images/fpga_structure_clip_image0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8953" y="4806215"/>
            <a:ext cx="4324350" cy="20002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020964"/>
            <a:ext cx="2385159" cy="157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074" y="675522"/>
            <a:ext cx="1685925" cy="3944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55377" y="3362773"/>
            <a:ext cx="57150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8510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0"/>
            <a:ext cx="7848600" cy="417935"/>
          </a:xfrm>
        </p:spPr>
        <p:txBody>
          <a:bodyPr/>
          <a:lstStyle/>
          <a:p>
            <a:r>
              <a:rPr lang="zh-CN" altLang="en-US" sz="2800" dirty="0"/>
              <a:t>第六章  可编程逻辑</a:t>
            </a:r>
            <a:r>
              <a:rPr lang="en-US" altLang="zh-CN" sz="2800" dirty="0"/>
              <a:t>\</a:t>
            </a:r>
            <a:r>
              <a:rPr lang="zh-CN" altLang="en-US" dirty="0">
                <a:solidFill>
                  <a:srgbClr val="1C1C1C"/>
                </a:solidFill>
                <a:ea typeface="宋体" pitchFamily="2" charset="-122"/>
              </a:rPr>
              <a:t>第一节  </a:t>
            </a:r>
            <a:r>
              <a:rPr lang="en-US" altLang="zh-CN" dirty="0">
                <a:solidFill>
                  <a:srgbClr val="1C1C1C"/>
                </a:solidFill>
                <a:ea typeface="宋体" pitchFamily="2" charset="-122"/>
              </a:rPr>
              <a:t>PLD</a:t>
            </a:r>
            <a:r>
              <a:rPr lang="zh-CN" altLang="en-US" dirty="0">
                <a:solidFill>
                  <a:srgbClr val="1C1C1C"/>
                </a:solidFill>
                <a:ea typeface="宋体" pitchFamily="2" charset="-122"/>
              </a:rPr>
              <a:t>的基本概念</a:t>
            </a:r>
            <a:endParaRPr lang="zh-CN" altLang="en-US" dirty="0"/>
          </a:p>
        </p:txBody>
      </p:sp>
      <p:sp>
        <p:nvSpPr>
          <p:cNvPr id="5" name="内容占位符 4"/>
          <p:cNvSpPr>
            <a:spLocks noGrp="1"/>
          </p:cNvSpPr>
          <p:nvPr>
            <p:ph idx="1"/>
          </p:nvPr>
        </p:nvSpPr>
        <p:spPr>
          <a:xfrm>
            <a:off x="114729" y="500970"/>
            <a:ext cx="8857427" cy="4942567"/>
          </a:xfrm>
        </p:spPr>
        <p:txBody>
          <a:bodyPr/>
          <a:lstStyle/>
          <a:p>
            <a:r>
              <a:rPr lang="en-US" altLang="zh-CN" sz="2800" dirty="0"/>
              <a:t>PLD(Programmable Logic Device)</a:t>
            </a:r>
            <a:r>
              <a:rPr lang="zh-CN" altLang="en-US" sz="2800" dirty="0"/>
              <a:t>可编程逻辑器件</a:t>
            </a:r>
            <a:endParaRPr lang="en-US" altLang="zh-CN" sz="2800" dirty="0"/>
          </a:p>
          <a:p>
            <a:pPr lvl="1"/>
            <a:r>
              <a:rPr lang="zh-CN" altLang="en-US" sz="2000" dirty="0"/>
              <a:t>是一个可以产生任意逻辑输出的通用型数字逻辑电路器件。</a:t>
            </a:r>
            <a:endParaRPr lang="en-US" altLang="zh-CN" sz="2000" dirty="0"/>
          </a:p>
          <a:p>
            <a:pPr lvl="1"/>
            <a:r>
              <a:rPr lang="zh-CN" altLang="en-US" sz="2000" dirty="0"/>
              <a:t>存储器件是</a:t>
            </a:r>
            <a:r>
              <a:rPr lang="en-US" altLang="zh-CN" sz="2000" dirty="0"/>
              <a:t>PLD</a:t>
            </a:r>
            <a:r>
              <a:rPr lang="zh-CN" altLang="en-US" sz="2000" dirty="0"/>
              <a:t>的核心组件。</a:t>
            </a:r>
            <a:endParaRPr lang="en-US" altLang="zh-CN" sz="2000" dirty="0"/>
          </a:p>
          <a:p>
            <a:pPr lvl="1"/>
            <a:endParaRPr lang="en-US" altLang="zh-CN" sz="2000" dirty="0"/>
          </a:p>
          <a:p>
            <a:r>
              <a:rPr lang="en-US" altLang="zh-CN" sz="2400" dirty="0"/>
              <a:t>PLD</a:t>
            </a:r>
            <a:r>
              <a:rPr lang="zh-CN" altLang="en-US" sz="2400" dirty="0"/>
              <a:t>是用户根据需要自行设计芯片中特定逻辑电路的器件 。</a:t>
            </a:r>
            <a:endParaRPr lang="en-US" altLang="zh-CN" sz="2400"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grpSp>
        <p:nvGrpSpPr>
          <p:cNvPr id="6" name="Group 32"/>
          <p:cNvGrpSpPr>
            <a:grpSpLocks/>
          </p:cNvGrpSpPr>
          <p:nvPr/>
        </p:nvGrpSpPr>
        <p:grpSpPr bwMode="auto">
          <a:xfrm>
            <a:off x="1570033" y="1352135"/>
            <a:ext cx="7573967" cy="1011238"/>
            <a:chOff x="3792" y="1104"/>
            <a:chExt cx="4771" cy="637"/>
          </a:xfrm>
        </p:grpSpPr>
        <p:sp>
          <p:nvSpPr>
            <p:cNvPr id="7" name="Text Box 33"/>
            <p:cNvSpPr txBox="1">
              <a:spLocks noChangeArrowheads="1"/>
            </p:cNvSpPr>
            <p:nvPr/>
          </p:nvSpPr>
          <p:spPr bwMode="auto">
            <a:xfrm>
              <a:off x="3792" y="1488"/>
              <a:ext cx="864"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endParaRPr lang="zh-CN" altLang="zh-CN">
                <a:ea typeface="宋体" pitchFamily="2" charset="-122"/>
              </a:endParaRPr>
            </a:p>
          </p:txBody>
        </p:sp>
        <p:sp>
          <p:nvSpPr>
            <p:cNvPr id="9" name="Rectangle 35"/>
            <p:cNvSpPr>
              <a:spLocks noChangeArrowheads="1"/>
            </p:cNvSpPr>
            <p:nvPr/>
          </p:nvSpPr>
          <p:spPr bwMode="auto">
            <a:xfrm>
              <a:off x="6556" y="1221"/>
              <a:ext cx="700"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0000" tIns="46800" rIns="90000" bIns="46800">
              <a:spAutoFit/>
            </a:bodyPr>
            <a:lstStyle/>
            <a:p>
              <a:pPr algn="ctr">
                <a:lnSpc>
                  <a:spcPct val="100000"/>
                </a:lnSpc>
                <a:spcBef>
                  <a:spcPct val="0"/>
                </a:spcBef>
              </a:pPr>
              <a:r>
                <a:rPr lang="zh-CN" altLang="en-US" dirty="0">
                  <a:solidFill>
                    <a:schemeClr val="tx1"/>
                  </a:solidFill>
                  <a:ea typeface="宋体" pitchFamily="2" charset="-122"/>
                </a:rPr>
                <a:t>逻辑器件</a:t>
              </a:r>
            </a:p>
          </p:txBody>
        </p:sp>
        <p:sp>
          <p:nvSpPr>
            <p:cNvPr id="10" name="AutoShape 36"/>
            <p:cNvSpPr>
              <a:spLocks/>
            </p:cNvSpPr>
            <p:nvPr/>
          </p:nvSpPr>
          <p:spPr bwMode="auto">
            <a:xfrm>
              <a:off x="7243" y="1167"/>
              <a:ext cx="106" cy="394"/>
            </a:xfrm>
            <a:prstGeom prst="leftBrace">
              <a:avLst>
                <a:gd name="adj1" fmla="val 30975"/>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11" name="Rectangle 37"/>
            <p:cNvSpPr>
              <a:spLocks noChangeArrowheads="1"/>
            </p:cNvSpPr>
            <p:nvPr/>
          </p:nvSpPr>
          <p:spPr bwMode="auto">
            <a:xfrm>
              <a:off x="7424" y="1398"/>
              <a:ext cx="1139"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0000" tIns="46800" rIns="90000" bIns="46800">
              <a:spAutoFit/>
            </a:bodyPr>
            <a:lstStyle/>
            <a:p>
              <a:pPr algn="ctr">
                <a:lnSpc>
                  <a:spcPct val="100000"/>
                </a:lnSpc>
                <a:spcBef>
                  <a:spcPct val="0"/>
                </a:spcBef>
              </a:pPr>
              <a:r>
                <a:rPr lang="zh-CN" altLang="en-US" dirty="0">
                  <a:solidFill>
                    <a:schemeClr val="tx1"/>
                  </a:solidFill>
                  <a:ea typeface="宋体" pitchFamily="2" charset="-122"/>
                </a:rPr>
                <a:t>可编程逻辑器件</a:t>
              </a:r>
            </a:p>
          </p:txBody>
        </p:sp>
        <p:sp>
          <p:nvSpPr>
            <p:cNvPr id="12" name="Rectangle 38"/>
            <p:cNvSpPr>
              <a:spLocks noChangeArrowheads="1"/>
            </p:cNvSpPr>
            <p:nvPr/>
          </p:nvSpPr>
          <p:spPr bwMode="auto">
            <a:xfrm>
              <a:off x="7411" y="1104"/>
              <a:ext cx="993"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0000" tIns="46800" rIns="90000" bIns="46800">
              <a:spAutoFit/>
            </a:bodyPr>
            <a:lstStyle/>
            <a:p>
              <a:pPr algn="ctr">
                <a:lnSpc>
                  <a:spcPct val="100000"/>
                </a:lnSpc>
                <a:spcBef>
                  <a:spcPct val="0"/>
                </a:spcBef>
              </a:pPr>
              <a:r>
                <a:rPr lang="zh-CN" altLang="en-US" dirty="0">
                  <a:solidFill>
                    <a:schemeClr val="tx1"/>
                  </a:solidFill>
                  <a:ea typeface="宋体" pitchFamily="2" charset="-122"/>
                </a:rPr>
                <a:t>固定逻辑器件</a:t>
              </a:r>
            </a:p>
          </p:txBody>
        </p:sp>
      </p:grpSp>
      <p:sp>
        <p:nvSpPr>
          <p:cNvPr id="67" name="AutoShape 5"/>
          <p:cNvSpPr>
            <a:spLocks/>
          </p:cNvSpPr>
          <p:nvPr/>
        </p:nvSpPr>
        <p:spPr bwMode="auto">
          <a:xfrm>
            <a:off x="2202678" y="2822994"/>
            <a:ext cx="457200" cy="2836444"/>
          </a:xfrm>
          <a:prstGeom prst="leftBrace">
            <a:avLst>
              <a:gd name="adj1" fmla="val 72222"/>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68" name="Text Box 6"/>
          <p:cNvSpPr txBox="1">
            <a:spLocks noChangeArrowheads="1"/>
          </p:cNvSpPr>
          <p:nvPr/>
        </p:nvSpPr>
        <p:spPr bwMode="auto">
          <a:xfrm>
            <a:off x="2873627" y="2621849"/>
            <a:ext cx="1219200" cy="415925"/>
          </a:xfrm>
          <a:prstGeom prst="rect">
            <a:avLst/>
          </a:prstGeom>
          <a:noFill/>
          <a:ln w="1905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ea typeface="宋体" charset="-122"/>
              </a:rPr>
              <a:t>PROM</a:t>
            </a:r>
          </a:p>
        </p:txBody>
      </p:sp>
      <p:sp>
        <p:nvSpPr>
          <p:cNvPr id="69" name="Text Box 7"/>
          <p:cNvSpPr txBox="1">
            <a:spLocks noChangeArrowheads="1"/>
          </p:cNvSpPr>
          <p:nvPr/>
        </p:nvSpPr>
        <p:spPr bwMode="auto">
          <a:xfrm>
            <a:off x="3078978" y="3136941"/>
            <a:ext cx="990600" cy="415925"/>
          </a:xfrm>
          <a:prstGeom prst="rect">
            <a:avLst/>
          </a:prstGeom>
          <a:noFill/>
          <a:ln w="1905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dirty="0">
                <a:ea typeface="宋体" charset="-122"/>
              </a:rPr>
              <a:t>PLA</a:t>
            </a:r>
          </a:p>
        </p:txBody>
      </p:sp>
      <p:sp>
        <p:nvSpPr>
          <p:cNvPr id="70" name="Text Box 8"/>
          <p:cNvSpPr txBox="1">
            <a:spLocks noChangeArrowheads="1"/>
          </p:cNvSpPr>
          <p:nvPr/>
        </p:nvSpPr>
        <p:spPr bwMode="auto">
          <a:xfrm>
            <a:off x="3088503" y="4883150"/>
            <a:ext cx="990600" cy="415925"/>
          </a:xfrm>
          <a:prstGeom prst="rect">
            <a:avLst/>
          </a:prstGeom>
          <a:noFill/>
          <a:ln w="1905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ea typeface="宋体" charset="-122"/>
              </a:rPr>
              <a:t>GAL</a:t>
            </a:r>
          </a:p>
        </p:txBody>
      </p:sp>
      <p:sp>
        <p:nvSpPr>
          <p:cNvPr id="71" name="Text Box 9"/>
          <p:cNvSpPr txBox="1">
            <a:spLocks noChangeArrowheads="1"/>
          </p:cNvSpPr>
          <p:nvPr/>
        </p:nvSpPr>
        <p:spPr bwMode="auto">
          <a:xfrm>
            <a:off x="4460103" y="2621849"/>
            <a:ext cx="420717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pPr>
            <a:r>
              <a:rPr lang="zh-CN" altLang="en-US" dirty="0">
                <a:ea typeface="宋体" charset="-122"/>
              </a:rPr>
              <a:t>与阵列固定，</a:t>
            </a:r>
            <a:r>
              <a:rPr lang="zh-CN" altLang="en-US" dirty="0">
                <a:solidFill>
                  <a:srgbClr val="FF0000"/>
                </a:solidFill>
                <a:ea typeface="宋体" charset="-122"/>
              </a:rPr>
              <a:t>或阵列</a:t>
            </a:r>
            <a:r>
              <a:rPr lang="zh-CN" altLang="en-US" dirty="0">
                <a:ea typeface="宋体" charset="-122"/>
              </a:rPr>
              <a:t>可编程</a:t>
            </a:r>
          </a:p>
        </p:txBody>
      </p:sp>
      <p:sp>
        <p:nvSpPr>
          <p:cNvPr id="72" name="Text Box 10"/>
          <p:cNvSpPr txBox="1">
            <a:spLocks noChangeArrowheads="1"/>
          </p:cNvSpPr>
          <p:nvPr/>
        </p:nvSpPr>
        <p:spPr bwMode="auto">
          <a:xfrm>
            <a:off x="4131781" y="3130137"/>
            <a:ext cx="348712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zh-CN" altLang="en-US" dirty="0">
                <a:ea typeface="宋体" charset="-122"/>
              </a:rPr>
              <a:t>与阵列或阵列均可编程</a:t>
            </a:r>
          </a:p>
        </p:txBody>
      </p:sp>
      <p:sp>
        <p:nvSpPr>
          <p:cNvPr id="73" name="Text Box 11"/>
          <p:cNvSpPr txBox="1">
            <a:spLocks noChangeArrowheads="1"/>
          </p:cNvSpPr>
          <p:nvPr/>
        </p:nvSpPr>
        <p:spPr bwMode="auto">
          <a:xfrm>
            <a:off x="3080566" y="3729038"/>
            <a:ext cx="990600" cy="415925"/>
          </a:xfrm>
          <a:prstGeom prst="rect">
            <a:avLst/>
          </a:prstGeom>
          <a:noFill/>
          <a:ln w="1905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ea typeface="宋体" charset="-122"/>
              </a:rPr>
              <a:t>PAL</a:t>
            </a:r>
          </a:p>
        </p:txBody>
      </p:sp>
      <p:sp>
        <p:nvSpPr>
          <p:cNvPr id="74" name="Text Box 12"/>
          <p:cNvSpPr txBox="1">
            <a:spLocks noChangeArrowheads="1"/>
          </p:cNvSpPr>
          <p:nvPr/>
        </p:nvSpPr>
        <p:spPr bwMode="auto">
          <a:xfrm>
            <a:off x="2707503" y="5245100"/>
            <a:ext cx="1828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zh-CN" altLang="en-US">
                <a:ea typeface="宋体" charset="-122"/>
              </a:rPr>
              <a:t>通用逻辑阵列</a:t>
            </a:r>
          </a:p>
        </p:txBody>
      </p:sp>
      <p:sp>
        <p:nvSpPr>
          <p:cNvPr id="75" name="Text Box 13"/>
          <p:cNvSpPr txBox="1">
            <a:spLocks noChangeArrowheads="1"/>
          </p:cNvSpPr>
          <p:nvPr/>
        </p:nvSpPr>
        <p:spPr bwMode="auto">
          <a:xfrm>
            <a:off x="2631303" y="4102100"/>
            <a:ext cx="1828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zh-CN" altLang="en-US">
                <a:ea typeface="宋体" charset="-122"/>
              </a:rPr>
              <a:t>与阵列可编程或阵列固定</a:t>
            </a:r>
          </a:p>
        </p:txBody>
      </p:sp>
      <p:sp>
        <p:nvSpPr>
          <p:cNvPr id="76" name="AutoShape 14"/>
          <p:cNvSpPr>
            <a:spLocks/>
          </p:cNvSpPr>
          <p:nvPr/>
        </p:nvSpPr>
        <p:spPr bwMode="auto">
          <a:xfrm>
            <a:off x="4460103" y="3949700"/>
            <a:ext cx="228600" cy="1219200"/>
          </a:xfrm>
          <a:prstGeom prst="rightBrace">
            <a:avLst>
              <a:gd name="adj1" fmla="val 44444"/>
              <a:gd name="adj2" fmla="val 50000"/>
            </a:avLst>
          </a:prstGeom>
          <a:noFill/>
          <a:ln w="19050">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77" name="Text Box 15"/>
          <p:cNvSpPr txBox="1">
            <a:spLocks noChangeArrowheads="1"/>
          </p:cNvSpPr>
          <p:nvPr/>
        </p:nvSpPr>
        <p:spPr bwMode="auto">
          <a:xfrm>
            <a:off x="4993503" y="4254500"/>
            <a:ext cx="990600" cy="415925"/>
          </a:xfrm>
          <a:prstGeom prst="rect">
            <a:avLst/>
          </a:prstGeom>
          <a:noFill/>
          <a:ln w="1905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ea typeface="宋体" charset="-122"/>
              </a:rPr>
              <a:t>CPLD</a:t>
            </a:r>
          </a:p>
        </p:txBody>
      </p:sp>
      <p:sp>
        <p:nvSpPr>
          <p:cNvPr id="79" name="Text Box 17"/>
          <p:cNvSpPr txBox="1">
            <a:spLocks noChangeArrowheads="1"/>
          </p:cNvSpPr>
          <p:nvPr/>
        </p:nvSpPr>
        <p:spPr bwMode="auto">
          <a:xfrm>
            <a:off x="3012303" y="5702300"/>
            <a:ext cx="990600" cy="415925"/>
          </a:xfrm>
          <a:prstGeom prst="rect">
            <a:avLst/>
          </a:prstGeom>
          <a:noFill/>
          <a:ln w="1905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ea typeface="宋体" charset="-122"/>
              </a:rPr>
              <a:t>FPGA</a:t>
            </a:r>
          </a:p>
        </p:txBody>
      </p:sp>
      <p:sp>
        <p:nvSpPr>
          <p:cNvPr id="80" name="Text Box 18"/>
          <p:cNvSpPr txBox="1">
            <a:spLocks noChangeArrowheads="1"/>
          </p:cNvSpPr>
          <p:nvPr/>
        </p:nvSpPr>
        <p:spPr bwMode="auto">
          <a:xfrm>
            <a:off x="4079103" y="5702300"/>
            <a:ext cx="4114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ea typeface="宋体" charset="-122"/>
              </a:rPr>
              <a:t>Field Programmable Gate Array</a:t>
            </a:r>
          </a:p>
        </p:txBody>
      </p:sp>
      <p:sp>
        <p:nvSpPr>
          <p:cNvPr id="81" name="Text Box 19"/>
          <p:cNvSpPr txBox="1">
            <a:spLocks noChangeArrowheads="1"/>
          </p:cNvSpPr>
          <p:nvPr/>
        </p:nvSpPr>
        <p:spPr bwMode="auto">
          <a:xfrm>
            <a:off x="5984103" y="4102100"/>
            <a:ext cx="1828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zh-CN" altLang="en-US">
                <a:ea typeface="宋体" charset="-122"/>
              </a:rPr>
              <a:t>复杂可编程逻辑器件</a:t>
            </a:r>
          </a:p>
        </p:txBody>
      </p:sp>
      <p:sp>
        <p:nvSpPr>
          <p:cNvPr id="82" name="Text Box 20"/>
          <p:cNvSpPr txBox="1">
            <a:spLocks noChangeArrowheads="1"/>
          </p:cNvSpPr>
          <p:nvPr/>
        </p:nvSpPr>
        <p:spPr bwMode="auto">
          <a:xfrm>
            <a:off x="4231503" y="3568700"/>
            <a:ext cx="3581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ea typeface="宋体" charset="-122"/>
              </a:rPr>
              <a:t>Programmable Array Logic</a:t>
            </a:r>
          </a:p>
        </p:txBody>
      </p:sp>
      <p:sp>
        <p:nvSpPr>
          <p:cNvPr id="83" name="Text Box 21"/>
          <p:cNvSpPr txBox="1">
            <a:spLocks noChangeArrowheads="1"/>
          </p:cNvSpPr>
          <p:nvPr/>
        </p:nvSpPr>
        <p:spPr bwMode="auto">
          <a:xfrm>
            <a:off x="4460103" y="5016500"/>
            <a:ext cx="2514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ea typeface="宋体" charset="-122"/>
              </a:rPr>
              <a:t>Generic Array Logic</a:t>
            </a:r>
          </a:p>
        </p:txBody>
      </p:sp>
      <p:sp>
        <p:nvSpPr>
          <p:cNvPr id="84" name="Text Box 27"/>
          <p:cNvSpPr txBox="1">
            <a:spLocks noChangeArrowheads="1"/>
          </p:cNvSpPr>
          <p:nvPr/>
        </p:nvSpPr>
        <p:spPr bwMode="auto">
          <a:xfrm>
            <a:off x="71700" y="4065587"/>
            <a:ext cx="1828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dirty="0">
                <a:ea typeface="宋体" charset="-122"/>
              </a:rPr>
              <a:t>PLD</a:t>
            </a:r>
            <a:r>
              <a:rPr lang="zh-CN" altLang="en-US" dirty="0">
                <a:ea typeface="宋体" charset="-122"/>
              </a:rPr>
              <a:t>发展过程</a:t>
            </a:r>
          </a:p>
        </p:txBody>
      </p:sp>
      <p:sp>
        <p:nvSpPr>
          <p:cNvPr id="85" name="Text Box 29"/>
          <p:cNvSpPr txBox="1">
            <a:spLocks noChangeArrowheads="1"/>
          </p:cNvSpPr>
          <p:nvPr/>
        </p:nvSpPr>
        <p:spPr bwMode="auto">
          <a:xfrm>
            <a:off x="2820633" y="6067424"/>
            <a:ext cx="236454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pPr>
            <a:r>
              <a:rPr lang="zh-CN" altLang="en-US" dirty="0">
                <a:ea typeface="宋体" charset="-122"/>
              </a:rPr>
              <a:t>现场可编程门阵列</a:t>
            </a:r>
          </a:p>
        </p:txBody>
      </p:sp>
    </p:spTree>
    <p:extLst>
      <p:ext uri="{BB962C8B-B14F-4D97-AF65-F5344CB8AC3E}">
        <p14:creationId xmlns:p14="http://schemas.microsoft.com/office/powerpoint/2010/main" val="11486263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0" y="5934670"/>
            <a:ext cx="9144000" cy="92333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endParaRPr lang="en-US" altLang="zh-CN" dirty="0"/>
          </a:p>
          <a:p>
            <a:endParaRPr lang="en-US" altLang="zh-CN" dirty="0"/>
          </a:p>
          <a:p>
            <a:endParaRPr lang="zh-CN" altLang="en-US" dirty="0"/>
          </a:p>
        </p:txBody>
      </p:sp>
      <p:sp>
        <p:nvSpPr>
          <p:cNvPr id="4" name="标题 3"/>
          <p:cNvSpPr>
            <a:spLocks noGrp="1"/>
          </p:cNvSpPr>
          <p:nvPr>
            <p:ph type="title"/>
          </p:nvPr>
        </p:nvSpPr>
        <p:spPr>
          <a:xfrm>
            <a:off x="-1" y="-194059"/>
            <a:ext cx="9027297" cy="806054"/>
          </a:xfrm>
        </p:spPr>
        <p:txBody>
          <a:bodyPr/>
          <a:lstStyle/>
          <a:p>
            <a:r>
              <a:rPr lang="zh-CN" altLang="en-US" sz="2800" dirty="0"/>
              <a:t>第六章  可编程逻辑</a:t>
            </a:r>
            <a:r>
              <a:rPr lang="en-US" altLang="zh-CN" sz="2800" dirty="0"/>
              <a:t>\</a:t>
            </a:r>
            <a:r>
              <a:rPr lang="zh-CN" altLang="en-US" dirty="0">
                <a:solidFill>
                  <a:srgbClr val="1C1C1C"/>
                </a:solidFill>
                <a:ea typeface="宋体" pitchFamily="2" charset="-122"/>
              </a:rPr>
              <a:t>第二节  现场可编程门阵列 </a:t>
            </a:r>
            <a:r>
              <a:rPr lang="en-US" altLang="zh-CN" dirty="0">
                <a:solidFill>
                  <a:srgbClr val="1C1C1C"/>
                </a:solidFill>
                <a:ea typeface="宋体" pitchFamily="2" charset="-122"/>
              </a:rPr>
              <a:t>FPGA</a:t>
            </a:r>
            <a:endParaRPr lang="zh-CN" altLang="en-US" dirty="0"/>
          </a:p>
        </p:txBody>
      </p:sp>
      <p:sp>
        <p:nvSpPr>
          <p:cNvPr id="9" name="页脚占位符 4"/>
          <p:cNvSpPr txBox="1">
            <a:spLocks/>
          </p:cNvSpPr>
          <p:nvPr/>
        </p:nvSpPr>
        <p:spPr>
          <a:xfrm>
            <a:off x="3124200" y="6245225"/>
            <a:ext cx="2895600" cy="476250"/>
          </a:xfrm>
          <a:prstGeom prst="rect">
            <a:avLst/>
          </a:prstGeom>
        </p:spPr>
        <p:txBody>
          <a:bodyPr/>
          <a:lstStyle>
            <a:defPPr>
              <a:defRPr lang="en-GB"/>
            </a:defPPr>
            <a:lvl1pPr algn="l" defTabSz="449263" rtl="0" fontAlgn="base">
              <a:spcBef>
                <a:spcPct val="0"/>
              </a:spcBef>
              <a:spcAft>
                <a:spcPct val="0"/>
              </a:spcAft>
              <a:buSzPct val="100000"/>
              <a:buFont typeface="Times New Roman" pitchFamily="18" charset="0"/>
              <a:defRPr b="1" kern="1200">
                <a:solidFill>
                  <a:schemeClr val="bg1"/>
                </a:solidFill>
                <a:latin typeface="黑体" pitchFamily="49" charset="-122"/>
                <a:ea typeface="宋体" pitchFamily="2" charset="-122"/>
                <a:cs typeface="+mn-cs"/>
              </a:defRPr>
            </a:lvl1pPr>
            <a:lvl2pPr marL="742950" indent="-285750" algn="l" defTabSz="449263" rtl="0" fontAlgn="base">
              <a:spcBef>
                <a:spcPct val="0"/>
              </a:spcBef>
              <a:spcAft>
                <a:spcPct val="0"/>
              </a:spcAft>
              <a:buSzPct val="100000"/>
              <a:buFont typeface="Times New Roman" pitchFamily="18" charset="0"/>
              <a:defRPr b="1" kern="1200">
                <a:solidFill>
                  <a:schemeClr val="bg1"/>
                </a:solidFill>
                <a:latin typeface="黑体" pitchFamily="49" charset="-122"/>
                <a:ea typeface="宋体" pitchFamily="2" charset="-122"/>
                <a:cs typeface="+mn-cs"/>
              </a:defRPr>
            </a:lvl2pPr>
            <a:lvl3pPr marL="1143000" indent="-228600" algn="l" defTabSz="449263" rtl="0" fontAlgn="base">
              <a:spcBef>
                <a:spcPct val="0"/>
              </a:spcBef>
              <a:spcAft>
                <a:spcPct val="0"/>
              </a:spcAft>
              <a:buSzPct val="100000"/>
              <a:buFont typeface="Times New Roman" pitchFamily="18" charset="0"/>
              <a:defRPr b="1" kern="1200">
                <a:solidFill>
                  <a:schemeClr val="bg1"/>
                </a:solidFill>
                <a:latin typeface="黑体" pitchFamily="49" charset="-122"/>
                <a:ea typeface="宋体" pitchFamily="2" charset="-122"/>
                <a:cs typeface="+mn-cs"/>
              </a:defRPr>
            </a:lvl3pPr>
            <a:lvl4pPr marL="1600200" indent="-228600" algn="l" defTabSz="449263" rtl="0" fontAlgn="base">
              <a:spcBef>
                <a:spcPct val="0"/>
              </a:spcBef>
              <a:spcAft>
                <a:spcPct val="0"/>
              </a:spcAft>
              <a:buSzPct val="100000"/>
              <a:buFont typeface="Times New Roman" pitchFamily="18" charset="0"/>
              <a:defRPr b="1" kern="1200">
                <a:solidFill>
                  <a:schemeClr val="bg1"/>
                </a:solidFill>
                <a:latin typeface="黑体" pitchFamily="49" charset="-122"/>
                <a:ea typeface="宋体" pitchFamily="2" charset="-122"/>
                <a:cs typeface="+mn-cs"/>
              </a:defRPr>
            </a:lvl4pPr>
            <a:lvl5pPr marL="2057400" indent="-228600" algn="l" defTabSz="449263" rtl="0" fontAlgn="base">
              <a:spcBef>
                <a:spcPct val="0"/>
              </a:spcBef>
              <a:spcAft>
                <a:spcPct val="0"/>
              </a:spcAft>
              <a:buSzPct val="100000"/>
              <a:buFont typeface="Times New Roman" pitchFamily="18" charset="0"/>
              <a:defRPr b="1" kern="1200">
                <a:solidFill>
                  <a:schemeClr val="bg1"/>
                </a:solidFill>
                <a:latin typeface="黑体" pitchFamily="49" charset="-122"/>
                <a:ea typeface="宋体" pitchFamily="2" charset="-122"/>
                <a:cs typeface="+mn-cs"/>
              </a:defRPr>
            </a:lvl5pPr>
            <a:lvl6pPr marL="2286000" algn="l" defTabSz="914400" rtl="0" eaLnBrk="1" latinLnBrk="0" hangingPunct="1">
              <a:defRPr b="1" kern="1200">
                <a:solidFill>
                  <a:schemeClr val="bg1"/>
                </a:solidFill>
                <a:latin typeface="黑体" pitchFamily="49" charset="-122"/>
                <a:ea typeface="宋体" pitchFamily="2" charset="-122"/>
                <a:cs typeface="+mn-cs"/>
              </a:defRPr>
            </a:lvl6pPr>
            <a:lvl7pPr marL="2743200" algn="l" defTabSz="914400" rtl="0" eaLnBrk="1" latinLnBrk="0" hangingPunct="1">
              <a:defRPr b="1" kern="1200">
                <a:solidFill>
                  <a:schemeClr val="bg1"/>
                </a:solidFill>
                <a:latin typeface="黑体" pitchFamily="49" charset="-122"/>
                <a:ea typeface="宋体" pitchFamily="2" charset="-122"/>
                <a:cs typeface="+mn-cs"/>
              </a:defRPr>
            </a:lvl7pPr>
            <a:lvl8pPr marL="3200400" algn="l" defTabSz="914400" rtl="0" eaLnBrk="1" latinLnBrk="0" hangingPunct="1">
              <a:defRPr b="1" kern="1200">
                <a:solidFill>
                  <a:schemeClr val="bg1"/>
                </a:solidFill>
                <a:latin typeface="黑体" pitchFamily="49" charset="-122"/>
                <a:ea typeface="宋体" pitchFamily="2" charset="-122"/>
                <a:cs typeface="+mn-cs"/>
              </a:defRPr>
            </a:lvl8pPr>
            <a:lvl9pPr marL="3657600" algn="l" defTabSz="914400" rtl="0" eaLnBrk="1" latinLnBrk="0" hangingPunct="1">
              <a:defRPr b="1" kern="1200">
                <a:solidFill>
                  <a:schemeClr val="bg1"/>
                </a:solidFill>
                <a:latin typeface="黑体" pitchFamily="49" charset="-122"/>
                <a:ea typeface="宋体" pitchFamily="2" charset="-122"/>
                <a:cs typeface="+mn-cs"/>
              </a:defRPr>
            </a:lvl9pPr>
          </a:lstStyle>
          <a:p>
            <a:r>
              <a:rPr lang="en-US" altLang="zh-CN"/>
              <a:t>浙大微电子</a:t>
            </a:r>
          </a:p>
        </p:txBody>
      </p:sp>
      <p:sp>
        <p:nvSpPr>
          <p:cNvPr id="10" name="灯片编号占位符 5"/>
          <p:cNvSpPr txBox="1">
            <a:spLocks/>
          </p:cNvSpPr>
          <p:nvPr/>
        </p:nvSpPr>
        <p:spPr>
          <a:xfrm>
            <a:off x="6553200" y="6245225"/>
            <a:ext cx="2133600" cy="476250"/>
          </a:xfrm>
          <a:prstGeom prst="rect">
            <a:avLst/>
          </a:prstGeom>
        </p:spPr>
        <p:txBody>
          <a:bodyPr/>
          <a:lstStyle>
            <a:defPPr>
              <a:defRPr lang="en-GB"/>
            </a:defPPr>
            <a:lvl1pPr algn="l" defTabSz="449263" rtl="0" fontAlgn="base">
              <a:spcBef>
                <a:spcPct val="0"/>
              </a:spcBef>
              <a:spcAft>
                <a:spcPct val="0"/>
              </a:spcAft>
              <a:buSzPct val="100000"/>
              <a:buFont typeface="Times New Roman" pitchFamily="18" charset="0"/>
              <a:defRPr b="1" kern="1200">
                <a:solidFill>
                  <a:schemeClr val="bg1"/>
                </a:solidFill>
                <a:latin typeface="黑体" pitchFamily="49" charset="-122"/>
                <a:ea typeface="宋体" pitchFamily="2" charset="-122"/>
                <a:cs typeface="+mn-cs"/>
              </a:defRPr>
            </a:lvl1pPr>
            <a:lvl2pPr marL="742950" indent="-285750" algn="l" defTabSz="449263" rtl="0" fontAlgn="base">
              <a:spcBef>
                <a:spcPct val="0"/>
              </a:spcBef>
              <a:spcAft>
                <a:spcPct val="0"/>
              </a:spcAft>
              <a:buSzPct val="100000"/>
              <a:buFont typeface="Times New Roman" pitchFamily="18" charset="0"/>
              <a:defRPr b="1" kern="1200">
                <a:solidFill>
                  <a:schemeClr val="bg1"/>
                </a:solidFill>
                <a:latin typeface="黑体" pitchFamily="49" charset="-122"/>
                <a:ea typeface="宋体" pitchFamily="2" charset="-122"/>
                <a:cs typeface="+mn-cs"/>
              </a:defRPr>
            </a:lvl2pPr>
            <a:lvl3pPr marL="1143000" indent="-228600" algn="l" defTabSz="449263" rtl="0" fontAlgn="base">
              <a:spcBef>
                <a:spcPct val="0"/>
              </a:spcBef>
              <a:spcAft>
                <a:spcPct val="0"/>
              </a:spcAft>
              <a:buSzPct val="100000"/>
              <a:buFont typeface="Times New Roman" pitchFamily="18" charset="0"/>
              <a:defRPr b="1" kern="1200">
                <a:solidFill>
                  <a:schemeClr val="bg1"/>
                </a:solidFill>
                <a:latin typeface="黑体" pitchFamily="49" charset="-122"/>
                <a:ea typeface="宋体" pitchFamily="2" charset="-122"/>
                <a:cs typeface="+mn-cs"/>
              </a:defRPr>
            </a:lvl3pPr>
            <a:lvl4pPr marL="1600200" indent="-228600" algn="l" defTabSz="449263" rtl="0" fontAlgn="base">
              <a:spcBef>
                <a:spcPct val="0"/>
              </a:spcBef>
              <a:spcAft>
                <a:spcPct val="0"/>
              </a:spcAft>
              <a:buSzPct val="100000"/>
              <a:buFont typeface="Times New Roman" pitchFamily="18" charset="0"/>
              <a:defRPr b="1" kern="1200">
                <a:solidFill>
                  <a:schemeClr val="bg1"/>
                </a:solidFill>
                <a:latin typeface="黑体" pitchFamily="49" charset="-122"/>
                <a:ea typeface="宋体" pitchFamily="2" charset="-122"/>
                <a:cs typeface="+mn-cs"/>
              </a:defRPr>
            </a:lvl4pPr>
            <a:lvl5pPr marL="2057400" indent="-228600" algn="l" defTabSz="449263" rtl="0" fontAlgn="base">
              <a:spcBef>
                <a:spcPct val="0"/>
              </a:spcBef>
              <a:spcAft>
                <a:spcPct val="0"/>
              </a:spcAft>
              <a:buSzPct val="100000"/>
              <a:buFont typeface="Times New Roman" pitchFamily="18" charset="0"/>
              <a:defRPr b="1" kern="1200">
                <a:solidFill>
                  <a:schemeClr val="bg1"/>
                </a:solidFill>
                <a:latin typeface="黑体" pitchFamily="49" charset="-122"/>
                <a:ea typeface="宋体" pitchFamily="2" charset="-122"/>
                <a:cs typeface="+mn-cs"/>
              </a:defRPr>
            </a:lvl5pPr>
            <a:lvl6pPr marL="2286000" algn="l" defTabSz="914400" rtl="0" eaLnBrk="1" latinLnBrk="0" hangingPunct="1">
              <a:defRPr b="1" kern="1200">
                <a:solidFill>
                  <a:schemeClr val="bg1"/>
                </a:solidFill>
                <a:latin typeface="黑体" pitchFamily="49" charset="-122"/>
                <a:ea typeface="宋体" pitchFamily="2" charset="-122"/>
                <a:cs typeface="+mn-cs"/>
              </a:defRPr>
            </a:lvl6pPr>
            <a:lvl7pPr marL="2743200" algn="l" defTabSz="914400" rtl="0" eaLnBrk="1" latinLnBrk="0" hangingPunct="1">
              <a:defRPr b="1" kern="1200">
                <a:solidFill>
                  <a:schemeClr val="bg1"/>
                </a:solidFill>
                <a:latin typeface="黑体" pitchFamily="49" charset="-122"/>
                <a:ea typeface="宋体" pitchFamily="2" charset="-122"/>
                <a:cs typeface="+mn-cs"/>
              </a:defRPr>
            </a:lvl7pPr>
            <a:lvl8pPr marL="3200400" algn="l" defTabSz="914400" rtl="0" eaLnBrk="1" latinLnBrk="0" hangingPunct="1">
              <a:defRPr b="1" kern="1200">
                <a:solidFill>
                  <a:schemeClr val="bg1"/>
                </a:solidFill>
                <a:latin typeface="黑体" pitchFamily="49" charset="-122"/>
                <a:ea typeface="宋体" pitchFamily="2" charset="-122"/>
                <a:cs typeface="+mn-cs"/>
              </a:defRPr>
            </a:lvl8pPr>
            <a:lvl9pPr marL="3657600" algn="l" defTabSz="914400" rtl="0" eaLnBrk="1" latinLnBrk="0" hangingPunct="1">
              <a:defRPr b="1" kern="1200">
                <a:solidFill>
                  <a:schemeClr val="bg1"/>
                </a:solidFill>
                <a:latin typeface="黑体" pitchFamily="49" charset="-122"/>
                <a:ea typeface="宋体" pitchFamily="2" charset="-122"/>
                <a:cs typeface="+mn-cs"/>
              </a:defRPr>
            </a:lvl9pPr>
          </a:lstStyle>
          <a:p>
            <a:fld id="{F28B13BB-CFE3-4A86-9FB1-5159E5AEEDE2}" type="slidenum">
              <a:rPr lang="en-US" altLang="zh-CN" smtClean="0"/>
              <a:pPr/>
              <a:t>40</a:t>
            </a:fld>
            <a:r>
              <a:rPr lang="en-US" altLang="zh-CN"/>
              <a:t>/40</a:t>
            </a:r>
          </a:p>
        </p:txBody>
      </p:sp>
      <p:pic>
        <p:nvPicPr>
          <p:cNvPr id="11" name="Picture 4"/>
          <p:cNvPicPr>
            <a:picLocks noChangeAspect="1" noChangeArrowheads="1"/>
          </p:cNvPicPr>
          <p:nvPr/>
        </p:nvPicPr>
        <p:blipFill>
          <a:blip r:embed="rId2">
            <a:extLst>
              <a:ext uri="{28A0092B-C50C-407E-A947-70E740481C1C}">
                <a14:useLocalDpi xmlns:a14="http://schemas.microsoft.com/office/drawing/2010/main" val="0"/>
              </a:ext>
            </a:extLst>
          </a:blip>
          <a:srcRect l="18454" t="19685" r="13841" b="35791"/>
          <a:stretch>
            <a:fillRect/>
          </a:stretch>
        </p:blipFill>
        <p:spPr bwMode="auto">
          <a:xfrm>
            <a:off x="900113" y="731838"/>
            <a:ext cx="7704137" cy="612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Rectangle 2"/>
          <p:cNvSpPr txBox="1">
            <a:spLocks noChangeArrowheads="1"/>
          </p:cNvSpPr>
          <p:nvPr/>
        </p:nvSpPr>
        <p:spPr bwMode="auto">
          <a:xfrm>
            <a:off x="395288" y="0"/>
            <a:ext cx="874871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en-US" altLang="zh-CN"/>
              <a:t>                           FPGA </a:t>
            </a:r>
            <a:r>
              <a:rPr lang="zh-CN" altLang="en-US"/>
              <a:t>内部样貌</a:t>
            </a:r>
          </a:p>
        </p:txBody>
      </p:sp>
    </p:spTree>
    <p:extLst>
      <p:ext uri="{BB962C8B-B14F-4D97-AF65-F5344CB8AC3E}">
        <p14:creationId xmlns:p14="http://schemas.microsoft.com/office/powerpoint/2010/main" val="16117716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0" y="5939180"/>
            <a:ext cx="9144000" cy="92333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endParaRPr lang="en-US" altLang="zh-CN" dirty="0"/>
          </a:p>
          <a:p>
            <a:endParaRPr lang="en-US" altLang="zh-CN" dirty="0"/>
          </a:p>
          <a:p>
            <a:endParaRPr lang="zh-CN" altLang="en-US" dirty="0"/>
          </a:p>
        </p:txBody>
      </p:sp>
      <p:sp>
        <p:nvSpPr>
          <p:cNvPr id="4" name="标题 3"/>
          <p:cNvSpPr>
            <a:spLocks noGrp="1"/>
          </p:cNvSpPr>
          <p:nvPr>
            <p:ph type="title"/>
          </p:nvPr>
        </p:nvSpPr>
        <p:spPr>
          <a:xfrm>
            <a:off x="-1" y="-194059"/>
            <a:ext cx="9027297" cy="806054"/>
          </a:xfrm>
        </p:spPr>
        <p:txBody>
          <a:bodyPr/>
          <a:lstStyle/>
          <a:p>
            <a:r>
              <a:rPr lang="zh-CN" altLang="en-US" sz="2800" dirty="0"/>
              <a:t>第六章  可编程逻辑</a:t>
            </a:r>
            <a:r>
              <a:rPr lang="en-US" altLang="zh-CN" sz="2800" dirty="0"/>
              <a:t>\</a:t>
            </a:r>
            <a:r>
              <a:rPr lang="zh-CN" altLang="en-US" dirty="0">
                <a:solidFill>
                  <a:srgbClr val="1C1C1C"/>
                </a:solidFill>
                <a:ea typeface="宋体" pitchFamily="2" charset="-122"/>
              </a:rPr>
              <a:t>第二节  现场可编程门阵列 </a:t>
            </a:r>
            <a:r>
              <a:rPr lang="en-US" altLang="zh-CN" dirty="0">
                <a:solidFill>
                  <a:srgbClr val="1C1C1C"/>
                </a:solidFill>
                <a:ea typeface="宋体" pitchFamily="2" charset="-122"/>
              </a:rPr>
              <a:t>FPGA</a:t>
            </a:r>
            <a:endParaRPr lang="zh-CN" altLang="en-US" dirty="0"/>
          </a:p>
        </p:txBody>
      </p:sp>
      <p:sp>
        <p:nvSpPr>
          <p:cNvPr id="5" name="内容占位符 4"/>
          <p:cNvSpPr>
            <a:spLocks noGrp="1"/>
          </p:cNvSpPr>
          <p:nvPr>
            <p:ph idx="1"/>
          </p:nvPr>
        </p:nvSpPr>
        <p:spPr>
          <a:xfrm>
            <a:off x="41395" y="1391020"/>
            <a:ext cx="8987253" cy="4830729"/>
          </a:xfrm>
        </p:spPr>
        <p:txBody>
          <a:bodyPr/>
          <a:lstStyle/>
          <a:p>
            <a:r>
              <a:rPr lang="en-US" altLang="zh-CN" sz="2800" dirty="0">
                <a:ea typeface="宋体" pitchFamily="2" charset="-122"/>
              </a:rPr>
              <a:t>FPGA</a:t>
            </a:r>
            <a:r>
              <a:rPr lang="zh-CN" altLang="en-US" sz="2800" dirty="0">
                <a:ea typeface="宋体" pitchFamily="2" charset="-122"/>
              </a:rPr>
              <a:t>的结构</a:t>
            </a:r>
          </a:p>
          <a:p>
            <a:endParaRPr lang="zh-CN" altLang="en-US" sz="2000" dirty="0">
              <a:latin typeface="楷体" pitchFamily="49" charset="-122"/>
              <a:ea typeface="楷体" pitchFamily="49" charset="-122"/>
            </a:endParaRPr>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sp>
        <p:nvSpPr>
          <p:cNvPr id="6" name="Text Box 7"/>
          <p:cNvSpPr txBox="1">
            <a:spLocks noChangeArrowheads="1"/>
          </p:cNvSpPr>
          <p:nvPr/>
        </p:nvSpPr>
        <p:spPr bwMode="auto">
          <a:xfrm>
            <a:off x="-5747" y="476785"/>
            <a:ext cx="548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dirty="0">
                <a:ea typeface="宋体" pitchFamily="2" charset="-122"/>
              </a:rPr>
              <a:t>FPGA -------Field Programmable Gate Array</a:t>
            </a:r>
          </a:p>
        </p:txBody>
      </p:sp>
      <p:grpSp>
        <p:nvGrpSpPr>
          <p:cNvPr id="7" name="Group 8"/>
          <p:cNvGrpSpPr>
            <a:grpSpLocks/>
          </p:cNvGrpSpPr>
          <p:nvPr/>
        </p:nvGrpSpPr>
        <p:grpSpPr bwMode="auto">
          <a:xfrm>
            <a:off x="239001" y="939533"/>
            <a:ext cx="1371600" cy="381000"/>
            <a:chOff x="0" y="1200"/>
            <a:chExt cx="2423" cy="240"/>
          </a:xfrm>
        </p:grpSpPr>
        <p:sp>
          <p:nvSpPr>
            <p:cNvPr id="8" name="AutoShape 9"/>
            <p:cNvSpPr>
              <a:spLocks noChangeArrowheads="1"/>
            </p:cNvSpPr>
            <p:nvPr/>
          </p:nvSpPr>
          <p:spPr bwMode="auto">
            <a:xfrm>
              <a:off x="0" y="1200"/>
              <a:ext cx="1819" cy="240"/>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lIns="0" tIns="0" rIns="0" bIns="0" anchor="ctr"/>
            <a:lstStyle/>
            <a:p>
              <a:pPr algn="ctr">
                <a:lnSpc>
                  <a:spcPct val="100000"/>
                </a:lnSpc>
              </a:pPr>
              <a:r>
                <a:rPr lang="zh-CN" altLang="en-US" dirty="0">
                  <a:solidFill>
                    <a:schemeClr val="tx1"/>
                  </a:solidFill>
                  <a:ea typeface="宋体" pitchFamily="2" charset="-122"/>
                </a:rPr>
                <a:t>特点</a:t>
              </a:r>
            </a:p>
          </p:txBody>
        </p:sp>
        <p:sp>
          <p:nvSpPr>
            <p:cNvPr id="9" name="Line 10"/>
            <p:cNvSpPr>
              <a:spLocks noChangeShapeType="1"/>
            </p:cNvSpPr>
            <p:nvPr/>
          </p:nvSpPr>
          <p:spPr bwMode="auto">
            <a:xfrm flipV="1">
              <a:off x="1854" y="1326"/>
              <a:ext cx="569" cy="1"/>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lIns="0" tIns="0" rIns="0" bIns="0" anchor="ctr"/>
            <a:lstStyle/>
            <a:p>
              <a:endParaRPr lang="zh-CN" altLang="en-US">
                <a:solidFill>
                  <a:schemeClr val="tx1"/>
                </a:solidFill>
              </a:endParaRPr>
            </a:p>
          </p:txBody>
        </p:sp>
      </p:grpSp>
      <p:sp>
        <p:nvSpPr>
          <p:cNvPr id="10" name="Text Box 11"/>
          <p:cNvSpPr txBox="1">
            <a:spLocks noChangeArrowheads="1"/>
          </p:cNvSpPr>
          <p:nvPr/>
        </p:nvSpPr>
        <p:spPr bwMode="auto">
          <a:xfrm>
            <a:off x="1534401" y="939533"/>
            <a:ext cx="6781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zh-CN" altLang="en-US" dirty="0">
                <a:ea typeface="宋体" pitchFamily="2" charset="-122"/>
              </a:rPr>
              <a:t>不再受内部结构的限制，可以设计任何复杂的逻辑电路</a:t>
            </a:r>
          </a:p>
        </p:txBody>
      </p:sp>
      <p:sp>
        <p:nvSpPr>
          <p:cNvPr id="11" name="Rectangle 15"/>
          <p:cNvSpPr>
            <a:spLocks noChangeArrowheads="1"/>
          </p:cNvSpPr>
          <p:nvPr/>
        </p:nvSpPr>
        <p:spPr bwMode="auto">
          <a:xfrm>
            <a:off x="63696" y="1763889"/>
            <a:ext cx="2751137"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p>
            <a:pPr algn="ctr">
              <a:lnSpc>
                <a:spcPct val="100000"/>
              </a:lnSpc>
            </a:pPr>
            <a:r>
              <a:rPr lang="zh-CN" altLang="en-US" dirty="0">
                <a:solidFill>
                  <a:schemeClr val="tx1"/>
                </a:solidFill>
                <a:ea typeface="宋体" pitchFamily="2" charset="-122"/>
              </a:rPr>
              <a:t>基本部分组成：</a:t>
            </a:r>
          </a:p>
        </p:txBody>
      </p:sp>
      <p:sp>
        <p:nvSpPr>
          <p:cNvPr id="12" name="Rectangle 16"/>
          <p:cNvSpPr>
            <a:spLocks noChangeArrowheads="1"/>
          </p:cNvSpPr>
          <p:nvPr/>
        </p:nvSpPr>
        <p:spPr bwMode="auto">
          <a:xfrm>
            <a:off x="366956" y="3659605"/>
            <a:ext cx="8777044"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90000" tIns="46800" rIns="90000" bIns="46800">
            <a:spAutoFit/>
          </a:bodyPr>
          <a:lstStyle/>
          <a:p>
            <a:pPr>
              <a:lnSpc>
                <a:spcPct val="100000"/>
              </a:lnSpc>
            </a:pPr>
            <a:r>
              <a:rPr lang="en-US" altLang="zh-CN" dirty="0">
                <a:solidFill>
                  <a:srgbClr val="FF0000"/>
                </a:solidFill>
                <a:ea typeface="宋体" pitchFamily="2" charset="-122"/>
              </a:rPr>
              <a:t>(2)</a:t>
            </a:r>
            <a:r>
              <a:rPr lang="zh-CN" altLang="en-US" dirty="0">
                <a:solidFill>
                  <a:srgbClr val="FF0000"/>
                </a:solidFill>
              </a:rPr>
              <a:t>可组态逻辑块</a:t>
            </a:r>
            <a:r>
              <a:rPr lang="en-US" altLang="zh-CN" dirty="0">
                <a:solidFill>
                  <a:srgbClr val="FF0000"/>
                </a:solidFill>
              </a:rPr>
              <a:t>CLB</a:t>
            </a:r>
            <a:r>
              <a:rPr lang="zh-CN" altLang="en-US" dirty="0">
                <a:solidFill>
                  <a:schemeClr val="tx1"/>
                </a:solidFill>
              </a:rPr>
              <a:t>（</a:t>
            </a:r>
            <a:r>
              <a:rPr lang="en-US" altLang="zh-CN" dirty="0">
                <a:solidFill>
                  <a:schemeClr val="tx1"/>
                </a:solidFill>
              </a:rPr>
              <a:t> CLB ( Configurable Logic Block) </a:t>
            </a:r>
            <a:r>
              <a:rPr lang="zh-CN" altLang="en-US" dirty="0">
                <a:solidFill>
                  <a:schemeClr val="tx1"/>
                </a:solidFill>
              </a:rPr>
              <a:t>）， 实现各种逻辑操作</a:t>
            </a:r>
            <a:endParaRPr lang="en-US" altLang="zh-CN" dirty="0">
              <a:solidFill>
                <a:schemeClr val="tx1"/>
              </a:solidFill>
            </a:endParaRPr>
          </a:p>
        </p:txBody>
      </p:sp>
      <p:sp>
        <p:nvSpPr>
          <p:cNvPr id="13" name="Rectangle 17"/>
          <p:cNvSpPr>
            <a:spLocks noChangeArrowheads="1"/>
          </p:cNvSpPr>
          <p:nvPr/>
        </p:nvSpPr>
        <p:spPr bwMode="auto">
          <a:xfrm>
            <a:off x="384994" y="2133246"/>
            <a:ext cx="8552297" cy="64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90000" tIns="46800" rIns="90000" bIns="46800">
            <a:spAutoFit/>
          </a:bodyPr>
          <a:lstStyle/>
          <a:p>
            <a:pPr>
              <a:lnSpc>
                <a:spcPct val="100000"/>
              </a:lnSpc>
            </a:pPr>
            <a:r>
              <a:rPr lang="en-US" altLang="zh-CN" dirty="0">
                <a:solidFill>
                  <a:srgbClr val="FF0000"/>
                </a:solidFill>
                <a:ea typeface="宋体" pitchFamily="2" charset="-122"/>
              </a:rPr>
              <a:t>(1)</a:t>
            </a:r>
            <a:r>
              <a:rPr lang="zh-CN" altLang="en-US" dirty="0">
                <a:solidFill>
                  <a:srgbClr val="FF0000"/>
                </a:solidFill>
                <a:ea typeface="宋体" pitchFamily="2" charset="-122"/>
              </a:rPr>
              <a:t>输入／输出模块</a:t>
            </a:r>
            <a:r>
              <a:rPr lang="en-US" altLang="zh-CN" dirty="0">
                <a:solidFill>
                  <a:srgbClr val="FF0000"/>
                </a:solidFill>
                <a:ea typeface="宋体" pitchFamily="2" charset="-122"/>
              </a:rPr>
              <a:t>IOB </a:t>
            </a:r>
            <a:r>
              <a:rPr lang="zh-CN" altLang="en-US" dirty="0">
                <a:solidFill>
                  <a:schemeClr val="tx1"/>
                </a:solidFill>
                <a:ea typeface="宋体" pitchFamily="2" charset="-122"/>
              </a:rPr>
              <a:t>（</a:t>
            </a:r>
            <a:r>
              <a:rPr lang="en-US" altLang="zh-CN" dirty="0">
                <a:solidFill>
                  <a:schemeClr val="tx1"/>
                </a:solidFill>
              </a:rPr>
              <a:t> I/O Block </a:t>
            </a:r>
            <a:r>
              <a:rPr lang="zh-CN" altLang="en-US" dirty="0">
                <a:solidFill>
                  <a:schemeClr val="tx1"/>
                </a:solidFill>
              </a:rPr>
              <a:t>）实现输入、输出、双向、延迟、三态等各种输入</a:t>
            </a:r>
            <a:r>
              <a:rPr lang="en-US" altLang="zh-CN" dirty="0">
                <a:solidFill>
                  <a:schemeClr val="tx1"/>
                </a:solidFill>
              </a:rPr>
              <a:t>/</a:t>
            </a:r>
            <a:r>
              <a:rPr lang="zh-CN" altLang="en-US" dirty="0">
                <a:solidFill>
                  <a:schemeClr val="tx1"/>
                </a:solidFill>
              </a:rPr>
              <a:t>输出功能</a:t>
            </a:r>
            <a:endParaRPr lang="en-US" altLang="zh-CN" dirty="0">
              <a:solidFill>
                <a:schemeClr val="tx1"/>
              </a:solidFill>
              <a:ea typeface="宋体" pitchFamily="2" charset="-122"/>
            </a:endParaRPr>
          </a:p>
        </p:txBody>
      </p:sp>
      <p:sp>
        <p:nvSpPr>
          <p:cNvPr id="3" name="矩形 2"/>
          <p:cNvSpPr/>
          <p:nvPr/>
        </p:nvSpPr>
        <p:spPr>
          <a:xfrm>
            <a:off x="820596" y="2736275"/>
            <a:ext cx="8100540" cy="923330"/>
          </a:xfrm>
          <a:prstGeom prst="rect">
            <a:avLst/>
          </a:prstGeom>
        </p:spPr>
        <p:txBody>
          <a:bodyPr wrap="square">
            <a:spAutoFit/>
          </a:bodyPr>
          <a:lstStyle/>
          <a:p>
            <a:r>
              <a:rPr lang="en-US" altLang="zh-CN" dirty="0">
                <a:solidFill>
                  <a:schemeClr val="tx1"/>
                </a:solidFill>
              </a:rPr>
              <a:t>FPGA </a:t>
            </a:r>
            <a:r>
              <a:rPr lang="zh-CN" altLang="en-US" dirty="0">
                <a:solidFill>
                  <a:schemeClr val="tx1"/>
                </a:solidFill>
              </a:rPr>
              <a:t>内的</a:t>
            </a:r>
            <a:r>
              <a:rPr lang="en-US" altLang="zh-CN" dirty="0">
                <a:solidFill>
                  <a:schemeClr val="tx1"/>
                </a:solidFill>
              </a:rPr>
              <a:t>I/O </a:t>
            </a:r>
            <a:r>
              <a:rPr lang="zh-CN" altLang="en-US" dirty="0">
                <a:solidFill>
                  <a:schemeClr val="tx1"/>
                </a:solidFill>
              </a:rPr>
              <a:t>按组分类，每组都能够独立地支持不同的</a:t>
            </a:r>
            <a:r>
              <a:rPr lang="en-US" altLang="zh-CN" dirty="0">
                <a:solidFill>
                  <a:schemeClr val="tx1"/>
                </a:solidFill>
              </a:rPr>
              <a:t>I/O</a:t>
            </a:r>
            <a:r>
              <a:rPr lang="zh-CN" altLang="en-US" dirty="0">
                <a:solidFill>
                  <a:schemeClr val="tx1"/>
                </a:solidFill>
              </a:rPr>
              <a:t>标准。通过软件的灵活配置，可适配不同的电气标准与</a:t>
            </a:r>
            <a:r>
              <a:rPr lang="en-US" altLang="zh-CN" dirty="0">
                <a:solidFill>
                  <a:schemeClr val="tx1"/>
                </a:solidFill>
              </a:rPr>
              <a:t>I/O </a:t>
            </a:r>
            <a:r>
              <a:rPr lang="zh-CN" altLang="en-US" dirty="0">
                <a:solidFill>
                  <a:schemeClr val="tx1"/>
                </a:solidFill>
              </a:rPr>
              <a:t>物理特性，可以调整驱动电流的大小，可以改变上、下拉电阻。</a:t>
            </a:r>
          </a:p>
        </p:txBody>
      </p:sp>
      <p:sp>
        <p:nvSpPr>
          <p:cNvPr id="16" name="矩形 15"/>
          <p:cNvSpPr/>
          <p:nvPr/>
        </p:nvSpPr>
        <p:spPr>
          <a:xfrm>
            <a:off x="908653" y="4031118"/>
            <a:ext cx="4833425" cy="923330"/>
          </a:xfrm>
          <a:prstGeom prst="rect">
            <a:avLst/>
          </a:prstGeom>
        </p:spPr>
        <p:txBody>
          <a:bodyPr wrap="square">
            <a:spAutoFit/>
          </a:bodyPr>
          <a:lstStyle/>
          <a:p>
            <a:r>
              <a:rPr lang="zh-CN" altLang="en-US" dirty="0">
                <a:solidFill>
                  <a:schemeClr val="tx1"/>
                </a:solidFill>
              </a:rPr>
              <a:t>每个</a:t>
            </a:r>
            <a:r>
              <a:rPr lang="en-US" altLang="zh-CN" dirty="0">
                <a:solidFill>
                  <a:schemeClr val="tx1"/>
                </a:solidFill>
              </a:rPr>
              <a:t>CLB </a:t>
            </a:r>
            <a:r>
              <a:rPr lang="zh-CN" altLang="en-US" dirty="0">
                <a:solidFill>
                  <a:schemeClr val="tx1"/>
                </a:solidFill>
              </a:rPr>
              <a:t>都包含一个可配置开关矩阵，此矩阵由</a:t>
            </a:r>
            <a:r>
              <a:rPr lang="en-US" altLang="zh-CN" dirty="0">
                <a:solidFill>
                  <a:schemeClr val="tx1"/>
                </a:solidFill>
              </a:rPr>
              <a:t>4 </a:t>
            </a:r>
            <a:r>
              <a:rPr lang="zh-CN" altLang="en-US" dirty="0">
                <a:solidFill>
                  <a:schemeClr val="tx1"/>
                </a:solidFill>
              </a:rPr>
              <a:t>或</a:t>
            </a:r>
            <a:r>
              <a:rPr lang="en-US" altLang="zh-CN" dirty="0">
                <a:solidFill>
                  <a:schemeClr val="tx1"/>
                </a:solidFill>
              </a:rPr>
              <a:t>6 </a:t>
            </a:r>
            <a:r>
              <a:rPr lang="zh-CN" altLang="en-US" dirty="0">
                <a:solidFill>
                  <a:schemeClr val="tx1"/>
                </a:solidFill>
              </a:rPr>
              <a:t>个输入、一些选择电路</a:t>
            </a:r>
            <a:r>
              <a:rPr lang="en-US" altLang="zh-CN" dirty="0">
                <a:solidFill>
                  <a:schemeClr val="tx1"/>
                </a:solidFill>
              </a:rPr>
              <a:t>( </a:t>
            </a:r>
            <a:r>
              <a:rPr lang="zh-CN" altLang="en-US" dirty="0">
                <a:solidFill>
                  <a:schemeClr val="tx1"/>
                </a:solidFill>
              </a:rPr>
              <a:t>多路复用器等</a:t>
            </a:r>
            <a:r>
              <a:rPr lang="en-US" altLang="zh-CN" dirty="0">
                <a:solidFill>
                  <a:schemeClr val="tx1"/>
                </a:solidFill>
              </a:rPr>
              <a:t>) </a:t>
            </a:r>
            <a:r>
              <a:rPr lang="zh-CN" altLang="en-US" dirty="0">
                <a:solidFill>
                  <a:schemeClr val="tx1"/>
                </a:solidFill>
              </a:rPr>
              <a:t>和触发器组成。</a:t>
            </a:r>
          </a:p>
        </p:txBody>
      </p:sp>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7378" y="4644081"/>
            <a:ext cx="2569243" cy="211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7316" y="3531518"/>
            <a:ext cx="3131439" cy="3330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AutoShape 229"/>
          <p:cNvSpPr>
            <a:spLocks noChangeArrowheads="1"/>
          </p:cNvSpPr>
          <p:nvPr/>
        </p:nvSpPr>
        <p:spPr bwMode="auto">
          <a:xfrm rot="16200000">
            <a:off x="2605963" y="5253147"/>
            <a:ext cx="1980132" cy="762000"/>
          </a:xfrm>
          <a:prstGeom prst="flowChartTerminator">
            <a:avLst/>
          </a:prstGeom>
          <a:noFill/>
          <a:ln w="1905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7" name="矩形 16"/>
          <p:cNvSpPr/>
          <p:nvPr/>
        </p:nvSpPr>
        <p:spPr>
          <a:xfrm>
            <a:off x="306551" y="5137839"/>
            <a:ext cx="2600337" cy="1200329"/>
          </a:xfrm>
          <a:prstGeom prst="rect">
            <a:avLst/>
          </a:prstGeom>
        </p:spPr>
        <p:txBody>
          <a:bodyPr wrap="square">
            <a:spAutoFit/>
          </a:bodyPr>
          <a:lstStyle/>
          <a:p>
            <a:r>
              <a:rPr lang="zh-CN" altLang="en-US" dirty="0">
                <a:solidFill>
                  <a:schemeClr val="tx1"/>
                </a:solidFill>
              </a:rPr>
              <a:t>一个</a:t>
            </a:r>
            <a:r>
              <a:rPr lang="en-US" altLang="zh-CN" dirty="0">
                <a:solidFill>
                  <a:schemeClr val="tx1"/>
                </a:solidFill>
              </a:rPr>
              <a:t>Slice </a:t>
            </a:r>
            <a:r>
              <a:rPr lang="zh-CN" altLang="en-US" dirty="0">
                <a:solidFill>
                  <a:schemeClr val="tx1"/>
                </a:solidFill>
              </a:rPr>
              <a:t>由两个</a:t>
            </a:r>
            <a:r>
              <a:rPr lang="en-US" altLang="zh-CN" dirty="0">
                <a:solidFill>
                  <a:schemeClr val="tx1"/>
                </a:solidFill>
              </a:rPr>
              <a:t>4 </a:t>
            </a:r>
            <a:r>
              <a:rPr lang="zh-CN" altLang="en-US" dirty="0">
                <a:solidFill>
                  <a:schemeClr val="tx1"/>
                </a:solidFill>
              </a:rPr>
              <a:t>输入的函数、进位逻辑、算术逻辑、存储逻辑和函数复用器组成。</a:t>
            </a:r>
          </a:p>
        </p:txBody>
      </p:sp>
      <p:sp>
        <p:nvSpPr>
          <p:cNvPr id="2" name="矩形 1"/>
          <p:cNvSpPr/>
          <p:nvPr/>
        </p:nvSpPr>
        <p:spPr>
          <a:xfrm>
            <a:off x="4473434" y="6231784"/>
            <a:ext cx="886781" cy="369332"/>
          </a:xfrm>
          <a:prstGeom prst="rect">
            <a:avLst/>
          </a:prstGeom>
        </p:spPr>
        <p:txBody>
          <a:bodyPr wrap="none">
            <a:spAutoFit/>
          </a:bodyPr>
          <a:lstStyle/>
          <a:p>
            <a:r>
              <a:rPr lang="zh-CN" altLang="en-US" dirty="0">
                <a:solidFill>
                  <a:srgbClr val="FF0000"/>
                </a:solidFill>
              </a:rPr>
              <a:t>xilinx</a:t>
            </a:r>
          </a:p>
        </p:txBody>
      </p:sp>
      <p:sp>
        <p:nvSpPr>
          <p:cNvPr id="21" name="AutoShape 229"/>
          <p:cNvSpPr>
            <a:spLocks noChangeArrowheads="1"/>
          </p:cNvSpPr>
          <p:nvPr/>
        </p:nvSpPr>
        <p:spPr bwMode="auto">
          <a:xfrm rot="16200000">
            <a:off x="4683854" y="4644928"/>
            <a:ext cx="449825" cy="668963"/>
          </a:xfrm>
          <a:prstGeom prst="flowChartTerminator">
            <a:avLst/>
          </a:prstGeom>
          <a:noFill/>
          <a:ln w="1905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cxnSp>
        <p:nvCxnSpPr>
          <p:cNvPr id="18" name="直接箭头连接符 17"/>
          <p:cNvCxnSpPr/>
          <p:nvPr/>
        </p:nvCxnSpPr>
        <p:spPr bwMode="auto">
          <a:xfrm flipV="1">
            <a:off x="5243248" y="4280992"/>
            <a:ext cx="905391" cy="741906"/>
          </a:xfrm>
          <a:prstGeom prst="straightConnector1">
            <a:avLst/>
          </a:prstGeom>
          <a:solidFill>
            <a:srgbClr val="000000"/>
          </a:solidFill>
          <a:ln w="25400" cap="flat" cmpd="sng" algn="ctr">
            <a:solidFill>
              <a:srgbClr val="FF0000"/>
            </a:solidFill>
            <a:prstDash val="solid"/>
            <a:round/>
            <a:headEnd type="none" w="med" len="med"/>
            <a:tailEnd type="triangle"/>
          </a:ln>
          <a:effectLst/>
        </p:spPr>
      </p:cxnSp>
      <p:cxnSp>
        <p:nvCxnSpPr>
          <p:cNvPr id="22" name="直接箭头连接符 21"/>
          <p:cNvCxnSpPr>
            <a:stCxn id="21" idx="2"/>
          </p:cNvCxnSpPr>
          <p:nvPr/>
        </p:nvCxnSpPr>
        <p:spPr bwMode="auto">
          <a:xfrm>
            <a:off x="5243248" y="4979409"/>
            <a:ext cx="858854" cy="1775319"/>
          </a:xfrm>
          <a:prstGeom prst="straightConnector1">
            <a:avLst/>
          </a:prstGeom>
          <a:solidFill>
            <a:srgbClr val="000000"/>
          </a:solidFill>
          <a:ln w="2540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16756601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0" y="5939180"/>
            <a:ext cx="9144000" cy="92333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endParaRPr lang="en-US" altLang="zh-CN" dirty="0"/>
          </a:p>
          <a:p>
            <a:endParaRPr lang="en-US" altLang="zh-CN" dirty="0"/>
          </a:p>
          <a:p>
            <a:endParaRPr lang="zh-CN" altLang="en-US" dirty="0"/>
          </a:p>
        </p:txBody>
      </p:sp>
      <p:sp>
        <p:nvSpPr>
          <p:cNvPr id="4" name="标题 3"/>
          <p:cNvSpPr>
            <a:spLocks noGrp="1"/>
          </p:cNvSpPr>
          <p:nvPr>
            <p:ph type="title"/>
          </p:nvPr>
        </p:nvSpPr>
        <p:spPr>
          <a:xfrm>
            <a:off x="-1" y="-194059"/>
            <a:ext cx="9027297" cy="806054"/>
          </a:xfrm>
        </p:spPr>
        <p:txBody>
          <a:bodyPr/>
          <a:lstStyle/>
          <a:p>
            <a:r>
              <a:rPr lang="zh-CN" altLang="en-US" sz="2800" dirty="0"/>
              <a:t>第六章  可编程逻辑</a:t>
            </a:r>
            <a:r>
              <a:rPr lang="en-US" altLang="zh-CN" sz="2800" dirty="0"/>
              <a:t>\</a:t>
            </a:r>
            <a:r>
              <a:rPr lang="zh-CN" altLang="en-US" dirty="0">
                <a:solidFill>
                  <a:srgbClr val="1C1C1C"/>
                </a:solidFill>
                <a:ea typeface="宋体" pitchFamily="2" charset="-122"/>
              </a:rPr>
              <a:t>第二节  现场可编程门阵列 </a:t>
            </a:r>
            <a:r>
              <a:rPr lang="en-US" altLang="zh-CN" dirty="0">
                <a:solidFill>
                  <a:srgbClr val="1C1C1C"/>
                </a:solidFill>
                <a:ea typeface="宋体" pitchFamily="2" charset="-122"/>
              </a:rPr>
              <a:t>FPGA</a:t>
            </a:r>
            <a:endParaRPr lang="zh-CN" altLang="en-US" dirty="0"/>
          </a:p>
        </p:txBody>
      </p:sp>
      <p:sp>
        <p:nvSpPr>
          <p:cNvPr id="5" name="内容占位符 4"/>
          <p:cNvSpPr>
            <a:spLocks noGrp="1"/>
          </p:cNvSpPr>
          <p:nvPr>
            <p:ph idx="1"/>
          </p:nvPr>
        </p:nvSpPr>
        <p:spPr>
          <a:xfrm>
            <a:off x="41395" y="1391020"/>
            <a:ext cx="8987253" cy="4830729"/>
          </a:xfrm>
        </p:spPr>
        <p:txBody>
          <a:bodyPr/>
          <a:lstStyle/>
          <a:p>
            <a:r>
              <a:rPr lang="en-US" altLang="zh-CN" sz="2800" dirty="0">
                <a:ea typeface="宋体" pitchFamily="2" charset="-122"/>
              </a:rPr>
              <a:t>FPGA</a:t>
            </a:r>
            <a:r>
              <a:rPr lang="zh-CN" altLang="en-US" sz="2800" dirty="0">
                <a:ea typeface="宋体" pitchFamily="2" charset="-122"/>
              </a:rPr>
              <a:t>的结构</a:t>
            </a:r>
          </a:p>
          <a:p>
            <a:endParaRPr lang="zh-CN" altLang="en-US" sz="2000" dirty="0">
              <a:latin typeface="楷体" pitchFamily="49" charset="-122"/>
              <a:ea typeface="楷体" pitchFamily="49" charset="-122"/>
            </a:endParaRPr>
          </a:p>
          <a:p>
            <a:pPr lvl="1"/>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sp>
        <p:nvSpPr>
          <p:cNvPr id="6" name="Text Box 7"/>
          <p:cNvSpPr txBox="1">
            <a:spLocks noChangeArrowheads="1"/>
          </p:cNvSpPr>
          <p:nvPr/>
        </p:nvSpPr>
        <p:spPr bwMode="auto">
          <a:xfrm>
            <a:off x="-5747" y="476785"/>
            <a:ext cx="548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dirty="0">
                <a:ea typeface="宋体" pitchFamily="2" charset="-122"/>
              </a:rPr>
              <a:t>FPGA -------Field Programmable Gate Array</a:t>
            </a:r>
          </a:p>
        </p:txBody>
      </p:sp>
      <p:grpSp>
        <p:nvGrpSpPr>
          <p:cNvPr id="7" name="Group 8"/>
          <p:cNvGrpSpPr>
            <a:grpSpLocks/>
          </p:cNvGrpSpPr>
          <p:nvPr/>
        </p:nvGrpSpPr>
        <p:grpSpPr bwMode="auto">
          <a:xfrm>
            <a:off x="239001" y="939533"/>
            <a:ext cx="1371600" cy="381000"/>
            <a:chOff x="0" y="1200"/>
            <a:chExt cx="2423" cy="240"/>
          </a:xfrm>
        </p:grpSpPr>
        <p:sp>
          <p:nvSpPr>
            <p:cNvPr id="8" name="AutoShape 9"/>
            <p:cNvSpPr>
              <a:spLocks noChangeArrowheads="1"/>
            </p:cNvSpPr>
            <p:nvPr/>
          </p:nvSpPr>
          <p:spPr bwMode="auto">
            <a:xfrm>
              <a:off x="0" y="1200"/>
              <a:ext cx="1819" cy="240"/>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lIns="0" tIns="0" rIns="0" bIns="0" anchor="ctr"/>
            <a:lstStyle/>
            <a:p>
              <a:pPr algn="ctr">
                <a:lnSpc>
                  <a:spcPct val="100000"/>
                </a:lnSpc>
              </a:pPr>
              <a:r>
                <a:rPr lang="zh-CN" altLang="en-US" dirty="0">
                  <a:solidFill>
                    <a:schemeClr val="tx1"/>
                  </a:solidFill>
                  <a:ea typeface="宋体" pitchFamily="2" charset="-122"/>
                </a:rPr>
                <a:t>特点</a:t>
              </a:r>
            </a:p>
          </p:txBody>
        </p:sp>
        <p:sp>
          <p:nvSpPr>
            <p:cNvPr id="9" name="Line 10"/>
            <p:cNvSpPr>
              <a:spLocks noChangeShapeType="1"/>
            </p:cNvSpPr>
            <p:nvPr/>
          </p:nvSpPr>
          <p:spPr bwMode="auto">
            <a:xfrm flipV="1">
              <a:off x="1854" y="1326"/>
              <a:ext cx="569" cy="1"/>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lIns="0" tIns="0" rIns="0" bIns="0" anchor="ctr"/>
            <a:lstStyle/>
            <a:p>
              <a:endParaRPr lang="zh-CN" altLang="en-US">
                <a:solidFill>
                  <a:schemeClr val="tx1"/>
                </a:solidFill>
              </a:endParaRPr>
            </a:p>
          </p:txBody>
        </p:sp>
      </p:grpSp>
      <p:sp>
        <p:nvSpPr>
          <p:cNvPr id="10" name="Text Box 11"/>
          <p:cNvSpPr txBox="1">
            <a:spLocks noChangeArrowheads="1"/>
          </p:cNvSpPr>
          <p:nvPr/>
        </p:nvSpPr>
        <p:spPr bwMode="auto">
          <a:xfrm>
            <a:off x="1534401" y="939533"/>
            <a:ext cx="6781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zh-CN" altLang="en-US" dirty="0">
                <a:ea typeface="宋体" pitchFamily="2" charset="-122"/>
              </a:rPr>
              <a:t>不再受内部结构的限制，可以设计任何复杂的逻辑电路</a:t>
            </a:r>
          </a:p>
        </p:txBody>
      </p:sp>
      <p:sp>
        <p:nvSpPr>
          <p:cNvPr id="11" name="Rectangle 15"/>
          <p:cNvSpPr>
            <a:spLocks noChangeArrowheads="1"/>
          </p:cNvSpPr>
          <p:nvPr/>
        </p:nvSpPr>
        <p:spPr bwMode="auto">
          <a:xfrm>
            <a:off x="63696" y="1763889"/>
            <a:ext cx="2751137"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p>
            <a:pPr algn="ctr">
              <a:lnSpc>
                <a:spcPct val="100000"/>
              </a:lnSpc>
            </a:pPr>
            <a:r>
              <a:rPr lang="zh-CN" altLang="en-US" dirty="0">
                <a:solidFill>
                  <a:schemeClr val="tx1"/>
                </a:solidFill>
                <a:ea typeface="宋体" pitchFamily="2" charset="-122"/>
              </a:rPr>
              <a:t>基本部分组成：</a:t>
            </a:r>
          </a:p>
        </p:txBody>
      </p:sp>
      <p:sp>
        <p:nvSpPr>
          <p:cNvPr id="12" name="Rectangle 16"/>
          <p:cNvSpPr>
            <a:spLocks noChangeArrowheads="1"/>
          </p:cNvSpPr>
          <p:nvPr/>
        </p:nvSpPr>
        <p:spPr bwMode="auto">
          <a:xfrm>
            <a:off x="370192" y="2899847"/>
            <a:ext cx="8777044"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90000" tIns="46800" rIns="90000" bIns="46800">
            <a:spAutoFit/>
          </a:bodyPr>
          <a:lstStyle/>
          <a:p>
            <a:pPr>
              <a:lnSpc>
                <a:spcPct val="100000"/>
              </a:lnSpc>
            </a:pPr>
            <a:r>
              <a:rPr lang="en-US" altLang="zh-CN" dirty="0">
                <a:solidFill>
                  <a:srgbClr val="FF0000"/>
                </a:solidFill>
                <a:ea typeface="宋体" pitchFamily="2" charset="-122"/>
              </a:rPr>
              <a:t>(4)</a:t>
            </a:r>
            <a:r>
              <a:rPr lang="zh-CN" altLang="en-US" dirty="0">
                <a:solidFill>
                  <a:srgbClr val="FF0000"/>
                </a:solidFill>
              </a:rPr>
              <a:t>丰富的布线资源</a:t>
            </a:r>
            <a:endParaRPr lang="en-US" altLang="zh-CN" dirty="0">
              <a:solidFill>
                <a:schemeClr val="tx1"/>
              </a:solidFill>
            </a:endParaRPr>
          </a:p>
        </p:txBody>
      </p:sp>
      <p:sp>
        <p:nvSpPr>
          <p:cNvPr id="13" name="Rectangle 17"/>
          <p:cNvSpPr>
            <a:spLocks noChangeArrowheads="1"/>
          </p:cNvSpPr>
          <p:nvPr/>
        </p:nvSpPr>
        <p:spPr bwMode="auto">
          <a:xfrm>
            <a:off x="384994" y="2133246"/>
            <a:ext cx="8552297"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90000" tIns="46800" rIns="90000" bIns="46800">
            <a:spAutoFit/>
          </a:bodyPr>
          <a:lstStyle/>
          <a:p>
            <a:pPr>
              <a:lnSpc>
                <a:spcPct val="100000"/>
              </a:lnSpc>
            </a:pPr>
            <a:r>
              <a:rPr lang="en-US" altLang="zh-CN" dirty="0">
                <a:solidFill>
                  <a:srgbClr val="FF0000"/>
                </a:solidFill>
                <a:ea typeface="宋体" pitchFamily="2" charset="-122"/>
              </a:rPr>
              <a:t>(3)</a:t>
            </a:r>
            <a:r>
              <a:rPr lang="zh-CN" altLang="en-US" dirty="0">
                <a:solidFill>
                  <a:srgbClr val="FF0000"/>
                </a:solidFill>
              </a:rPr>
              <a:t>嵌入式块</a:t>
            </a:r>
            <a:r>
              <a:rPr lang="en-US" altLang="zh-CN" dirty="0">
                <a:solidFill>
                  <a:srgbClr val="FF0000"/>
                </a:solidFill>
              </a:rPr>
              <a:t>RAM(BRAM),</a:t>
            </a:r>
            <a:r>
              <a:rPr lang="zh-CN" altLang="en-US" dirty="0">
                <a:solidFill>
                  <a:schemeClr val="tx1"/>
                </a:solidFill>
              </a:rPr>
              <a:t>块</a:t>
            </a:r>
            <a:r>
              <a:rPr lang="en-US" altLang="zh-CN" dirty="0">
                <a:solidFill>
                  <a:schemeClr val="tx1"/>
                </a:solidFill>
              </a:rPr>
              <a:t>RAM</a:t>
            </a:r>
            <a:r>
              <a:rPr lang="zh-CN" altLang="en-US" dirty="0">
                <a:solidFill>
                  <a:schemeClr val="tx1"/>
                </a:solidFill>
              </a:rPr>
              <a:t>大大拓展了</a:t>
            </a:r>
            <a:r>
              <a:rPr lang="en-US" altLang="zh-CN" dirty="0">
                <a:solidFill>
                  <a:schemeClr val="tx1"/>
                </a:solidFill>
              </a:rPr>
              <a:t>FPGA </a:t>
            </a:r>
            <a:r>
              <a:rPr lang="zh-CN" altLang="en-US" dirty="0">
                <a:solidFill>
                  <a:schemeClr val="tx1"/>
                </a:solidFill>
              </a:rPr>
              <a:t>的应用范围和灵活性</a:t>
            </a:r>
            <a:endParaRPr lang="en-US" altLang="zh-CN" dirty="0">
              <a:solidFill>
                <a:schemeClr val="tx1"/>
              </a:solidFill>
            </a:endParaRPr>
          </a:p>
        </p:txBody>
      </p:sp>
      <p:sp>
        <p:nvSpPr>
          <p:cNvPr id="2" name="矩形 1"/>
          <p:cNvSpPr/>
          <p:nvPr/>
        </p:nvSpPr>
        <p:spPr>
          <a:xfrm>
            <a:off x="908653" y="2504759"/>
            <a:ext cx="7866372" cy="369332"/>
          </a:xfrm>
          <a:prstGeom prst="rect">
            <a:avLst/>
          </a:prstGeom>
        </p:spPr>
        <p:txBody>
          <a:bodyPr wrap="square">
            <a:spAutoFit/>
          </a:bodyPr>
          <a:lstStyle/>
          <a:p>
            <a:r>
              <a:rPr lang="zh-CN" altLang="en-US" dirty="0">
                <a:solidFill>
                  <a:schemeClr val="tx1"/>
                </a:solidFill>
              </a:rPr>
              <a:t>在实际应用中，芯片内部块</a:t>
            </a:r>
            <a:r>
              <a:rPr lang="en-US" altLang="zh-CN" dirty="0">
                <a:solidFill>
                  <a:schemeClr val="tx1"/>
                </a:solidFill>
              </a:rPr>
              <a:t>RAM </a:t>
            </a:r>
            <a:r>
              <a:rPr lang="zh-CN" altLang="en-US" dirty="0">
                <a:solidFill>
                  <a:schemeClr val="tx1"/>
                </a:solidFill>
              </a:rPr>
              <a:t>的数量也是选择芯片的一个重要因素。</a:t>
            </a:r>
          </a:p>
        </p:txBody>
      </p:sp>
      <p:sp>
        <p:nvSpPr>
          <p:cNvPr id="15" name="矩形 14"/>
          <p:cNvSpPr/>
          <p:nvPr/>
        </p:nvSpPr>
        <p:spPr>
          <a:xfrm>
            <a:off x="1010500" y="3271360"/>
            <a:ext cx="7926791" cy="646331"/>
          </a:xfrm>
          <a:prstGeom prst="rect">
            <a:avLst/>
          </a:prstGeom>
        </p:spPr>
        <p:txBody>
          <a:bodyPr wrap="square">
            <a:spAutoFit/>
          </a:bodyPr>
          <a:lstStyle/>
          <a:p>
            <a:r>
              <a:rPr lang="zh-CN" altLang="en-US" dirty="0">
                <a:solidFill>
                  <a:schemeClr val="tx1"/>
                </a:solidFill>
              </a:rPr>
              <a:t>布线资源连通</a:t>
            </a:r>
            <a:r>
              <a:rPr lang="en-US" altLang="zh-CN" dirty="0">
                <a:solidFill>
                  <a:schemeClr val="tx1"/>
                </a:solidFill>
              </a:rPr>
              <a:t>FPGA </a:t>
            </a:r>
            <a:r>
              <a:rPr lang="zh-CN" altLang="en-US" dirty="0">
                <a:solidFill>
                  <a:schemeClr val="tx1"/>
                </a:solidFill>
              </a:rPr>
              <a:t>内部的所有单元，而连线的长度和工艺决定着信号在连线上的驱动能力和传输速度。</a:t>
            </a:r>
          </a:p>
        </p:txBody>
      </p:sp>
      <p:sp>
        <p:nvSpPr>
          <p:cNvPr id="18" name="矩形 17"/>
          <p:cNvSpPr/>
          <p:nvPr/>
        </p:nvSpPr>
        <p:spPr>
          <a:xfrm>
            <a:off x="1029869" y="4032595"/>
            <a:ext cx="7907421" cy="646331"/>
          </a:xfrm>
          <a:prstGeom prst="rect">
            <a:avLst/>
          </a:prstGeom>
        </p:spPr>
        <p:txBody>
          <a:bodyPr wrap="square">
            <a:spAutoFit/>
          </a:bodyPr>
          <a:lstStyle/>
          <a:p>
            <a:r>
              <a:rPr lang="zh-CN" altLang="en-US" dirty="0">
                <a:solidFill>
                  <a:schemeClr val="tx1"/>
                </a:solidFill>
              </a:rPr>
              <a:t>在实际中设计者不需要直接选择布线资源，布局布线器可自动地根据输入逻辑网表的拓扑结构和约束条件选择布线资源来连通各个模块单元。</a:t>
            </a:r>
          </a:p>
        </p:txBody>
      </p:sp>
      <p:sp>
        <p:nvSpPr>
          <p:cNvPr id="22" name="Rectangle 16"/>
          <p:cNvSpPr>
            <a:spLocks noChangeArrowheads="1"/>
          </p:cNvSpPr>
          <p:nvPr/>
        </p:nvSpPr>
        <p:spPr bwMode="auto">
          <a:xfrm>
            <a:off x="436108" y="4714841"/>
            <a:ext cx="6842183"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90000" tIns="46800" rIns="90000" bIns="46800">
            <a:spAutoFit/>
          </a:bodyPr>
          <a:lstStyle/>
          <a:p>
            <a:pPr>
              <a:lnSpc>
                <a:spcPct val="100000"/>
              </a:lnSpc>
            </a:pPr>
            <a:r>
              <a:rPr lang="en-US" altLang="zh-CN" dirty="0">
                <a:solidFill>
                  <a:srgbClr val="FF0000"/>
                </a:solidFill>
                <a:ea typeface="宋体" pitchFamily="2" charset="-122"/>
              </a:rPr>
              <a:t>(5)</a:t>
            </a:r>
            <a:r>
              <a:rPr lang="zh-CN" altLang="en-US" dirty="0">
                <a:solidFill>
                  <a:srgbClr val="FF0000"/>
                </a:solidFill>
              </a:rPr>
              <a:t>底层内嵌功能单元</a:t>
            </a:r>
            <a:endParaRPr lang="en-US" altLang="zh-CN" dirty="0">
              <a:solidFill>
                <a:schemeClr val="tx1"/>
              </a:solidFill>
            </a:endParaRPr>
          </a:p>
        </p:txBody>
      </p:sp>
      <p:sp>
        <p:nvSpPr>
          <p:cNvPr id="19" name="矩形 18"/>
          <p:cNvSpPr/>
          <p:nvPr/>
        </p:nvSpPr>
        <p:spPr>
          <a:xfrm>
            <a:off x="1151771" y="5093788"/>
            <a:ext cx="7623253" cy="646331"/>
          </a:xfrm>
          <a:prstGeom prst="rect">
            <a:avLst/>
          </a:prstGeom>
        </p:spPr>
        <p:txBody>
          <a:bodyPr wrap="square">
            <a:spAutoFit/>
          </a:bodyPr>
          <a:lstStyle/>
          <a:p>
            <a:r>
              <a:rPr lang="zh-CN" altLang="en-US" dirty="0">
                <a:solidFill>
                  <a:schemeClr val="tx1"/>
                </a:solidFill>
              </a:rPr>
              <a:t>内嵌功能模块主要指</a:t>
            </a:r>
            <a:r>
              <a:rPr lang="en-US" altLang="zh-CN" dirty="0">
                <a:solidFill>
                  <a:schemeClr val="tx1"/>
                </a:solidFill>
              </a:rPr>
              <a:t>DLL(Delay Locked Loop)</a:t>
            </a:r>
            <a:r>
              <a:rPr lang="zh-CN" altLang="en-US" dirty="0">
                <a:solidFill>
                  <a:schemeClr val="tx1"/>
                </a:solidFill>
              </a:rPr>
              <a:t>、</a:t>
            </a:r>
            <a:r>
              <a:rPr lang="en-US" altLang="zh-CN" dirty="0">
                <a:solidFill>
                  <a:schemeClr val="tx1"/>
                </a:solidFill>
              </a:rPr>
              <a:t>PLL(Phase Locked Loop)</a:t>
            </a:r>
            <a:r>
              <a:rPr lang="zh-CN" altLang="en-US" dirty="0">
                <a:solidFill>
                  <a:schemeClr val="tx1"/>
                </a:solidFill>
              </a:rPr>
              <a:t>、</a:t>
            </a:r>
            <a:r>
              <a:rPr lang="en-US" altLang="zh-CN" dirty="0">
                <a:solidFill>
                  <a:schemeClr val="tx1"/>
                </a:solidFill>
              </a:rPr>
              <a:t>DSP </a:t>
            </a:r>
            <a:r>
              <a:rPr lang="zh-CN" altLang="en-US" dirty="0">
                <a:solidFill>
                  <a:schemeClr val="tx1"/>
                </a:solidFill>
              </a:rPr>
              <a:t>等软处理核</a:t>
            </a:r>
            <a:r>
              <a:rPr lang="en-US" altLang="zh-CN" dirty="0">
                <a:solidFill>
                  <a:schemeClr val="tx1"/>
                </a:solidFill>
              </a:rPr>
              <a:t>(Soft Core)</a:t>
            </a:r>
            <a:r>
              <a:rPr lang="zh-CN" altLang="en-US" dirty="0">
                <a:solidFill>
                  <a:schemeClr val="tx1"/>
                </a:solidFill>
              </a:rPr>
              <a:t>。</a:t>
            </a:r>
          </a:p>
        </p:txBody>
      </p:sp>
      <p:sp>
        <p:nvSpPr>
          <p:cNvPr id="24" name="Rectangle 16"/>
          <p:cNvSpPr>
            <a:spLocks noChangeArrowheads="1"/>
          </p:cNvSpPr>
          <p:nvPr/>
        </p:nvSpPr>
        <p:spPr bwMode="auto">
          <a:xfrm>
            <a:off x="472831" y="5740119"/>
            <a:ext cx="6842183"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90000" tIns="46800" rIns="90000" bIns="46800">
            <a:spAutoFit/>
          </a:bodyPr>
          <a:lstStyle/>
          <a:p>
            <a:pPr>
              <a:lnSpc>
                <a:spcPct val="100000"/>
              </a:lnSpc>
            </a:pPr>
            <a:r>
              <a:rPr lang="en-US" altLang="zh-CN" dirty="0">
                <a:solidFill>
                  <a:srgbClr val="FF0000"/>
                </a:solidFill>
                <a:ea typeface="宋体" pitchFamily="2" charset="-122"/>
              </a:rPr>
              <a:t>(6)</a:t>
            </a:r>
            <a:r>
              <a:rPr lang="zh-CN" altLang="en-US" dirty="0">
                <a:solidFill>
                  <a:srgbClr val="FF0000"/>
                </a:solidFill>
              </a:rPr>
              <a:t>内嵌专用硬核</a:t>
            </a:r>
            <a:endParaRPr lang="en-US" altLang="zh-CN" dirty="0">
              <a:solidFill>
                <a:schemeClr val="tx1"/>
              </a:solidFill>
            </a:endParaRPr>
          </a:p>
        </p:txBody>
      </p:sp>
      <p:sp>
        <p:nvSpPr>
          <p:cNvPr id="21" name="矩形 20"/>
          <p:cNvSpPr/>
          <p:nvPr/>
        </p:nvSpPr>
        <p:spPr>
          <a:xfrm>
            <a:off x="1151770" y="6111632"/>
            <a:ext cx="7785519" cy="369332"/>
          </a:xfrm>
          <a:prstGeom prst="rect">
            <a:avLst/>
          </a:prstGeom>
        </p:spPr>
        <p:txBody>
          <a:bodyPr wrap="square">
            <a:spAutoFit/>
          </a:bodyPr>
          <a:lstStyle/>
          <a:p>
            <a:r>
              <a:rPr lang="zh-CN" altLang="en-US" dirty="0">
                <a:solidFill>
                  <a:schemeClr val="tx1"/>
                </a:solidFill>
              </a:rPr>
              <a:t>为了提高</a:t>
            </a:r>
            <a:r>
              <a:rPr lang="en-US" altLang="zh-CN" dirty="0">
                <a:solidFill>
                  <a:schemeClr val="tx1"/>
                </a:solidFill>
              </a:rPr>
              <a:t>FPGA </a:t>
            </a:r>
            <a:r>
              <a:rPr lang="zh-CN" altLang="en-US" dirty="0">
                <a:solidFill>
                  <a:schemeClr val="tx1"/>
                </a:solidFill>
              </a:rPr>
              <a:t>性能，芯片生产商在芯片内部集成了一些专用的硬核。</a:t>
            </a:r>
          </a:p>
        </p:txBody>
      </p:sp>
    </p:spTree>
    <p:extLst>
      <p:ext uri="{BB962C8B-B14F-4D97-AF65-F5344CB8AC3E}">
        <p14:creationId xmlns:p14="http://schemas.microsoft.com/office/powerpoint/2010/main" val="29133654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 y="-194059"/>
            <a:ext cx="9027297" cy="806054"/>
          </a:xfrm>
        </p:spPr>
        <p:txBody>
          <a:bodyPr/>
          <a:lstStyle/>
          <a:p>
            <a:r>
              <a:rPr lang="zh-CN" altLang="en-US" sz="2800" dirty="0"/>
              <a:t>第六章  可编程逻辑</a:t>
            </a:r>
            <a:r>
              <a:rPr lang="en-US" altLang="zh-CN" sz="2800" dirty="0"/>
              <a:t>\</a:t>
            </a:r>
            <a:r>
              <a:rPr lang="zh-CN" altLang="en-US" dirty="0">
                <a:solidFill>
                  <a:srgbClr val="1C1C1C"/>
                </a:solidFill>
                <a:ea typeface="宋体" pitchFamily="2" charset="-122"/>
              </a:rPr>
              <a:t>第二节  现场可编程门阵列 </a:t>
            </a:r>
            <a:r>
              <a:rPr lang="en-US" altLang="zh-CN" dirty="0">
                <a:solidFill>
                  <a:srgbClr val="1C1C1C"/>
                </a:solidFill>
                <a:ea typeface="宋体" pitchFamily="2" charset="-122"/>
              </a:rPr>
              <a:t>FPGA</a:t>
            </a:r>
            <a:endParaRPr lang="zh-CN" altLang="en-US" dirty="0"/>
          </a:p>
        </p:txBody>
      </p:sp>
      <p:sp>
        <p:nvSpPr>
          <p:cNvPr id="3" name="内容占位符 2"/>
          <p:cNvSpPr>
            <a:spLocks noGrp="1"/>
          </p:cNvSpPr>
          <p:nvPr>
            <p:ph idx="1"/>
          </p:nvPr>
        </p:nvSpPr>
        <p:spPr>
          <a:xfrm>
            <a:off x="111490" y="548808"/>
            <a:ext cx="8910594" cy="5266419"/>
          </a:xfrm>
        </p:spPr>
        <p:txBody>
          <a:bodyPr/>
          <a:lstStyle/>
          <a:p>
            <a:r>
              <a:rPr lang="zh-CN" altLang="en-US" sz="2800" dirty="0"/>
              <a:t>软核、硬核以及固核的概念</a:t>
            </a:r>
            <a:endParaRPr lang="en-US" altLang="zh-CN" sz="2800" dirty="0"/>
          </a:p>
          <a:p>
            <a:pPr lvl="1"/>
            <a:r>
              <a:rPr lang="en-US" altLang="zh-CN" sz="2800" dirty="0"/>
              <a:t>IP(Intelligent Property) </a:t>
            </a:r>
            <a:r>
              <a:rPr lang="zh-CN" altLang="en-US" sz="2800" dirty="0"/>
              <a:t>核是</a:t>
            </a:r>
            <a:r>
              <a:rPr lang="zh-CN" altLang="en-US" sz="2800" dirty="0">
                <a:solidFill>
                  <a:srgbClr val="FF0000"/>
                </a:solidFill>
              </a:rPr>
              <a:t>具有知识产权核的集成电路芯核总称</a:t>
            </a:r>
            <a:r>
              <a:rPr lang="zh-CN" altLang="en-US" sz="2800" dirty="0"/>
              <a:t>，是经过反复验证过的、具有特定功能的宏模块，与芯片制造工艺无关</a:t>
            </a:r>
            <a:endParaRPr lang="en-US" altLang="zh-CN" sz="2800" dirty="0"/>
          </a:p>
          <a:p>
            <a:pPr lvl="1"/>
            <a:r>
              <a:rPr lang="en-US" altLang="zh-CN" sz="2800" dirty="0"/>
              <a:t>IP </a:t>
            </a:r>
            <a:r>
              <a:rPr lang="zh-CN" altLang="en-US" sz="2800" dirty="0"/>
              <a:t>核已经变成系统设计的基本单元</a:t>
            </a:r>
            <a:endParaRPr lang="en-US" altLang="zh-CN" sz="2800" dirty="0"/>
          </a:p>
          <a:p>
            <a:pPr lvl="1"/>
            <a:r>
              <a:rPr lang="zh-CN" altLang="en-US" sz="2800" dirty="0"/>
              <a:t>从</a:t>
            </a:r>
            <a:r>
              <a:rPr lang="en-US" altLang="zh-CN" sz="2800" dirty="0"/>
              <a:t>IP</a:t>
            </a:r>
            <a:r>
              <a:rPr lang="zh-CN" altLang="en-US" sz="2800" dirty="0"/>
              <a:t>核的提供方式上，分为软核、固核和硬核这</a:t>
            </a:r>
            <a:r>
              <a:rPr lang="en-US" altLang="zh-CN" sz="2800" dirty="0"/>
              <a:t>3</a:t>
            </a:r>
            <a:r>
              <a:rPr lang="zh-CN" altLang="en-US" sz="2800" dirty="0"/>
              <a:t>类</a:t>
            </a:r>
            <a:endParaRPr lang="en-US" altLang="zh-CN" sz="2800" dirty="0"/>
          </a:p>
          <a:p>
            <a:pPr lvl="2"/>
            <a:r>
              <a:rPr lang="zh-CN" altLang="en-US" sz="2800" dirty="0"/>
              <a:t>软核</a:t>
            </a:r>
            <a:r>
              <a:rPr lang="en-US" altLang="zh-CN" sz="2800" dirty="0"/>
              <a:t>(Soft IP Core)</a:t>
            </a:r>
          </a:p>
          <a:p>
            <a:pPr lvl="3"/>
            <a:r>
              <a:rPr lang="zh-CN" altLang="en-US" sz="2000" dirty="0"/>
              <a:t>软核在</a:t>
            </a:r>
            <a:r>
              <a:rPr lang="en-US" altLang="zh-CN" sz="2000" dirty="0"/>
              <a:t>EDA </a:t>
            </a:r>
            <a:r>
              <a:rPr lang="zh-CN" altLang="en-US" sz="2000" dirty="0"/>
              <a:t>设计领域指的是综合之前的寄存器传输级</a:t>
            </a:r>
            <a:r>
              <a:rPr lang="en-US" altLang="zh-CN" sz="2000" dirty="0"/>
              <a:t>(RTL) </a:t>
            </a:r>
            <a:r>
              <a:rPr lang="zh-CN" altLang="en-US" sz="2000" dirty="0"/>
              <a:t>模型</a:t>
            </a:r>
            <a:endParaRPr lang="en-US" altLang="zh-CN" sz="2000" dirty="0"/>
          </a:p>
          <a:p>
            <a:pPr lvl="3"/>
            <a:r>
              <a:rPr lang="zh-CN" altLang="en-US" sz="2000" dirty="0"/>
              <a:t>软核只经过功能仿真，需要经过综合以及布局布线才能使用</a:t>
            </a:r>
            <a:endParaRPr lang="en-US" altLang="zh-CN" sz="2000" dirty="0"/>
          </a:p>
          <a:p>
            <a:pPr lvl="3"/>
            <a:r>
              <a:rPr lang="zh-CN" altLang="en-US" sz="2000" dirty="0"/>
              <a:t>对电路的硬件语言描述，包括逻辑描述、网表和帮助文档等。</a:t>
            </a:r>
          </a:p>
        </p:txBody>
      </p:sp>
    </p:spTree>
    <p:extLst>
      <p:ext uri="{BB962C8B-B14F-4D97-AF65-F5344CB8AC3E}">
        <p14:creationId xmlns:p14="http://schemas.microsoft.com/office/powerpoint/2010/main" val="7825380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 y="-194059"/>
            <a:ext cx="9027297" cy="806054"/>
          </a:xfrm>
        </p:spPr>
        <p:txBody>
          <a:bodyPr/>
          <a:lstStyle/>
          <a:p>
            <a:r>
              <a:rPr lang="zh-CN" altLang="en-US" sz="2800" dirty="0"/>
              <a:t>第六章  可编程逻辑</a:t>
            </a:r>
            <a:r>
              <a:rPr lang="en-US" altLang="zh-CN" sz="2800" dirty="0"/>
              <a:t>\</a:t>
            </a:r>
            <a:r>
              <a:rPr lang="zh-CN" altLang="en-US" dirty="0">
                <a:solidFill>
                  <a:srgbClr val="1C1C1C"/>
                </a:solidFill>
                <a:ea typeface="宋体" pitchFamily="2" charset="-122"/>
              </a:rPr>
              <a:t>第二节  现场可编程门阵列 </a:t>
            </a:r>
            <a:r>
              <a:rPr lang="en-US" altLang="zh-CN" dirty="0">
                <a:solidFill>
                  <a:srgbClr val="1C1C1C"/>
                </a:solidFill>
                <a:ea typeface="宋体" pitchFamily="2" charset="-122"/>
              </a:rPr>
              <a:t>FPGA</a:t>
            </a:r>
            <a:endParaRPr lang="zh-CN" altLang="en-US" dirty="0"/>
          </a:p>
        </p:txBody>
      </p:sp>
      <p:sp>
        <p:nvSpPr>
          <p:cNvPr id="3" name="内容占位符 2"/>
          <p:cNvSpPr>
            <a:spLocks noGrp="1"/>
          </p:cNvSpPr>
          <p:nvPr>
            <p:ph idx="1"/>
          </p:nvPr>
        </p:nvSpPr>
        <p:spPr>
          <a:xfrm>
            <a:off x="111490" y="548808"/>
            <a:ext cx="8910594" cy="5266419"/>
          </a:xfrm>
        </p:spPr>
        <p:txBody>
          <a:bodyPr/>
          <a:lstStyle/>
          <a:p>
            <a:r>
              <a:rPr lang="zh-CN" altLang="en-US" sz="2800" dirty="0"/>
              <a:t>软核、硬核以及固核的概念</a:t>
            </a:r>
            <a:endParaRPr lang="en-US" altLang="zh-CN" sz="2800" dirty="0"/>
          </a:p>
          <a:p>
            <a:pPr lvl="1"/>
            <a:r>
              <a:rPr lang="en-US" altLang="zh-CN" sz="2800" dirty="0"/>
              <a:t>IP(Intelligent Property) </a:t>
            </a:r>
            <a:r>
              <a:rPr lang="zh-CN" altLang="en-US" sz="2800" dirty="0"/>
              <a:t>核是</a:t>
            </a:r>
            <a:r>
              <a:rPr lang="zh-CN" altLang="en-US" sz="2800" dirty="0">
                <a:solidFill>
                  <a:srgbClr val="FF0000"/>
                </a:solidFill>
              </a:rPr>
              <a:t>具有知识产权核的集成电路芯核总称</a:t>
            </a:r>
            <a:r>
              <a:rPr lang="zh-CN" altLang="en-US" sz="2800" dirty="0"/>
              <a:t>，是经过反复验证过的、具有特定功能的宏模块，与芯片制造工艺无关</a:t>
            </a:r>
            <a:endParaRPr lang="en-US" altLang="zh-CN" sz="2800" dirty="0"/>
          </a:p>
          <a:p>
            <a:pPr lvl="1"/>
            <a:r>
              <a:rPr lang="en-US" altLang="zh-CN" sz="2800" dirty="0"/>
              <a:t>IP </a:t>
            </a:r>
            <a:r>
              <a:rPr lang="zh-CN" altLang="en-US" sz="2800" dirty="0"/>
              <a:t>核已经变成系统设计的基本单元</a:t>
            </a:r>
            <a:endParaRPr lang="en-US" altLang="zh-CN" sz="2800" dirty="0"/>
          </a:p>
          <a:p>
            <a:pPr lvl="1"/>
            <a:r>
              <a:rPr lang="zh-CN" altLang="en-US" sz="2800" dirty="0"/>
              <a:t>从</a:t>
            </a:r>
            <a:r>
              <a:rPr lang="en-US" altLang="zh-CN" sz="2800" dirty="0"/>
              <a:t>IP</a:t>
            </a:r>
            <a:r>
              <a:rPr lang="zh-CN" altLang="en-US" sz="2800" dirty="0"/>
              <a:t>核的提供方式上，分为软核、固核和硬核这</a:t>
            </a:r>
            <a:r>
              <a:rPr lang="en-US" altLang="zh-CN" sz="2800" dirty="0"/>
              <a:t>3</a:t>
            </a:r>
            <a:r>
              <a:rPr lang="zh-CN" altLang="en-US" sz="2800" dirty="0"/>
              <a:t>类</a:t>
            </a:r>
            <a:endParaRPr lang="en-US" altLang="zh-CN" sz="2800" dirty="0"/>
          </a:p>
          <a:p>
            <a:pPr lvl="2"/>
            <a:r>
              <a:rPr lang="zh-CN" altLang="en-US" sz="2800" dirty="0"/>
              <a:t>固核</a:t>
            </a:r>
            <a:r>
              <a:rPr lang="en-US" altLang="zh-CN" sz="2800" dirty="0"/>
              <a:t>(Firm IP Core)</a:t>
            </a:r>
            <a:endParaRPr lang="en-US" altLang="zh-CN" sz="2000" dirty="0"/>
          </a:p>
          <a:p>
            <a:pPr lvl="3"/>
            <a:r>
              <a:rPr lang="zh-CN" altLang="en-US" sz="2000" dirty="0"/>
              <a:t>带有布局规划的软核，通常以</a:t>
            </a:r>
            <a:r>
              <a:rPr lang="en-US" altLang="zh-CN" sz="2000" dirty="0"/>
              <a:t>RTL </a:t>
            </a:r>
            <a:r>
              <a:rPr lang="zh-CN" altLang="en-US" sz="2000" dirty="0"/>
              <a:t>代码和对应具体工艺网表的混合形式提供</a:t>
            </a:r>
            <a:endParaRPr lang="en-US" altLang="zh-CN" sz="2000" dirty="0"/>
          </a:p>
          <a:p>
            <a:pPr lvl="3"/>
            <a:r>
              <a:rPr lang="zh-CN" altLang="en-US" sz="2000" dirty="0"/>
              <a:t>将</a:t>
            </a:r>
            <a:r>
              <a:rPr lang="en-US" altLang="zh-CN" sz="2000" dirty="0"/>
              <a:t>RTL </a:t>
            </a:r>
            <a:r>
              <a:rPr lang="zh-CN" altLang="en-US" sz="2000" dirty="0"/>
              <a:t>描述结合具体标准单元库进行综合优化形成门级网表</a:t>
            </a:r>
          </a:p>
        </p:txBody>
      </p:sp>
    </p:spTree>
    <p:extLst>
      <p:ext uri="{BB962C8B-B14F-4D97-AF65-F5344CB8AC3E}">
        <p14:creationId xmlns:p14="http://schemas.microsoft.com/office/powerpoint/2010/main" val="1703981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 y="-194059"/>
            <a:ext cx="9027297" cy="806054"/>
          </a:xfrm>
        </p:spPr>
        <p:txBody>
          <a:bodyPr/>
          <a:lstStyle/>
          <a:p>
            <a:r>
              <a:rPr lang="zh-CN" altLang="en-US" sz="2800" dirty="0"/>
              <a:t>第六章  可编程逻辑</a:t>
            </a:r>
            <a:r>
              <a:rPr lang="en-US" altLang="zh-CN" sz="2800" dirty="0"/>
              <a:t>\</a:t>
            </a:r>
            <a:r>
              <a:rPr lang="zh-CN" altLang="en-US" dirty="0">
                <a:solidFill>
                  <a:srgbClr val="1C1C1C"/>
                </a:solidFill>
                <a:ea typeface="宋体" pitchFamily="2" charset="-122"/>
              </a:rPr>
              <a:t>第二节  现场可编程门阵列 </a:t>
            </a:r>
            <a:r>
              <a:rPr lang="en-US" altLang="zh-CN" dirty="0">
                <a:solidFill>
                  <a:srgbClr val="1C1C1C"/>
                </a:solidFill>
                <a:ea typeface="宋体" pitchFamily="2" charset="-122"/>
              </a:rPr>
              <a:t>FPGA</a:t>
            </a:r>
            <a:endParaRPr lang="zh-CN" altLang="en-US" dirty="0"/>
          </a:p>
        </p:txBody>
      </p:sp>
      <p:sp>
        <p:nvSpPr>
          <p:cNvPr id="3" name="内容占位符 2"/>
          <p:cNvSpPr>
            <a:spLocks noGrp="1"/>
          </p:cNvSpPr>
          <p:nvPr>
            <p:ph idx="1"/>
          </p:nvPr>
        </p:nvSpPr>
        <p:spPr>
          <a:xfrm>
            <a:off x="111490" y="548808"/>
            <a:ext cx="8910594" cy="5266419"/>
          </a:xfrm>
        </p:spPr>
        <p:txBody>
          <a:bodyPr/>
          <a:lstStyle/>
          <a:p>
            <a:r>
              <a:rPr lang="zh-CN" altLang="en-US" sz="2800" dirty="0"/>
              <a:t>软核、硬核以及固核的概念</a:t>
            </a:r>
            <a:endParaRPr lang="en-US" altLang="zh-CN" sz="2800" dirty="0"/>
          </a:p>
          <a:p>
            <a:pPr lvl="1"/>
            <a:r>
              <a:rPr lang="en-US" altLang="zh-CN" sz="2800" dirty="0"/>
              <a:t>IP(Intelligent Property) </a:t>
            </a:r>
            <a:r>
              <a:rPr lang="zh-CN" altLang="en-US" sz="2800" dirty="0"/>
              <a:t>核是</a:t>
            </a:r>
            <a:r>
              <a:rPr lang="zh-CN" altLang="en-US" sz="2800" dirty="0">
                <a:solidFill>
                  <a:srgbClr val="FF0000"/>
                </a:solidFill>
              </a:rPr>
              <a:t>具有知识产权核的集成电路芯核总称</a:t>
            </a:r>
            <a:r>
              <a:rPr lang="zh-CN" altLang="en-US" sz="2800" dirty="0"/>
              <a:t>，是经过反复验证过的、具有特定功能的宏模块，与芯片制造工艺无关</a:t>
            </a:r>
            <a:endParaRPr lang="en-US" altLang="zh-CN" sz="2800" dirty="0"/>
          </a:p>
          <a:p>
            <a:pPr lvl="1"/>
            <a:r>
              <a:rPr lang="en-US" altLang="zh-CN" sz="2800" dirty="0"/>
              <a:t>IP </a:t>
            </a:r>
            <a:r>
              <a:rPr lang="zh-CN" altLang="en-US" sz="2800" dirty="0"/>
              <a:t>核已经变成系统设计的基本单元</a:t>
            </a:r>
            <a:endParaRPr lang="en-US" altLang="zh-CN" sz="2800" dirty="0"/>
          </a:p>
          <a:p>
            <a:pPr lvl="1"/>
            <a:r>
              <a:rPr lang="zh-CN" altLang="en-US" sz="2800" dirty="0"/>
              <a:t>从</a:t>
            </a:r>
            <a:r>
              <a:rPr lang="en-US" altLang="zh-CN" sz="2800" dirty="0"/>
              <a:t>IP</a:t>
            </a:r>
            <a:r>
              <a:rPr lang="zh-CN" altLang="en-US" sz="2800" dirty="0"/>
              <a:t>核的提供方式上，分为软核、固核和硬核这</a:t>
            </a:r>
            <a:r>
              <a:rPr lang="en-US" altLang="zh-CN" sz="2800" dirty="0"/>
              <a:t>3</a:t>
            </a:r>
            <a:r>
              <a:rPr lang="zh-CN" altLang="en-US" sz="2800" dirty="0"/>
              <a:t>类</a:t>
            </a:r>
            <a:endParaRPr lang="en-US" altLang="zh-CN" sz="2800" dirty="0"/>
          </a:p>
          <a:p>
            <a:pPr lvl="2"/>
            <a:r>
              <a:rPr lang="zh-CN" altLang="en-US" sz="2800" dirty="0"/>
              <a:t>硬核 </a:t>
            </a:r>
            <a:r>
              <a:rPr lang="en-US" altLang="zh-CN" sz="2800" dirty="0"/>
              <a:t>(Hard IP Core)</a:t>
            </a:r>
            <a:endParaRPr lang="en-US" altLang="zh-CN" sz="2000" dirty="0"/>
          </a:p>
          <a:p>
            <a:pPr lvl="3"/>
            <a:r>
              <a:rPr lang="zh-CN" altLang="en-US" sz="2000" dirty="0"/>
              <a:t>经过验证的设计版图</a:t>
            </a:r>
            <a:endParaRPr lang="en-US" altLang="zh-CN" sz="2000" dirty="0"/>
          </a:p>
          <a:p>
            <a:pPr lvl="3"/>
            <a:r>
              <a:rPr lang="zh-CN" altLang="en-US" sz="2000" dirty="0"/>
              <a:t>布局和工艺固定、经过前端和后端验证的设计，设计人员不能对其修改。</a:t>
            </a:r>
          </a:p>
        </p:txBody>
      </p:sp>
    </p:spTree>
    <p:extLst>
      <p:ext uri="{BB962C8B-B14F-4D97-AF65-F5344CB8AC3E}">
        <p14:creationId xmlns:p14="http://schemas.microsoft.com/office/powerpoint/2010/main" val="7592966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0" y="5934670"/>
            <a:ext cx="9144000" cy="92333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endParaRPr lang="en-US" altLang="zh-CN" dirty="0"/>
          </a:p>
          <a:p>
            <a:endParaRPr lang="en-US" altLang="zh-CN" dirty="0"/>
          </a:p>
          <a:p>
            <a:endParaRPr lang="zh-CN" altLang="en-US" dirty="0"/>
          </a:p>
        </p:txBody>
      </p:sp>
      <p:sp>
        <p:nvSpPr>
          <p:cNvPr id="4" name="标题 3"/>
          <p:cNvSpPr>
            <a:spLocks noGrp="1"/>
          </p:cNvSpPr>
          <p:nvPr>
            <p:ph type="title"/>
          </p:nvPr>
        </p:nvSpPr>
        <p:spPr>
          <a:xfrm>
            <a:off x="-1" y="-194059"/>
            <a:ext cx="9027297" cy="806054"/>
          </a:xfrm>
        </p:spPr>
        <p:txBody>
          <a:bodyPr/>
          <a:lstStyle/>
          <a:p>
            <a:r>
              <a:rPr lang="zh-CN" altLang="en-US" sz="2800" dirty="0"/>
              <a:t>第六章  可编程逻辑</a:t>
            </a:r>
            <a:r>
              <a:rPr lang="en-US" altLang="zh-CN" sz="2800" dirty="0"/>
              <a:t>\</a:t>
            </a:r>
            <a:r>
              <a:rPr lang="zh-CN" altLang="en-US" dirty="0">
                <a:solidFill>
                  <a:srgbClr val="1C1C1C"/>
                </a:solidFill>
                <a:ea typeface="宋体" pitchFamily="2" charset="-122"/>
              </a:rPr>
              <a:t>第二节  现场可编程门阵列 </a:t>
            </a:r>
            <a:r>
              <a:rPr lang="en-US" altLang="zh-CN" dirty="0">
                <a:solidFill>
                  <a:srgbClr val="1C1C1C"/>
                </a:solidFill>
                <a:ea typeface="宋体" pitchFamily="2" charset="-122"/>
              </a:rPr>
              <a:t>FPGA</a:t>
            </a:r>
            <a:endParaRPr lang="zh-CN" altLang="en-US" dirty="0"/>
          </a:p>
        </p:txBody>
      </p:sp>
      <p:sp>
        <p:nvSpPr>
          <p:cNvPr id="3" name="内容占位符 2"/>
          <p:cNvSpPr>
            <a:spLocks noGrp="1"/>
          </p:cNvSpPr>
          <p:nvPr>
            <p:ph idx="1"/>
          </p:nvPr>
        </p:nvSpPr>
        <p:spPr>
          <a:xfrm>
            <a:off x="111490" y="548808"/>
            <a:ext cx="8910594" cy="5266419"/>
          </a:xfrm>
        </p:spPr>
        <p:txBody>
          <a:bodyPr/>
          <a:lstStyle/>
          <a:p>
            <a:r>
              <a:rPr lang="zh-CN" altLang="en-US" sz="2800" dirty="0"/>
              <a:t>全球三大</a:t>
            </a:r>
            <a:r>
              <a:rPr lang="en-US" altLang="zh-CN" sz="2800" dirty="0"/>
              <a:t>CPLD/FPGA</a:t>
            </a:r>
            <a:r>
              <a:rPr lang="zh-CN" altLang="en-US" sz="2800" dirty="0"/>
              <a:t>公司</a:t>
            </a:r>
          </a:p>
        </p:txBody>
      </p:sp>
      <p:graphicFrame>
        <p:nvGraphicFramePr>
          <p:cNvPr id="21" name="Group 3"/>
          <p:cNvGraphicFramePr>
            <a:graphicFrameLocks noGrp="1"/>
          </p:cNvGraphicFramePr>
          <p:nvPr>
            <p:extLst>
              <p:ext uri="{D42A27DB-BD31-4B8C-83A1-F6EECF244321}">
                <p14:modId xmlns:p14="http://schemas.microsoft.com/office/powerpoint/2010/main" val="1697615923"/>
              </p:ext>
            </p:extLst>
          </p:nvPr>
        </p:nvGraphicFramePr>
        <p:xfrm>
          <a:off x="548164" y="1269194"/>
          <a:ext cx="3752850" cy="4382400"/>
        </p:xfrm>
        <a:graphic>
          <a:graphicData uri="http://schemas.openxmlformats.org/drawingml/2006/table">
            <a:tbl>
              <a:tblPr/>
              <a:tblGrid>
                <a:gridCol w="762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466850">
                  <a:extLst>
                    <a:ext uri="{9D8B030D-6E8A-4147-A177-3AD203B41FA5}">
                      <a16:colId xmlns:a16="http://schemas.microsoft.com/office/drawing/2014/main" val="20002"/>
                    </a:ext>
                  </a:extLst>
                </a:gridCol>
              </a:tblGrid>
              <a:tr h="3651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宋体" pitchFamily="2" charset="-122"/>
                          <a:ea typeface="宋体" pitchFamily="2" charset="-122"/>
                        </a:rPr>
                        <a:t>排名</a:t>
                      </a:r>
                      <a:endParaRPr kumimoji="1" lang="zh-CN" altLang="en-US"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宋体" pitchFamily="2" charset="-122"/>
                          <a:ea typeface="宋体" pitchFamily="2" charset="-122"/>
                        </a:rPr>
                        <a:t>公司</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宋体" pitchFamily="2" charset="-122"/>
                          <a:ea typeface="宋体" pitchFamily="2" charset="-122"/>
                        </a:rPr>
                        <a:t>市场占有率</a:t>
                      </a:r>
                      <a:endParaRPr kumimoji="1" lang="zh-CN" altLang="en-US"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1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FF3300"/>
                          </a:solidFill>
                          <a:effectLst/>
                          <a:latin typeface="宋体" pitchFamily="2" charset="-122"/>
                          <a:ea typeface="宋体" pitchFamily="2" charset="-122"/>
                          <a:cs typeface="Times New Roman" pitchFamily="18" charset="0"/>
                        </a:rPr>
                        <a:t>Altera</a:t>
                      </a:r>
                      <a:endParaRPr kumimoji="1" lang="en-US" altLang="zh-CN" sz="2000" b="0" i="0" u="none" strike="noStrike" cap="none" normalizeH="0" baseline="0">
                        <a:ln>
                          <a:noFill/>
                        </a:ln>
                        <a:solidFill>
                          <a:srgbClr val="FF3300"/>
                        </a:solidFill>
                        <a:effectLst/>
                        <a:latin typeface="Times New Roman" pitchFamily="18" charset="0"/>
                        <a:ea typeface="宋体" pitchFamily="2" charset="-122"/>
                        <a:cs typeface="Times New Roman" pitchFamily="18" charset="0"/>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cs typeface="Times New Roman" pitchFamily="18" charset="0"/>
                        </a:rPr>
                        <a:t>30.1</a:t>
                      </a:r>
                      <a:endParaRPr kumimoji="1"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35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2</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FF3300"/>
                          </a:solidFill>
                          <a:effectLst/>
                          <a:latin typeface="宋体" pitchFamily="2" charset="-122"/>
                          <a:ea typeface="宋体" pitchFamily="2" charset="-122"/>
                          <a:cs typeface="Times New Roman" pitchFamily="18" charset="0"/>
                        </a:rPr>
                        <a:t>Xilinx</a:t>
                      </a:r>
                      <a:endParaRPr kumimoji="1" lang="en-US" altLang="zh-CN" sz="2000" b="0" i="0" u="none" strike="noStrike" cap="none" normalizeH="0" baseline="0">
                        <a:ln>
                          <a:noFill/>
                        </a:ln>
                        <a:solidFill>
                          <a:srgbClr val="FF3300"/>
                        </a:solidFill>
                        <a:effectLst/>
                        <a:latin typeface="Times New Roman" pitchFamily="18" charset="0"/>
                        <a:ea typeface="宋体" pitchFamily="2" charset="-122"/>
                        <a:cs typeface="Times New Roman" pitchFamily="18" charset="0"/>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cs typeface="Times New Roman" pitchFamily="18" charset="0"/>
                        </a:rPr>
                        <a:t>29.0</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1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3</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cs typeface="Times New Roman" pitchFamily="18" charset="0"/>
                        </a:rPr>
                        <a:t>Vantis</a:t>
                      </a:r>
                      <a:endParaRPr kumimoji="1"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cs typeface="Times New Roman" pitchFamily="18" charset="0"/>
                        </a:rPr>
                        <a:t>11.1</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1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4</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FF3300"/>
                          </a:solidFill>
                          <a:effectLst/>
                          <a:latin typeface="宋体" pitchFamily="2" charset="-122"/>
                          <a:ea typeface="宋体" pitchFamily="2" charset="-122"/>
                          <a:cs typeface="Times New Roman" pitchFamily="18" charset="0"/>
                        </a:rPr>
                        <a:t>Lattice</a:t>
                      </a:r>
                      <a:endParaRPr kumimoji="1" lang="en-US" altLang="zh-CN" sz="2000" b="0" i="0" u="none" strike="noStrike" cap="none" normalizeH="0" baseline="0">
                        <a:ln>
                          <a:noFill/>
                        </a:ln>
                        <a:solidFill>
                          <a:srgbClr val="FF3300"/>
                        </a:solidFill>
                        <a:effectLst/>
                        <a:latin typeface="Times New Roman" pitchFamily="18" charset="0"/>
                        <a:ea typeface="宋体" pitchFamily="2" charset="-122"/>
                        <a:cs typeface="Times New Roman" pitchFamily="18" charset="0"/>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cs typeface="Times New Roman" pitchFamily="18" charset="0"/>
                        </a:rPr>
                        <a:t>11.0</a:t>
                      </a:r>
                      <a:endParaRPr kumimoji="1"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1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5</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cs typeface="Times New Roman" pitchFamily="18" charset="0"/>
                        </a:rPr>
                        <a:t>Actel</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cs typeface="Times New Roman" pitchFamily="18" charset="0"/>
                        </a:rPr>
                        <a:t>7.0</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1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6</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cs typeface="Times New Roman" pitchFamily="18" charset="0"/>
                        </a:rPr>
                        <a:t>Luccent</a:t>
                      </a:r>
                      <a:endParaRPr kumimoji="1"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cs typeface="Times New Roman" pitchFamily="18" charset="0"/>
                        </a:rPr>
                        <a:t>4.3</a:t>
                      </a:r>
                      <a:endParaRPr kumimoji="1"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1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7</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cs typeface="Times New Roman" pitchFamily="18" charset="0"/>
                        </a:rPr>
                        <a:t>Cypress</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cs typeface="Times New Roman" pitchFamily="18" charset="0"/>
                        </a:rPr>
                        <a:t>2.2</a:t>
                      </a:r>
                      <a:endParaRPr kumimoji="1" lang="en-US"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35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8</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FF3300"/>
                          </a:solidFill>
                          <a:effectLst/>
                          <a:latin typeface="宋体" pitchFamily="2" charset="-122"/>
                          <a:ea typeface="宋体" pitchFamily="2" charset="-122"/>
                          <a:cs typeface="Times New Roman" pitchFamily="18" charset="0"/>
                        </a:rPr>
                        <a:t>Atmel</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cs typeface="Times New Roman" pitchFamily="18" charset="0"/>
                        </a:rPr>
                        <a:t>2.1</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1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9</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FF3300"/>
                          </a:solidFill>
                          <a:effectLst/>
                          <a:latin typeface="宋体" pitchFamily="2" charset="-122"/>
                          <a:ea typeface="宋体" pitchFamily="2" charset="-122"/>
                          <a:cs typeface="Times New Roman" pitchFamily="18" charset="0"/>
                        </a:rPr>
                        <a:t>Philips</a:t>
                      </a:r>
                      <a:endParaRPr kumimoji="1" lang="en-US" altLang="zh-CN" sz="2000" b="0" i="0" u="none" strike="noStrike" cap="none" normalizeH="0" baseline="0">
                        <a:ln>
                          <a:noFill/>
                        </a:ln>
                        <a:solidFill>
                          <a:srgbClr val="FF3300"/>
                        </a:solidFill>
                        <a:effectLst/>
                        <a:latin typeface="Times New Roman" pitchFamily="18" charset="0"/>
                        <a:ea typeface="宋体" pitchFamily="2" charset="-122"/>
                        <a:cs typeface="Times New Roman" pitchFamily="18" charset="0"/>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cs typeface="Times New Roman" pitchFamily="18" charset="0"/>
                        </a:rPr>
                        <a:t>1.4</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51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10</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cs typeface="Times New Roman" pitchFamily="18" charset="0"/>
                        </a:rPr>
                        <a:t>Quicklogic</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宋体" pitchFamily="2" charset="-122"/>
                          <a:ea typeface="宋体" pitchFamily="2" charset="-122"/>
                          <a:cs typeface="Times New Roman" pitchFamily="18" charset="0"/>
                        </a:rPr>
                        <a:t>1.2</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22" name="Text Box 53"/>
          <p:cNvSpPr txBox="1">
            <a:spLocks noChangeArrowheads="1"/>
          </p:cNvSpPr>
          <p:nvPr/>
        </p:nvSpPr>
        <p:spPr bwMode="auto">
          <a:xfrm>
            <a:off x="476727" y="908832"/>
            <a:ext cx="3733800"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zh-CN" altLang="en-US" dirty="0">
                <a:ea typeface="宋体" pitchFamily="2" charset="-122"/>
              </a:rPr>
              <a:t>十大</a:t>
            </a:r>
            <a:r>
              <a:rPr lang="en-US" altLang="zh-CN" dirty="0">
                <a:ea typeface="宋体" pitchFamily="2" charset="-122"/>
              </a:rPr>
              <a:t>CPLD/FPGA</a:t>
            </a:r>
            <a:r>
              <a:rPr lang="zh-CN" altLang="en-US" dirty="0">
                <a:ea typeface="宋体" pitchFamily="2" charset="-122"/>
              </a:rPr>
              <a:t>公司                              </a:t>
            </a:r>
          </a:p>
        </p:txBody>
      </p:sp>
      <p:sp>
        <p:nvSpPr>
          <p:cNvPr id="28" name="TextBox 55"/>
          <p:cNvSpPr txBox="1">
            <a:spLocks noChangeArrowheads="1"/>
          </p:cNvSpPr>
          <p:nvPr/>
        </p:nvSpPr>
        <p:spPr bwMode="auto">
          <a:xfrm>
            <a:off x="4842018" y="1335600"/>
            <a:ext cx="4185279"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r>
              <a:rPr lang="en-US" altLang="zh-CN" dirty="0"/>
              <a:t>       Altera</a:t>
            </a:r>
            <a:r>
              <a:rPr lang="zh-CN" altLang="en-US" dirty="0"/>
              <a:t>和</a:t>
            </a:r>
            <a:r>
              <a:rPr lang="en-US" altLang="zh-CN" dirty="0"/>
              <a:t>Xilinx</a:t>
            </a:r>
            <a:r>
              <a:rPr lang="zh-CN" altLang="en-US" dirty="0"/>
              <a:t>占有了</a:t>
            </a:r>
            <a:r>
              <a:rPr lang="en-US" altLang="zh-CN" dirty="0"/>
              <a:t>60%</a:t>
            </a:r>
            <a:r>
              <a:rPr lang="zh-CN" altLang="en-US" dirty="0"/>
              <a:t>以上的市场份额。 </a:t>
            </a:r>
            <a:br>
              <a:rPr lang="zh-CN" altLang="en-US" dirty="0"/>
            </a:br>
            <a:r>
              <a:rPr lang="zh-CN" altLang="en-US" dirty="0"/>
              <a:t>在欧洲用</a:t>
            </a:r>
            <a:r>
              <a:rPr lang="en-US" altLang="zh-CN" dirty="0"/>
              <a:t>Xilinx</a:t>
            </a:r>
            <a:r>
              <a:rPr lang="zh-CN" altLang="en-US" dirty="0"/>
              <a:t>的人多，在日本和亚太地区用</a:t>
            </a:r>
            <a:r>
              <a:rPr lang="en-US" altLang="zh-CN" dirty="0"/>
              <a:t>Altera</a:t>
            </a:r>
            <a:r>
              <a:rPr lang="zh-CN" altLang="en-US" dirty="0"/>
              <a:t>的人多，在美国则是平分秋色。 </a:t>
            </a:r>
            <a:br>
              <a:rPr lang="zh-CN" altLang="en-US" dirty="0"/>
            </a:br>
            <a:r>
              <a:rPr lang="zh-CN" altLang="en-US" dirty="0"/>
              <a:t>       全球</a:t>
            </a:r>
            <a:r>
              <a:rPr lang="en-US" altLang="zh-CN" dirty="0"/>
              <a:t>CPLD/FPGA</a:t>
            </a:r>
            <a:r>
              <a:rPr lang="zh-CN" altLang="en-US" dirty="0"/>
              <a:t>产品</a:t>
            </a:r>
            <a:r>
              <a:rPr lang="en-US" altLang="zh-CN" dirty="0"/>
              <a:t>60%</a:t>
            </a:r>
            <a:r>
              <a:rPr lang="zh-CN" altLang="en-US" dirty="0"/>
              <a:t>以上是由</a:t>
            </a:r>
            <a:r>
              <a:rPr lang="en-US" altLang="zh-CN" dirty="0"/>
              <a:t>Altera</a:t>
            </a:r>
            <a:r>
              <a:rPr lang="zh-CN" altLang="en-US" dirty="0"/>
              <a:t>和</a:t>
            </a:r>
            <a:r>
              <a:rPr lang="en-US" altLang="zh-CN" dirty="0"/>
              <a:t>Xilinx</a:t>
            </a:r>
            <a:r>
              <a:rPr lang="zh-CN" altLang="en-US" dirty="0"/>
              <a:t>提供的。可以讲</a:t>
            </a:r>
            <a:r>
              <a:rPr lang="en-US" altLang="zh-CN" dirty="0"/>
              <a:t>Altera</a:t>
            </a:r>
            <a:r>
              <a:rPr lang="zh-CN" altLang="en-US" dirty="0"/>
              <a:t>和</a:t>
            </a:r>
            <a:r>
              <a:rPr lang="en-US" altLang="zh-CN" dirty="0"/>
              <a:t>Xilinx</a:t>
            </a:r>
            <a:r>
              <a:rPr lang="zh-CN" altLang="en-US" dirty="0"/>
              <a:t>共同决定了</a:t>
            </a:r>
            <a:r>
              <a:rPr lang="en-US" altLang="zh-CN" dirty="0"/>
              <a:t>PLD</a:t>
            </a:r>
            <a:r>
              <a:rPr lang="zh-CN" altLang="en-US" dirty="0"/>
              <a:t>技术的发展方向。</a:t>
            </a:r>
          </a:p>
        </p:txBody>
      </p:sp>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2018" y="4211784"/>
            <a:ext cx="4181647" cy="2613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38563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0" y="5887170"/>
            <a:ext cx="9144000" cy="92333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endParaRPr lang="en-US" altLang="zh-CN" dirty="0"/>
          </a:p>
          <a:p>
            <a:endParaRPr lang="en-US" altLang="zh-CN" dirty="0"/>
          </a:p>
          <a:p>
            <a:endParaRPr lang="zh-CN" altLang="en-US" dirty="0"/>
          </a:p>
        </p:txBody>
      </p:sp>
      <p:sp>
        <p:nvSpPr>
          <p:cNvPr id="4" name="标题 3"/>
          <p:cNvSpPr>
            <a:spLocks noGrp="1"/>
          </p:cNvSpPr>
          <p:nvPr>
            <p:ph type="title"/>
          </p:nvPr>
        </p:nvSpPr>
        <p:spPr>
          <a:xfrm>
            <a:off x="-1" y="-194059"/>
            <a:ext cx="9027297" cy="806054"/>
          </a:xfrm>
        </p:spPr>
        <p:txBody>
          <a:bodyPr/>
          <a:lstStyle/>
          <a:p>
            <a:r>
              <a:rPr lang="zh-CN" altLang="en-US" sz="2800" dirty="0"/>
              <a:t>第六章  可编程逻辑</a:t>
            </a:r>
            <a:r>
              <a:rPr lang="en-US" altLang="zh-CN" sz="2800" dirty="0"/>
              <a:t>\</a:t>
            </a:r>
            <a:r>
              <a:rPr lang="zh-CN" altLang="en-US" dirty="0">
                <a:solidFill>
                  <a:srgbClr val="1C1C1C"/>
                </a:solidFill>
                <a:ea typeface="宋体" pitchFamily="2" charset="-122"/>
              </a:rPr>
              <a:t>第二节  现场可编程门阵列 </a:t>
            </a:r>
            <a:r>
              <a:rPr lang="en-US" altLang="zh-CN" dirty="0">
                <a:solidFill>
                  <a:srgbClr val="1C1C1C"/>
                </a:solidFill>
                <a:ea typeface="宋体" pitchFamily="2" charset="-122"/>
              </a:rPr>
              <a:t>FPGA</a:t>
            </a:r>
            <a:endParaRPr lang="zh-CN" altLang="en-US" dirty="0"/>
          </a:p>
        </p:txBody>
      </p:sp>
      <p:sp>
        <p:nvSpPr>
          <p:cNvPr id="3" name="内容占位符 2"/>
          <p:cNvSpPr>
            <a:spLocks noGrp="1"/>
          </p:cNvSpPr>
          <p:nvPr>
            <p:ph idx="1"/>
          </p:nvPr>
        </p:nvSpPr>
        <p:spPr>
          <a:xfrm>
            <a:off x="111490" y="548808"/>
            <a:ext cx="6575651" cy="5266419"/>
          </a:xfrm>
        </p:spPr>
        <p:txBody>
          <a:bodyPr/>
          <a:lstStyle/>
          <a:p>
            <a:r>
              <a:rPr lang="en-US" altLang="zh-CN" sz="2800" dirty="0"/>
              <a:t>FPGA</a:t>
            </a:r>
            <a:r>
              <a:rPr lang="zh-CN" altLang="en-US" sz="2800" dirty="0"/>
              <a:t>的应用</a:t>
            </a:r>
            <a:endParaRPr lang="en-US" altLang="zh-CN" sz="2800" dirty="0"/>
          </a:p>
          <a:p>
            <a:pPr lvl="1"/>
            <a:r>
              <a:rPr lang="en-US" altLang="zh-CN" sz="2400" dirty="0"/>
              <a:t>FPGA</a:t>
            </a:r>
            <a:r>
              <a:rPr lang="zh-CN" altLang="en-US" sz="2400" dirty="0"/>
              <a:t>技术发展迅速，正在逐渐融合</a:t>
            </a:r>
            <a:r>
              <a:rPr lang="en-US" altLang="zh-CN" sz="2400" dirty="0"/>
              <a:t>CPU</a:t>
            </a:r>
            <a:r>
              <a:rPr lang="zh-CN" altLang="en-US" sz="2400" dirty="0"/>
              <a:t>和</a:t>
            </a:r>
            <a:r>
              <a:rPr lang="en-US" altLang="zh-CN" sz="2400" dirty="0"/>
              <a:t>DSP</a:t>
            </a:r>
            <a:r>
              <a:rPr lang="zh-CN" altLang="en-US" sz="2400" dirty="0"/>
              <a:t>的功能；</a:t>
            </a:r>
          </a:p>
          <a:p>
            <a:pPr lvl="1"/>
            <a:r>
              <a:rPr lang="en-US" altLang="zh-CN" sz="2400" dirty="0"/>
              <a:t>FPGA</a:t>
            </a:r>
            <a:r>
              <a:rPr lang="zh-CN" altLang="en-US" sz="2400" dirty="0"/>
              <a:t>已经广泛应用在如无线基站、千兆网络路由器、智能手机、便携式产品等领域。</a:t>
            </a:r>
            <a:endParaRPr lang="en-US" altLang="zh-CN" sz="2400" dirty="0"/>
          </a:p>
          <a:p>
            <a:pPr lvl="1"/>
            <a:r>
              <a:rPr lang="en-US" altLang="zh-CN" sz="2400" dirty="0"/>
              <a:t>FPGA</a:t>
            </a:r>
            <a:r>
              <a:rPr lang="zh-CN" altLang="en-US" sz="2400" dirty="0"/>
              <a:t>的诞生解决了</a:t>
            </a:r>
            <a:r>
              <a:rPr lang="en-US" altLang="zh-CN" sz="2400" dirty="0"/>
              <a:t>ASIC</a:t>
            </a:r>
            <a:r>
              <a:rPr lang="zh-CN" altLang="en-US" sz="2400" dirty="0"/>
              <a:t>存在的这些不足，满足了快速产品开发的需要。</a:t>
            </a:r>
          </a:p>
          <a:p>
            <a:pPr lvl="1"/>
            <a:r>
              <a:rPr lang="zh-CN" altLang="en-US" sz="2400" dirty="0"/>
              <a:t>第一片</a:t>
            </a:r>
            <a:r>
              <a:rPr lang="en-US" altLang="zh-CN" sz="2400" dirty="0"/>
              <a:t>FPGA</a:t>
            </a:r>
            <a:r>
              <a:rPr lang="zh-CN" altLang="en-US" sz="2400" dirty="0"/>
              <a:t>：</a:t>
            </a:r>
            <a:r>
              <a:rPr lang="en-US" altLang="zh-CN" sz="2400" dirty="0"/>
              <a:t>Xilinx</a:t>
            </a:r>
            <a:r>
              <a:rPr lang="zh-CN" altLang="en-US" sz="2400" dirty="0"/>
              <a:t>公司</a:t>
            </a:r>
            <a:r>
              <a:rPr lang="en-US" altLang="zh-CN" sz="2400" dirty="0"/>
              <a:t>1984</a:t>
            </a:r>
            <a:r>
              <a:rPr lang="zh-CN" altLang="en-US" sz="2400" dirty="0"/>
              <a:t>年推出，</a:t>
            </a:r>
            <a:r>
              <a:rPr lang="en-US" altLang="zh-CN" sz="2400" dirty="0"/>
              <a:t>20</a:t>
            </a:r>
            <a:r>
              <a:rPr lang="zh-CN" altLang="en-US" sz="2400" dirty="0"/>
              <a:t>多年的发展，</a:t>
            </a:r>
            <a:r>
              <a:rPr lang="en-US" altLang="zh-CN" sz="2400" dirty="0"/>
              <a:t>FPGA</a:t>
            </a:r>
            <a:r>
              <a:rPr lang="zh-CN" altLang="en-US" sz="2400" dirty="0"/>
              <a:t>的可用门从当初的</a:t>
            </a:r>
            <a:r>
              <a:rPr lang="en-US" altLang="zh-CN" sz="2400" dirty="0"/>
              <a:t>1000</a:t>
            </a:r>
            <a:r>
              <a:rPr lang="zh-CN" altLang="en-US" sz="2400" dirty="0"/>
              <a:t>余个可用门，发展到现在的</a:t>
            </a:r>
            <a:r>
              <a:rPr lang="en-US" altLang="zh-CN" sz="2400" dirty="0"/>
              <a:t>1000</a:t>
            </a:r>
            <a:r>
              <a:rPr lang="zh-CN" altLang="en-US" sz="2400" dirty="0"/>
              <a:t>万个以上的可用门。容量提升了</a:t>
            </a:r>
            <a:r>
              <a:rPr lang="en-US" altLang="zh-CN" sz="2400" dirty="0"/>
              <a:t>1</a:t>
            </a:r>
            <a:r>
              <a:rPr lang="zh-CN" altLang="en-US" sz="2400" dirty="0"/>
              <a:t>万倍。</a:t>
            </a:r>
          </a:p>
          <a:p>
            <a:pPr lvl="1"/>
            <a:r>
              <a:rPr lang="en-US" altLang="zh-CN" sz="2400" dirty="0"/>
              <a:t>FPGA</a:t>
            </a:r>
            <a:r>
              <a:rPr lang="zh-CN" altLang="en-US" sz="2400" dirty="0"/>
              <a:t>解决了电子系统小型化、低功耗、高可靠性的问题，开发周期短、投入少，芯片价格不断下降。</a:t>
            </a:r>
            <a:endParaRPr lang="en-US" altLang="zh-CN" sz="2400" dirty="0"/>
          </a:p>
          <a:p>
            <a:pPr lvl="1"/>
            <a:endParaRPr lang="zh-CN" altLang="en-US" dirty="0"/>
          </a:p>
          <a:p>
            <a:pPr lvl="1"/>
            <a:endParaRPr lang="zh-CN" altLang="en-US" dirty="0"/>
          </a:p>
        </p:txBody>
      </p:sp>
      <p:pic>
        <p:nvPicPr>
          <p:cNvPr id="2" name="图片 1"/>
          <p:cNvPicPr>
            <a:picLocks noChangeAspect="1"/>
          </p:cNvPicPr>
          <p:nvPr/>
        </p:nvPicPr>
        <p:blipFill>
          <a:blip r:embed="rId2"/>
          <a:stretch>
            <a:fillRect/>
          </a:stretch>
        </p:blipFill>
        <p:spPr>
          <a:xfrm>
            <a:off x="6777147" y="3405694"/>
            <a:ext cx="2192799" cy="2777898"/>
          </a:xfrm>
          <a:prstGeom prst="rect">
            <a:avLst/>
          </a:prstGeom>
          <a:ln>
            <a:noFill/>
          </a:ln>
          <a:effectLst>
            <a:softEdge rad="112500"/>
          </a:effectLst>
        </p:spPr>
      </p:pic>
      <p:pic>
        <p:nvPicPr>
          <p:cNvPr id="5" name="图片 4"/>
          <p:cNvPicPr>
            <a:picLocks noChangeAspect="1"/>
          </p:cNvPicPr>
          <p:nvPr/>
        </p:nvPicPr>
        <p:blipFill>
          <a:blip r:embed="rId3"/>
          <a:stretch>
            <a:fillRect/>
          </a:stretch>
        </p:blipFill>
        <p:spPr>
          <a:xfrm>
            <a:off x="6777147" y="503804"/>
            <a:ext cx="2192799" cy="2811141"/>
          </a:xfrm>
          <a:prstGeom prst="rect">
            <a:avLst/>
          </a:prstGeom>
          <a:ln>
            <a:noFill/>
          </a:ln>
          <a:effectLst>
            <a:softEdge rad="112500"/>
          </a:effectLst>
        </p:spPr>
      </p:pic>
    </p:spTree>
    <p:extLst>
      <p:ext uri="{BB962C8B-B14F-4D97-AF65-F5344CB8AC3E}">
        <p14:creationId xmlns:p14="http://schemas.microsoft.com/office/powerpoint/2010/main" val="8817866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0" y="5887170"/>
            <a:ext cx="9144000" cy="92333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endParaRPr lang="en-US" altLang="zh-CN" dirty="0"/>
          </a:p>
          <a:p>
            <a:endParaRPr lang="en-US" altLang="zh-CN" dirty="0"/>
          </a:p>
          <a:p>
            <a:endParaRPr lang="zh-CN" altLang="en-US" dirty="0"/>
          </a:p>
        </p:txBody>
      </p:sp>
      <p:sp>
        <p:nvSpPr>
          <p:cNvPr id="4" name="标题 3"/>
          <p:cNvSpPr>
            <a:spLocks noGrp="1"/>
          </p:cNvSpPr>
          <p:nvPr>
            <p:ph type="title"/>
          </p:nvPr>
        </p:nvSpPr>
        <p:spPr>
          <a:xfrm>
            <a:off x="-1" y="-194059"/>
            <a:ext cx="9027297" cy="806054"/>
          </a:xfrm>
        </p:spPr>
        <p:txBody>
          <a:bodyPr/>
          <a:lstStyle/>
          <a:p>
            <a:r>
              <a:rPr lang="zh-CN" altLang="en-US" sz="2800" dirty="0"/>
              <a:t>第六章  可编程逻辑</a:t>
            </a:r>
            <a:r>
              <a:rPr lang="en-US" altLang="zh-CN" sz="2800" dirty="0"/>
              <a:t>\</a:t>
            </a:r>
            <a:r>
              <a:rPr lang="zh-CN" altLang="en-US" dirty="0">
                <a:solidFill>
                  <a:srgbClr val="1C1C1C"/>
                </a:solidFill>
                <a:ea typeface="宋体" pitchFamily="2" charset="-122"/>
              </a:rPr>
              <a:t>第二节  现场可编程门阵列 </a:t>
            </a:r>
            <a:r>
              <a:rPr lang="en-US" altLang="zh-CN" dirty="0">
                <a:solidFill>
                  <a:srgbClr val="1C1C1C"/>
                </a:solidFill>
                <a:ea typeface="宋体" pitchFamily="2" charset="-122"/>
              </a:rPr>
              <a:t>FPGA</a:t>
            </a:r>
            <a:endParaRPr lang="zh-CN" altLang="en-US" dirty="0"/>
          </a:p>
        </p:txBody>
      </p:sp>
      <p:sp>
        <p:nvSpPr>
          <p:cNvPr id="3" name="内容占位符 2"/>
          <p:cNvSpPr>
            <a:spLocks noGrp="1"/>
          </p:cNvSpPr>
          <p:nvPr>
            <p:ph idx="1"/>
          </p:nvPr>
        </p:nvSpPr>
        <p:spPr>
          <a:xfrm>
            <a:off x="111490" y="548808"/>
            <a:ext cx="8910594" cy="5266419"/>
          </a:xfrm>
        </p:spPr>
        <p:txBody>
          <a:bodyPr/>
          <a:lstStyle/>
          <a:p>
            <a:r>
              <a:rPr lang="en-US" altLang="zh-CN" sz="2800" dirty="0"/>
              <a:t>FPGA</a:t>
            </a:r>
            <a:r>
              <a:rPr lang="zh-CN" altLang="en-US" sz="2800" dirty="0"/>
              <a:t>的应用</a:t>
            </a:r>
            <a:endParaRPr lang="en-US" altLang="zh-CN" sz="2800" dirty="0"/>
          </a:p>
          <a:p>
            <a:r>
              <a:rPr lang="en-US" altLang="zh-CN" sz="2800" dirty="0">
                <a:solidFill>
                  <a:srgbClr val="000099"/>
                </a:solidFill>
              </a:rPr>
              <a:t>FPGA</a:t>
            </a:r>
            <a:r>
              <a:rPr lang="zh-CN" altLang="en-US" sz="2800" dirty="0">
                <a:solidFill>
                  <a:srgbClr val="000099"/>
                </a:solidFill>
              </a:rPr>
              <a:t>技术发展趋向</a:t>
            </a:r>
            <a:endParaRPr lang="zh-CN" altLang="en-US" sz="2800" dirty="0"/>
          </a:p>
          <a:p>
            <a:pPr lvl="1"/>
            <a:r>
              <a:rPr lang="en-US" altLang="zh-CN" sz="2400" dirty="0"/>
              <a:t>1</a:t>
            </a:r>
            <a:r>
              <a:rPr lang="zh-CN" altLang="en-US" sz="2400" dirty="0"/>
              <a:t>、基于</a:t>
            </a:r>
            <a:r>
              <a:rPr lang="en-US" altLang="zh-CN" sz="2400" dirty="0"/>
              <a:t>FPGA</a:t>
            </a:r>
            <a:r>
              <a:rPr lang="zh-CN" altLang="en-US" sz="2400" dirty="0"/>
              <a:t>的嵌入式系统（</a:t>
            </a:r>
            <a:r>
              <a:rPr lang="en-US" altLang="zh-CN" sz="2400" dirty="0" err="1"/>
              <a:t>SoPC</a:t>
            </a:r>
            <a:r>
              <a:rPr lang="zh-CN" altLang="en-US" sz="2400" dirty="0"/>
              <a:t>）技术正在成熟；</a:t>
            </a:r>
          </a:p>
          <a:p>
            <a:pPr lvl="1"/>
            <a:r>
              <a:rPr lang="en-US" altLang="zh-CN" sz="2400" dirty="0"/>
              <a:t>2</a:t>
            </a:r>
            <a:r>
              <a:rPr lang="zh-CN" altLang="en-US" sz="2400" dirty="0"/>
              <a:t>、</a:t>
            </a:r>
            <a:r>
              <a:rPr lang="en-US" altLang="zh-CN" sz="2400" dirty="0"/>
              <a:t>FPGA</a:t>
            </a:r>
            <a:r>
              <a:rPr lang="zh-CN" altLang="en-US" sz="2400" dirty="0"/>
              <a:t>芯片向高性能、高密度、低压和低功耗方向发展；</a:t>
            </a:r>
          </a:p>
          <a:p>
            <a:pPr lvl="1"/>
            <a:r>
              <a:rPr lang="en-US" altLang="zh-CN" sz="2400" dirty="0"/>
              <a:t>3</a:t>
            </a:r>
            <a:r>
              <a:rPr lang="zh-CN" altLang="en-US" sz="2400" dirty="0"/>
              <a:t>、基于</a:t>
            </a:r>
            <a:r>
              <a:rPr lang="en-US" altLang="zh-CN" sz="2400" dirty="0"/>
              <a:t>IP</a:t>
            </a:r>
            <a:r>
              <a:rPr lang="zh-CN" altLang="en-US" sz="2400" dirty="0"/>
              <a:t>库的设计方法；</a:t>
            </a:r>
          </a:p>
          <a:p>
            <a:pPr lvl="1"/>
            <a:r>
              <a:rPr lang="en-US" altLang="zh-CN" sz="2400" dirty="0"/>
              <a:t>FPGA</a:t>
            </a:r>
            <a:r>
              <a:rPr lang="zh-CN" altLang="en-US" sz="2400" dirty="0"/>
              <a:t>的设计者只需要寻找适合项目需要的</a:t>
            </a:r>
            <a:r>
              <a:rPr lang="en-US" altLang="zh-CN" sz="2400" dirty="0"/>
              <a:t>IP</a:t>
            </a:r>
            <a:r>
              <a:rPr lang="zh-CN" altLang="en-US" sz="2400" dirty="0"/>
              <a:t>库资源，然后将这些</a:t>
            </a:r>
            <a:r>
              <a:rPr lang="en-US" altLang="zh-CN" sz="2400" dirty="0"/>
              <a:t>IP</a:t>
            </a:r>
            <a:r>
              <a:rPr lang="zh-CN" altLang="en-US" sz="2400" dirty="0"/>
              <a:t>整合起来，完成顶层模块设计。</a:t>
            </a:r>
          </a:p>
          <a:p>
            <a:pPr lvl="1"/>
            <a:r>
              <a:rPr lang="zh-CN" altLang="en-US" sz="2400" dirty="0"/>
              <a:t>整个项目的仿真和验证工作主要就是验证</a:t>
            </a:r>
            <a:r>
              <a:rPr lang="en-US" altLang="zh-CN" sz="2400" dirty="0"/>
              <a:t>IP</a:t>
            </a:r>
            <a:r>
              <a:rPr lang="zh-CN" altLang="en-US" sz="2400" dirty="0"/>
              <a:t>库的接口逻辑设计正确性。</a:t>
            </a:r>
          </a:p>
          <a:p>
            <a:pPr lvl="1"/>
            <a:r>
              <a:rPr lang="en-US" altLang="zh-CN" sz="2400" dirty="0"/>
              <a:t>4</a:t>
            </a:r>
            <a:r>
              <a:rPr lang="zh-CN" altLang="en-US" sz="2400" dirty="0"/>
              <a:t>、</a:t>
            </a:r>
            <a:r>
              <a:rPr lang="en-US" altLang="zh-CN" sz="2400" dirty="0"/>
              <a:t>FPGA</a:t>
            </a:r>
            <a:r>
              <a:rPr lang="zh-CN" altLang="en-US" sz="2400" dirty="0"/>
              <a:t>的动态可重构技术。</a:t>
            </a:r>
          </a:p>
          <a:p>
            <a:pPr lvl="1"/>
            <a:r>
              <a:rPr lang="zh-CN" altLang="en-US" sz="2400" dirty="0"/>
              <a:t>指对于特定结构的</a:t>
            </a:r>
            <a:r>
              <a:rPr lang="en-US" altLang="zh-CN" sz="2400" dirty="0"/>
              <a:t>FPGA</a:t>
            </a:r>
            <a:r>
              <a:rPr lang="zh-CN" altLang="en-US" sz="2400" dirty="0"/>
              <a:t>芯片，在一定的控制逻辑的驱动下，对芯片的全部或部分逻辑资源实现高速的功能变换，从而实现硬件的时分复用，节省逻辑资源。</a:t>
            </a:r>
          </a:p>
          <a:p>
            <a:pPr lvl="1"/>
            <a:r>
              <a:rPr lang="zh-CN" altLang="en-US" sz="2400" dirty="0"/>
              <a:t> </a:t>
            </a:r>
          </a:p>
          <a:p>
            <a:pPr lvl="1"/>
            <a:endParaRPr lang="zh-CN" altLang="en-US" dirty="0"/>
          </a:p>
          <a:p>
            <a:pPr lvl="1"/>
            <a:endParaRPr lang="zh-CN" altLang="en-US" dirty="0"/>
          </a:p>
        </p:txBody>
      </p:sp>
    </p:spTree>
    <p:extLst>
      <p:ext uri="{BB962C8B-B14F-4D97-AF65-F5344CB8AC3E}">
        <p14:creationId xmlns:p14="http://schemas.microsoft.com/office/powerpoint/2010/main" val="15130249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116703" y="503805"/>
            <a:ext cx="8690747" cy="5820795"/>
          </a:xfrm>
        </p:spPr>
        <p:txBody>
          <a:bodyPr/>
          <a:lstStyle/>
          <a:p>
            <a:r>
              <a:rPr lang="en-US" altLang="zh-CN" sz="2800" dirty="0">
                <a:solidFill>
                  <a:srgbClr val="CC0000"/>
                </a:solidFill>
              </a:rPr>
              <a:t>FPGA/CPLD</a:t>
            </a:r>
            <a:r>
              <a:rPr lang="zh-CN" altLang="en-US" sz="2800" dirty="0"/>
              <a:t>的主要区别</a:t>
            </a:r>
            <a:endParaRPr lang="en-US" altLang="zh-CN" sz="2800" dirty="0"/>
          </a:p>
          <a:p>
            <a:pPr lvl="1"/>
            <a:r>
              <a:rPr lang="en-US" altLang="zh-CN" sz="2800" dirty="0"/>
              <a:t>1. </a:t>
            </a:r>
            <a:r>
              <a:rPr lang="zh-CN" altLang="en-US" sz="2800" dirty="0"/>
              <a:t>系统结构上的区别。</a:t>
            </a:r>
            <a:endParaRPr lang="en-US" altLang="zh-CN" sz="2800" dirty="0"/>
          </a:p>
          <a:p>
            <a:pPr lvl="3"/>
            <a:r>
              <a:rPr lang="en-US" altLang="zh-CN" dirty="0"/>
              <a:t>CPLD</a:t>
            </a:r>
            <a:r>
              <a:rPr lang="zh-CN" altLang="en-US" dirty="0"/>
              <a:t>是一个有点限制性的结构。这个结构由一个或者多个可编辑的结果之和的逻辑组列和一些相对少量的锁定的寄存器组成。这样的结果是缺乏编辑灵活性，但是却有可以预计的延迟时间和逻辑单元对连接单元高比率的优点。而</a:t>
            </a:r>
            <a:r>
              <a:rPr lang="en-US" altLang="zh-CN" dirty="0"/>
              <a:t>FPGA</a:t>
            </a:r>
            <a:r>
              <a:rPr lang="zh-CN" altLang="en-US" dirty="0"/>
              <a:t>却是有很多的连接单元，这样虽然让它可以更加灵活的编辑，但是结构却复杂的多。</a:t>
            </a:r>
            <a:endParaRPr lang="en-US" altLang="zh-CN" dirty="0"/>
          </a:p>
          <a:p>
            <a:pPr lvl="3"/>
            <a:r>
              <a:rPr lang="en-US" altLang="zh-CN" dirty="0"/>
              <a:t>FPGA</a:t>
            </a:r>
            <a:r>
              <a:rPr lang="zh-CN" altLang="en-US" dirty="0"/>
              <a:t>含有高层次的内置模块（比如加法器和乘法器）和内置的记忆体；很多新的</a:t>
            </a:r>
            <a:r>
              <a:rPr lang="en-US" altLang="zh-CN" dirty="0"/>
              <a:t>FPGA</a:t>
            </a:r>
            <a:r>
              <a:rPr lang="zh-CN" altLang="en-US" dirty="0"/>
              <a:t>支持完全的或者部分的系统内重新配置。</a:t>
            </a:r>
            <a:endParaRPr lang="en-US" altLang="zh-CN" dirty="0"/>
          </a:p>
          <a:p>
            <a:pPr lvl="1"/>
            <a:r>
              <a:rPr lang="en-US" altLang="zh-CN" sz="2800" dirty="0"/>
              <a:t>2. </a:t>
            </a:r>
            <a:r>
              <a:rPr lang="zh-CN" altLang="en-US" sz="2800" dirty="0"/>
              <a:t>规模区别</a:t>
            </a:r>
            <a:endParaRPr lang="en-US" altLang="zh-CN" sz="2800" dirty="0"/>
          </a:p>
          <a:p>
            <a:pPr lvl="3"/>
            <a:r>
              <a:rPr lang="en-US" altLang="zh-CN" dirty="0"/>
              <a:t>CPLD</a:t>
            </a:r>
            <a:r>
              <a:rPr lang="zh-CN" altLang="en-US" dirty="0"/>
              <a:t>和</a:t>
            </a:r>
            <a:r>
              <a:rPr lang="en-US" altLang="zh-CN" dirty="0"/>
              <a:t>FPGA</a:t>
            </a:r>
            <a:r>
              <a:rPr lang="zh-CN" altLang="en-US" dirty="0"/>
              <a:t>包括了一些相对大数量的可编辑逻辑单元。</a:t>
            </a:r>
            <a:r>
              <a:rPr lang="en-US" altLang="zh-CN" dirty="0"/>
              <a:t>CPLD</a:t>
            </a:r>
            <a:r>
              <a:rPr lang="zh-CN" altLang="en-US" dirty="0"/>
              <a:t>逻辑门的密度在几千到几万个逻辑单元之间，而</a:t>
            </a:r>
            <a:r>
              <a:rPr lang="en-US" altLang="zh-CN" dirty="0"/>
              <a:t>FPGA</a:t>
            </a:r>
            <a:r>
              <a:rPr lang="zh-CN" altLang="en-US" dirty="0"/>
              <a:t>通常是在几万到几百万。</a:t>
            </a:r>
            <a:endParaRPr lang="en-US" altLang="zh-CN" dirty="0"/>
          </a:p>
          <a:p>
            <a:pPr lvl="1"/>
            <a:r>
              <a:rPr lang="en-US" altLang="zh-CN" sz="2800" dirty="0"/>
              <a:t>3. </a:t>
            </a:r>
            <a:r>
              <a:rPr lang="zh-CN" altLang="en-US" sz="2800" dirty="0"/>
              <a:t>易失性区别</a:t>
            </a:r>
            <a:endParaRPr lang="en-US" altLang="zh-CN" sz="2800" dirty="0"/>
          </a:p>
          <a:p>
            <a:pPr lvl="3"/>
            <a:r>
              <a:rPr lang="en-US" altLang="zh-CN" dirty="0"/>
              <a:t>CPLD</a:t>
            </a:r>
            <a:r>
              <a:rPr lang="zh-CN" altLang="en-US" dirty="0"/>
              <a:t>下电之后，原有烧入的逻辑结构不会消失。 </a:t>
            </a:r>
            <a:r>
              <a:rPr lang="en-US" altLang="zh-CN" dirty="0"/>
              <a:t>FPGA</a:t>
            </a:r>
            <a:r>
              <a:rPr lang="zh-CN" altLang="en-US" dirty="0"/>
              <a:t>下电之后，再次上电时，需要重新加载</a:t>
            </a:r>
            <a:r>
              <a:rPr lang="en-US" altLang="zh-CN" dirty="0"/>
              <a:t>FLASH</a:t>
            </a:r>
            <a:r>
              <a:rPr lang="zh-CN" altLang="en-US" dirty="0"/>
              <a:t>里面的逻辑代码，需要一定的加载时间。</a:t>
            </a:r>
          </a:p>
        </p:txBody>
      </p:sp>
      <p:sp>
        <p:nvSpPr>
          <p:cNvPr id="6" name="文本占位符 2"/>
          <p:cNvSpPr txBox="1">
            <a:spLocks/>
          </p:cNvSpPr>
          <p:nvPr/>
        </p:nvSpPr>
        <p:spPr bwMode="auto">
          <a:xfrm>
            <a:off x="650" y="48656"/>
            <a:ext cx="7772400" cy="347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30188" indent="-230188"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mn-lt"/>
                <a:ea typeface="+mn-ea"/>
                <a:cs typeface="+mn-cs"/>
              </a:defRPr>
            </a:lvl1pPr>
            <a:lvl2pPr marL="628650" indent="-231775" algn="l" rtl="0" eaLnBrk="0" fontAlgn="base" hangingPunct="0">
              <a:lnSpc>
                <a:spcPct val="97000"/>
              </a:lnSpc>
              <a:spcBef>
                <a:spcPct val="20000"/>
              </a:spcBef>
              <a:spcAft>
                <a:spcPct val="20000"/>
              </a:spcAft>
              <a:buClr>
                <a:schemeClr val="folHlink"/>
              </a:buClr>
              <a:buFont typeface="Arial" charset="0"/>
              <a:buChar char="-"/>
              <a:defRPr sz="1600" b="1">
                <a:solidFill>
                  <a:schemeClr val="tx1"/>
                </a:solidFill>
                <a:latin typeface="+mn-lt"/>
                <a:ea typeface="+mn-ea"/>
              </a:defRPr>
            </a:lvl2pPr>
            <a:lvl3pPr marL="1025525" indent="-222250" algn="l" rtl="0" eaLnBrk="0" fontAlgn="base" hangingPunct="0">
              <a:lnSpc>
                <a:spcPct val="97000"/>
              </a:lnSpc>
              <a:spcBef>
                <a:spcPct val="20000"/>
              </a:spcBef>
              <a:spcAft>
                <a:spcPct val="20000"/>
              </a:spcAft>
              <a:buClr>
                <a:schemeClr val="folHlink"/>
              </a:buClr>
              <a:buChar char="•"/>
              <a:defRPr sz="1600" b="1">
                <a:solidFill>
                  <a:schemeClr val="tx1"/>
                </a:solidFill>
                <a:latin typeface="Arial" pitchFamily="34" charset="0"/>
                <a:ea typeface="+mn-ea"/>
              </a:defRPr>
            </a:lvl3pPr>
            <a:lvl4pPr marL="1376363" indent="-23177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4pPr>
            <a:lvl5pPr marL="17176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5pPr>
            <a:lvl6pPr marL="21748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6pPr>
            <a:lvl7pPr marL="26320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7pPr>
            <a:lvl8pPr marL="30892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8pPr>
            <a:lvl9pPr marL="35464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9pPr>
          </a:lstStyle>
          <a:p>
            <a:pPr marL="0" indent="0">
              <a:buNone/>
            </a:pPr>
            <a:r>
              <a:rPr lang="zh-CN" altLang="en-US" sz="2000" dirty="0"/>
              <a:t>第</a:t>
            </a:r>
            <a:r>
              <a:rPr lang="en-US" altLang="zh-CN" sz="2000" dirty="0"/>
              <a:t>2</a:t>
            </a:r>
            <a:r>
              <a:rPr lang="zh-CN" altLang="en-US" sz="2000" dirty="0"/>
              <a:t>章：数字集成电路与数字系统概述</a:t>
            </a:r>
            <a:r>
              <a:rPr lang="en-US" altLang="zh-CN" sz="2000" dirty="0"/>
              <a:t>/</a:t>
            </a:r>
            <a:r>
              <a:rPr lang="zh-CN" altLang="en-US" sz="2000" dirty="0"/>
              <a:t>第三节</a:t>
            </a:r>
            <a:r>
              <a:rPr lang="en-US" altLang="zh-CN" sz="2000" dirty="0"/>
              <a:t>.</a:t>
            </a:r>
            <a:r>
              <a:rPr lang="zh-CN" altLang="en-US" sz="2000" dirty="0"/>
              <a:t>数字系统概述</a:t>
            </a:r>
            <a:endParaRPr lang="en-US" altLang="zh-CN" sz="2000" dirty="0"/>
          </a:p>
        </p:txBody>
      </p:sp>
      <p:sp>
        <p:nvSpPr>
          <p:cNvPr id="2" name="矩形 1"/>
          <p:cNvSpPr/>
          <p:nvPr/>
        </p:nvSpPr>
        <p:spPr>
          <a:xfrm>
            <a:off x="15124" y="5604155"/>
            <a:ext cx="9128876" cy="1200329"/>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zh-CN" sz="2400" dirty="0">
                <a:solidFill>
                  <a:srgbClr val="FF0000"/>
                </a:solidFill>
              </a:rPr>
              <a:t>FPGA</a:t>
            </a:r>
            <a:r>
              <a:rPr lang="zh-CN" altLang="en-US" sz="2400" dirty="0">
                <a:solidFill>
                  <a:srgbClr val="FF0000"/>
                </a:solidFill>
              </a:rPr>
              <a:t>与</a:t>
            </a:r>
            <a:r>
              <a:rPr lang="en-US" altLang="zh-CN" sz="2400" dirty="0">
                <a:solidFill>
                  <a:srgbClr val="FF0000"/>
                </a:solidFill>
              </a:rPr>
              <a:t>CPLD</a:t>
            </a:r>
            <a:r>
              <a:rPr lang="zh-CN" altLang="en-US" sz="2400" dirty="0">
                <a:solidFill>
                  <a:srgbClr val="FF0000"/>
                </a:solidFill>
              </a:rPr>
              <a:t>的辨别主要是根据其结构特点和工作原理：</a:t>
            </a:r>
          </a:p>
          <a:p>
            <a:pPr lvl="1"/>
            <a:r>
              <a:rPr lang="zh-CN" altLang="en-US" sz="2400" dirty="0">
                <a:solidFill>
                  <a:srgbClr val="FF0000"/>
                </a:solidFill>
              </a:rPr>
              <a:t>   以乘积项方式构成逻辑行为的器件称为</a:t>
            </a:r>
            <a:r>
              <a:rPr lang="en-US" altLang="zh-CN" sz="2400" dirty="0">
                <a:solidFill>
                  <a:srgbClr val="FF0000"/>
                </a:solidFill>
              </a:rPr>
              <a:t>CPLD</a:t>
            </a:r>
          </a:p>
          <a:p>
            <a:pPr lvl="1"/>
            <a:r>
              <a:rPr lang="en-US" altLang="zh-CN" sz="2400" dirty="0">
                <a:solidFill>
                  <a:srgbClr val="FF0000"/>
                </a:solidFill>
              </a:rPr>
              <a:t>   </a:t>
            </a:r>
            <a:r>
              <a:rPr lang="zh-CN" altLang="en-US" sz="2400" dirty="0">
                <a:solidFill>
                  <a:srgbClr val="FF0000"/>
                </a:solidFill>
              </a:rPr>
              <a:t>以查表法方式构成逻辑行为的器件称为</a:t>
            </a:r>
            <a:r>
              <a:rPr lang="en-US" altLang="zh-CN" sz="2400" dirty="0">
                <a:solidFill>
                  <a:srgbClr val="FF0000"/>
                </a:solidFill>
              </a:rPr>
              <a:t>FPGA</a:t>
            </a:r>
          </a:p>
        </p:txBody>
      </p:sp>
    </p:spTree>
    <p:extLst>
      <p:ext uri="{BB962C8B-B14F-4D97-AF65-F5344CB8AC3E}">
        <p14:creationId xmlns:p14="http://schemas.microsoft.com/office/powerpoint/2010/main" val="28181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0"/>
            <a:ext cx="7848600" cy="417935"/>
          </a:xfrm>
        </p:spPr>
        <p:txBody>
          <a:bodyPr/>
          <a:lstStyle/>
          <a:p>
            <a:r>
              <a:rPr lang="zh-CN" altLang="en-US" sz="2800" dirty="0"/>
              <a:t>第六章  可编程逻辑</a:t>
            </a:r>
            <a:r>
              <a:rPr lang="en-US" altLang="zh-CN" sz="2800" dirty="0"/>
              <a:t>\</a:t>
            </a:r>
            <a:r>
              <a:rPr lang="zh-CN" altLang="en-US" dirty="0">
                <a:solidFill>
                  <a:srgbClr val="1C1C1C"/>
                </a:solidFill>
                <a:ea typeface="宋体" pitchFamily="2" charset="-122"/>
              </a:rPr>
              <a:t>第一节  </a:t>
            </a:r>
            <a:r>
              <a:rPr lang="en-US" altLang="zh-CN" dirty="0">
                <a:solidFill>
                  <a:srgbClr val="1C1C1C"/>
                </a:solidFill>
                <a:ea typeface="宋体" pitchFamily="2" charset="-122"/>
              </a:rPr>
              <a:t>PLD</a:t>
            </a:r>
            <a:r>
              <a:rPr lang="zh-CN" altLang="en-US" dirty="0">
                <a:solidFill>
                  <a:srgbClr val="1C1C1C"/>
                </a:solidFill>
                <a:ea typeface="宋体" pitchFamily="2" charset="-122"/>
              </a:rPr>
              <a:t>的基本概念</a:t>
            </a:r>
            <a:endParaRPr lang="zh-CN" altLang="en-US" dirty="0"/>
          </a:p>
        </p:txBody>
      </p:sp>
      <p:sp>
        <p:nvSpPr>
          <p:cNvPr id="5" name="内容占位符 4"/>
          <p:cNvSpPr>
            <a:spLocks noGrp="1"/>
          </p:cNvSpPr>
          <p:nvPr>
            <p:ph idx="1"/>
          </p:nvPr>
        </p:nvSpPr>
        <p:spPr>
          <a:xfrm>
            <a:off x="80285" y="519435"/>
            <a:ext cx="8690747" cy="1739488"/>
          </a:xfrm>
        </p:spPr>
        <p:txBody>
          <a:bodyPr/>
          <a:lstStyle/>
          <a:p>
            <a:r>
              <a:rPr lang="zh-CN" altLang="en-US" sz="2800" dirty="0"/>
              <a:t>可编程阵列</a:t>
            </a:r>
            <a:r>
              <a:rPr lang="en-US" altLang="zh-CN" sz="2800" dirty="0"/>
              <a:t>:</a:t>
            </a:r>
          </a:p>
          <a:p>
            <a:r>
              <a:rPr lang="zh-CN" altLang="en-US" sz="2800" dirty="0"/>
              <a:t>与阵列</a:t>
            </a:r>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pic>
        <p:nvPicPr>
          <p:cNvPr id="1026" name="Picture 2"/>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a:off x="44988" y="1624625"/>
            <a:ext cx="3221925" cy="3339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6" name="Group 179"/>
          <p:cNvGrpSpPr>
            <a:grpSpLocks/>
          </p:cNvGrpSpPr>
          <p:nvPr/>
        </p:nvGrpSpPr>
        <p:grpSpPr bwMode="auto">
          <a:xfrm>
            <a:off x="6853943" y="1088844"/>
            <a:ext cx="1252538" cy="633412"/>
            <a:chOff x="432" y="576"/>
            <a:chExt cx="789" cy="399"/>
          </a:xfrm>
        </p:grpSpPr>
        <p:sp>
          <p:nvSpPr>
            <p:cNvPr id="37" name="AutoShape 180"/>
            <p:cNvSpPr>
              <a:spLocks noChangeArrowheads="1"/>
            </p:cNvSpPr>
            <p:nvPr/>
          </p:nvSpPr>
          <p:spPr bwMode="auto">
            <a:xfrm rot="5400000">
              <a:off x="696" y="552"/>
              <a:ext cx="240" cy="288"/>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38" name="Line 181"/>
            <p:cNvSpPr>
              <a:spLocks noChangeShapeType="1"/>
            </p:cNvSpPr>
            <p:nvPr/>
          </p:nvSpPr>
          <p:spPr bwMode="auto">
            <a:xfrm>
              <a:off x="981" y="699"/>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9" name="Line 182"/>
            <p:cNvSpPr>
              <a:spLocks noChangeShapeType="1"/>
            </p:cNvSpPr>
            <p:nvPr/>
          </p:nvSpPr>
          <p:spPr bwMode="auto">
            <a:xfrm>
              <a:off x="432" y="672"/>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0" name="Line 183"/>
            <p:cNvSpPr>
              <a:spLocks noChangeShapeType="1"/>
            </p:cNvSpPr>
            <p:nvPr/>
          </p:nvSpPr>
          <p:spPr bwMode="auto">
            <a:xfrm>
              <a:off x="432" y="672"/>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1" name="Oval 184"/>
            <p:cNvSpPr>
              <a:spLocks noChangeArrowheads="1"/>
            </p:cNvSpPr>
            <p:nvPr/>
          </p:nvSpPr>
          <p:spPr bwMode="auto">
            <a:xfrm>
              <a:off x="770" y="757"/>
              <a:ext cx="83" cy="8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42" name="Line 185"/>
            <p:cNvSpPr>
              <a:spLocks noChangeShapeType="1"/>
            </p:cNvSpPr>
            <p:nvPr/>
          </p:nvSpPr>
          <p:spPr bwMode="auto">
            <a:xfrm flipH="1">
              <a:off x="814" y="852"/>
              <a:ext cx="2" cy="12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pSp>
        <p:nvGrpSpPr>
          <p:cNvPr id="43" name="Group 186"/>
          <p:cNvGrpSpPr>
            <a:grpSpLocks/>
          </p:cNvGrpSpPr>
          <p:nvPr/>
        </p:nvGrpSpPr>
        <p:grpSpPr bwMode="auto">
          <a:xfrm>
            <a:off x="6946812" y="2483937"/>
            <a:ext cx="1447800" cy="422275"/>
            <a:chOff x="432" y="1104"/>
            <a:chExt cx="912" cy="266"/>
          </a:xfrm>
        </p:grpSpPr>
        <p:sp>
          <p:nvSpPr>
            <p:cNvPr id="44" name="AutoShape 187"/>
            <p:cNvSpPr>
              <a:spLocks noChangeArrowheads="1"/>
            </p:cNvSpPr>
            <p:nvPr/>
          </p:nvSpPr>
          <p:spPr bwMode="auto">
            <a:xfrm rot="5400000">
              <a:off x="696" y="1080"/>
              <a:ext cx="240" cy="288"/>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45" name="Line 188"/>
            <p:cNvSpPr>
              <a:spLocks noChangeShapeType="1"/>
            </p:cNvSpPr>
            <p:nvPr/>
          </p:nvSpPr>
          <p:spPr bwMode="auto">
            <a:xfrm>
              <a:off x="432" y="1200"/>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6" name="Line 189"/>
            <p:cNvSpPr>
              <a:spLocks noChangeShapeType="1"/>
            </p:cNvSpPr>
            <p:nvPr/>
          </p:nvSpPr>
          <p:spPr bwMode="auto">
            <a:xfrm>
              <a:off x="432" y="1200"/>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7" name="Oval 190"/>
            <p:cNvSpPr>
              <a:spLocks noChangeArrowheads="1"/>
            </p:cNvSpPr>
            <p:nvPr/>
          </p:nvSpPr>
          <p:spPr bwMode="auto">
            <a:xfrm>
              <a:off x="770" y="1285"/>
              <a:ext cx="83" cy="8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48" name="Line 191"/>
            <p:cNvSpPr>
              <a:spLocks noChangeShapeType="1"/>
            </p:cNvSpPr>
            <p:nvPr/>
          </p:nvSpPr>
          <p:spPr bwMode="auto">
            <a:xfrm>
              <a:off x="857" y="1344"/>
              <a:ext cx="4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9" name="Line 192"/>
            <p:cNvSpPr>
              <a:spLocks noChangeShapeType="1"/>
            </p:cNvSpPr>
            <p:nvPr/>
          </p:nvSpPr>
          <p:spPr bwMode="auto">
            <a:xfrm>
              <a:off x="816" y="1152"/>
              <a:ext cx="52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50" name="Text Box 193"/>
          <p:cNvSpPr txBox="1">
            <a:spLocks noChangeArrowheads="1"/>
          </p:cNvSpPr>
          <p:nvPr/>
        </p:nvSpPr>
        <p:spPr bwMode="auto">
          <a:xfrm>
            <a:off x="6794413" y="3120494"/>
            <a:ext cx="1981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dirty="0">
                <a:ea typeface="宋体" pitchFamily="2" charset="-122"/>
              </a:rPr>
              <a:t>PLD</a:t>
            </a:r>
            <a:r>
              <a:rPr lang="zh-CN" altLang="en-US" dirty="0">
                <a:ea typeface="宋体" pitchFamily="2" charset="-122"/>
              </a:rPr>
              <a:t>输入缓冲门</a:t>
            </a:r>
          </a:p>
        </p:txBody>
      </p:sp>
      <p:sp>
        <p:nvSpPr>
          <p:cNvPr id="60" name="Text Box 203"/>
          <p:cNvSpPr txBox="1">
            <a:spLocks noChangeArrowheads="1"/>
          </p:cNvSpPr>
          <p:nvPr/>
        </p:nvSpPr>
        <p:spPr bwMode="auto">
          <a:xfrm>
            <a:off x="7637811" y="1733723"/>
            <a:ext cx="1143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zh-CN" altLang="en-US" dirty="0">
                <a:ea typeface="宋体" pitchFamily="2" charset="-122"/>
              </a:rPr>
              <a:t>三态门</a:t>
            </a:r>
          </a:p>
        </p:txBody>
      </p:sp>
      <p:grpSp>
        <p:nvGrpSpPr>
          <p:cNvPr id="61" name="Group 204"/>
          <p:cNvGrpSpPr>
            <a:grpSpLocks/>
          </p:cNvGrpSpPr>
          <p:nvPr/>
        </p:nvGrpSpPr>
        <p:grpSpPr bwMode="auto">
          <a:xfrm>
            <a:off x="6484056" y="2358494"/>
            <a:ext cx="2430462" cy="774700"/>
            <a:chOff x="-34" y="948"/>
            <a:chExt cx="1531" cy="488"/>
          </a:xfrm>
        </p:grpSpPr>
        <p:sp>
          <p:nvSpPr>
            <p:cNvPr id="62" name="Text Box 205"/>
            <p:cNvSpPr txBox="1">
              <a:spLocks noChangeArrowheads="1"/>
            </p:cNvSpPr>
            <p:nvPr/>
          </p:nvSpPr>
          <p:spPr bwMode="auto">
            <a:xfrm>
              <a:off x="-34" y="1012"/>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dirty="0">
                  <a:ea typeface="宋体" pitchFamily="2" charset="-122"/>
                </a:rPr>
                <a:t>X</a:t>
              </a:r>
            </a:p>
          </p:txBody>
        </p:sp>
        <p:sp>
          <p:nvSpPr>
            <p:cNvPr id="63" name="Text Box 206"/>
            <p:cNvSpPr txBox="1">
              <a:spLocks noChangeArrowheads="1"/>
            </p:cNvSpPr>
            <p:nvPr/>
          </p:nvSpPr>
          <p:spPr bwMode="auto">
            <a:xfrm>
              <a:off x="1179" y="948"/>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dirty="0">
                  <a:ea typeface="宋体" pitchFamily="2" charset="-122"/>
                </a:rPr>
                <a:t>X</a:t>
              </a:r>
            </a:p>
          </p:txBody>
        </p:sp>
        <p:sp>
          <p:nvSpPr>
            <p:cNvPr id="64" name="Text Box 207"/>
            <p:cNvSpPr txBox="1">
              <a:spLocks noChangeArrowheads="1"/>
            </p:cNvSpPr>
            <p:nvPr/>
          </p:nvSpPr>
          <p:spPr bwMode="auto">
            <a:xfrm>
              <a:off x="1209" y="1186"/>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dirty="0">
                  <a:ea typeface="宋体" pitchFamily="2" charset="-122"/>
                </a:rPr>
                <a:t>X</a:t>
              </a:r>
            </a:p>
          </p:txBody>
        </p:sp>
        <p:sp>
          <p:nvSpPr>
            <p:cNvPr id="65" name="Line 208"/>
            <p:cNvSpPr>
              <a:spLocks noChangeShapeType="1"/>
            </p:cNvSpPr>
            <p:nvPr/>
          </p:nvSpPr>
          <p:spPr bwMode="auto">
            <a:xfrm>
              <a:off x="1262" y="1236"/>
              <a:ext cx="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pSp>
        <p:nvGrpSpPr>
          <p:cNvPr id="66" name="Group 215"/>
          <p:cNvGrpSpPr>
            <a:grpSpLocks/>
          </p:cNvGrpSpPr>
          <p:nvPr/>
        </p:nvGrpSpPr>
        <p:grpSpPr bwMode="auto">
          <a:xfrm>
            <a:off x="2546981" y="4354722"/>
            <a:ext cx="1331913" cy="1247775"/>
            <a:chOff x="4219" y="2625"/>
            <a:chExt cx="839" cy="786"/>
          </a:xfrm>
        </p:grpSpPr>
        <p:sp>
          <p:nvSpPr>
            <p:cNvPr id="67" name="Text Box 213"/>
            <p:cNvSpPr txBox="1">
              <a:spLocks noChangeArrowheads="1"/>
            </p:cNvSpPr>
            <p:nvPr/>
          </p:nvSpPr>
          <p:spPr bwMode="auto">
            <a:xfrm>
              <a:off x="4377" y="3158"/>
              <a:ext cx="681" cy="253"/>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zh-CN" altLang="en-US" dirty="0">
                  <a:ea typeface="宋体" charset="-122"/>
                </a:rPr>
                <a:t>编程点</a:t>
              </a:r>
            </a:p>
          </p:txBody>
        </p:sp>
        <p:sp>
          <p:nvSpPr>
            <p:cNvPr id="68" name="Line 214"/>
            <p:cNvSpPr>
              <a:spLocks noChangeShapeType="1"/>
            </p:cNvSpPr>
            <p:nvPr/>
          </p:nvSpPr>
          <p:spPr bwMode="auto">
            <a:xfrm flipH="1" flipV="1">
              <a:off x="4219" y="2625"/>
              <a:ext cx="283" cy="524"/>
            </a:xfrm>
            <a:prstGeom prst="line">
              <a:avLst/>
            </a:prstGeom>
            <a:ln>
              <a:headEnd/>
              <a:tailEnd type="triangle" w="med" len="med"/>
            </a:ln>
          </p:spPr>
          <p:style>
            <a:lnRef idx="1">
              <a:schemeClr val="accent4"/>
            </a:lnRef>
            <a:fillRef idx="0">
              <a:schemeClr val="accent4"/>
            </a:fillRef>
            <a:effectRef idx="0">
              <a:schemeClr val="accent4"/>
            </a:effectRef>
            <a:fontRef idx="minor">
              <a:schemeClr val="tx1"/>
            </a:fontRef>
          </p:style>
          <p:txBody>
            <a:bodyPr wrap="square" lIns="90000" tIns="46800" rIns="90000" bIns="46800" anchor="ctr">
              <a:spAutoFit/>
            </a:bodyPr>
            <a:lstStyle/>
            <a:p>
              <a:endParaRPr lang="zh-CN" altLang="en-US">
                <a:solidFill>
                  <a:schemeClr val="tx1"/>
                </a:solidFill>
              </a:endParaRPr>
            </a:p>
          </p:txBody>
        </p:sp>
      </p:grpSp>
      <p:grpSp>
        <p:nvGrpSpPr>
          <p:cNvPr id="69" name="Group 215"/>
          <p:cNvGrpSpPr>
            <a:grpSpLocks/>
          </p:cNvGrpSpPr>
          <p:nvPr/>
        </p:nvGrpSpPr>
        <p:grpSpPr bwMode="auto">
          <a:xfrm>
            <a:off x="4468911" y="4444077"/>
            <a:ext cx="1800225" cy="1225550"/>
            <a:chOff x="4377" y="2840"/>
            <a:chExt cx="1134" cy="772"/>
          </a:xfrm>
        </p:grpSpPr>
        <p:sp>
          <p:nvSpPr>
            <p:cNvPr id="70" name="Text Box 213"/>
            <p:cNvSpPr txBox="1">
              <a:spLocks noChangeArrowheads="1"/>
            </p:cNvSpPr>
            <p:nvPr/>
          </p:nvSpPr>
          <p:spPr bwMode="auto">
            <a:xfrm>
              <a:off x="4377" y="3158"/>
              <a:ext cx="1134" cy="454"/>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zh-CN" altLang="en-US" dirty="0">
                  <a:ea typeface="宋体" charset="-122"/>
                </a:rPr>
                <a:t>输出是输入变量的与函数</a:t>
              </a:r>
            </a:p>
          </p:txBody>
        </p:sp>
        <p:sp>
          <p:nvSpPr>
            <p:cNvPr id="71" name="Line 214"/>
            <p:cNvSpPr>
              <a:spLocks noChangeShapeType="1"/>
            </p:cNvSpPr>
            <p:nvPr/>
          </p:nvSpPr>
          <p:spPr bwMode="auto">
            <a:xfrm flipV="1">
              <a:off x="5103" y="2840"/>
              <a:ext cx="181" cy="318"/>
            </a:xfrm>
            <a:prstGeom prst="line">
              <a:avLst/>
            </a:prstGeom>
            <a:ln>
              <a:headEnd/>
              <a:tailEnd type="triangle" w="med" len="med"/>
            </a:ln>
          </p:spPr>
          <p:style>
            <a:lnRef idx="2">
              <a:schemeClr val="accent2"/>
            </a:lnRef>
            <a:fillRef idx="1">
              <a:schemeClr val="lt1"/>
            </a:fillRef>
            <a:effectRef idx="0">
              <a:schemeClr val="accent2"/>
            </a:effectRef>
            <a:fontRef idx="minor">
              <a:schemeClr val="dk1"/>
            </a:fontRef>
          </p:style>
          <p:txBody>
            <a:bodyPr wrap="none" lIns="90000" tIns="46800" rIns="90000" bIns="46800" anchor="ctr">
              <a:spAutoFit/>
            </a:bodyPr>
            <a:lstStyle/>
            <a:p>
              <a:endParaRPr lang="zh-CN" altLang="en-US"/>
            </a:p>
          </p:txBody>
        </p:sp>
      </p:grpSp>
      <p:sp>
        <p:nvSpPr>
          <p:cNvPr id="72" name="Line 181"/>
          <p:cNvSpPr>
            <a:spLocks noChangeShapeType="1"/>
          </p:cNvSpPr>
          <p:nvPr/>
        </p:nvSpPr>
        <p:spPr bwMode="auto">
          <a:xfrm>
            <a:off x="6853943" y="1733723"/>
            <a:ext cx="609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3" name="Text Box 205"/>
          <p:cNvSpPr txBox="1">
            <a:spLocks noChangeArrowheads="1"/>
          </p:cNvSpPr>
          <p:nvPr/>
        </p:nvSpPr>
        <p:spPr bwMode="auto">
          <a:xfrm>
            <a:off x="6337213" y="1042806"/>
            <a:ext cx="45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dirty="0">
                <a:ea typeface="宋体" pitchFamily="2" charset="-122"/>
              </a:rPr>
              <a:t>X</a:t>
            </a:r>
          </a:p>
        </p:txBody>
      </p:sp>
      <p:sp>
        <p:nvSpPr>
          <p:cNvPr id="74" name="Text Box 205"/>
          <p:cNvSpPr txBox="1">
            <a:spLocks noChangeArrowheads="1"/>
          </p:cNvSpPr>
          <p:nvPr/>
        </p:nvSpPr>
        <p:spPr bwMode="auto">
          <a:xfrm>
            <a:off x="8181093" y="1130119"/>
            <a:ext cx="45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dirty="0">
                <a:ea typeface="宋体" pitchFamily="2" charset="-122"/>
              </a:rPr>
              <a:t>X</a:t>
            </a:r>
          </a:p>
        </p:txBody>
      </p:sp>
      <p:sp>
        <p:nvSpPr>
          <p:cNvPr id="75" name="Text Box 205"/>
          <p:cNvSpPr txBox="1">
            <a:spLocks noChangeArrowheads="1"/>
          </p:cNvSpPr>
          <p:nvPr/>
        </p:nvSpPr>
        <p:spPr bwMode="auto">
          <a:xfrm>
            <a:off x="6444087" y="1480821"/>
            <a:ext cx="604043"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dirty="0">
                <a:ea typeface="宋体" pitchFamily="2" charset="-122"/>
              </a:rPr>
              <a:t>EN</a:t>
            </a:r>
          </a:p>
        </p:txBody>
      </p:sp>
      <p:sp>
        <p:nvSpPr>
          <p:cNvPr id="76" name="Line 208"/>
          <p:cNvSpPr>
            <a:spLocks noChangeShapeType="1"/>
          </p:cNvSpPr>
          <p:nvPr/>
        </p:nvSpPr>
        <p:spPr bwMode="auto">
          <a:xfrm>
            <a:off x="6484055" y="1526994"/>
            <a:ext cx="31035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pic>
        <p:nvPicPr>
          <p:cNvPr id="1027" name="Picture 3"/>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3188062" y="1665438"/>
            <a:ext cx="3397155" cy="3087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2118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116703" y="503805"/>
            <a:ext cx="8690747" cy="5820795"/>
          </a:xfrm>
        </p:spPr>
        <p:txBody>
          <a:bodyPr/>
          <a:lstStyle/>
          <a:p>
            <a:r>
              <a:rPr lang="en-US" altLang="zh-CN" sz="2800" dirty="0">
                <a:solidFill>
                  <a:srgbClr val="CC0000"/>
                </a:solidFill>
              </a:rPr>
              <a:t>FPGA/CPLD</a:t>
            </a:r>
            <a:r>
              <a:rPr lang="zh-CN" altLang="en-US" sz="2800" dirty="0"/>
              <a:t>的主要区别</a:t>
            </a:r>
            <a:endParaRPr lang="en-US" altLang="zh-CN" sz="2800" dirty="0"/>
          </a:p>
        </p:txBody>
      </p:sp>
      <p:sp>
        <p:nvSpPr>
          <p:cNvPr id="6" name="文本占位符 2"/>
          <p:cNvSpPr txBox="1">
            <a:spLocks/>
          </p:cNvSpPr>
          <p:nvPr/>
        </p:nvSpPr>
        <p:spPr bwMode="auto">
          <a:xfrm>
            <a:off x="650" y="48656"/>
            <a:ext cx="7772400" cy="347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30188" indent="-230188"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mn-lt"/>
                <a:ea typeface="+mn-ea"/>
                <a:cs typeface="+mn-cs"/>
              </a:defRPr>
            </a:lvl1pPr>
            <a:lvl2pPr marL="628650" indent="-231775" algn="l" rtl="0" eaLnBrk="0" fontAlgn="base" hangingPunct="0">
              <a:lnSpc>
                <a:spcPct val="97000"/>
              </a:lnSpc>
              <a:spcBef>
                <a:spcPct val="20000"/>
              </a:spcBef>
              <a:spcAft>
                <a:spcPct val="20000"/>
              </a:spcAft>
              <a:buClr>
                <a:schemeClr val="folHlink"/>
              </a:buClr>
              <a:buFont typeface="Arial" charset="0"/>
              <a:buChar char="-"/>
              <a:defRPr sz="1600" b="1">
                <a:solidFill>
                  <a:schemeClr val="tx1"/>
                </a:solidFill>
                <a:latin typeface="+mn-lt"/>
                <a:ea typeface="+mn-ea"/>
              </a:defRPr>
            </a:lvl2pPr>
            <a:lvl3pPr marL="1025525" indent="-222250" algn="l" rtl="0" eaLnBrk="0" fontAlgn="base" hangingPunct="0">
              <a:lnSpc>
                <a:spcPct val="97000"/>
              </a:lnSpc>
              <a:spcBef>
                <a:spcPct val="20000"/>
              </a:spcBef>
              <a:spcAft>
                <a:spcPct val="20000"/>
              </a:spcAft>
              <a:buClr>
                <a:schemeClr val="folHlink"/>
              </a:buClr>
              <a:buChar char="•"/>
              <a:defRPr sz="1600" b="1">
                <a:solidFill>
                  <a:schemeClr val="tx1"/>
                </a:solidFill>
                <a:latin typeface="Arial" pitchFamily="34" charset="0"/>
                <a:ea typeface="+mn-ea"/>
              </a:defRPr>
            </a:lvl3pPr>
            <a:lvl4pPr marL="1376363" indent="-23177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4pPr>
            <a:lvl5pPr marL="17176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5pPr>
            <a:lvl6pPr marL="21748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6pPr>
            <a:lvl7pPr marL="26320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7pPr>
            <a:lvl8pPr marL="30892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8pPr>
            <a:lvl9pPr marL="35464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9pPr>
          </a:lstStyle>
          <a:p>
            <a:pPr marL="0" indent="0">
              <a:buNone/>
            </a:pPr>
            <a:r>
              <a:rPr lang="zh-CN" altLang="en-US" sz="2000" dirty="0"/>
              <a:t>第</a:t>
            </a:r>
            <a:r>
              <a:rPr lang="en-US" altLang="zh-CN" sz="2000" dirty="0"/>
              <a:t>2</a:t>
            </a:r>
            <a:r>
              <a:rPr lang="zh-CN" altLang="en-US" sz="2000" dirty="0"/>
              <a:t>章：数字集成电路与数字系统概述</a:t>
            </a:r>
            <a:r>
              <a:rPr lang="en-US" altLang="zh-CN" sz="2000" dirty="0"/>
              <a:t>/</a:t>
            </a:r>
            <a:r>
              <a:rPr lang="zh-CN" altLang="en-US" sz="2000" dirty="0"/>
              <a:t>第三节</a:t>
            </a:r>
            <a:r>
              <a:rPr lang="en-US" altLang="zh-CN" sz="2000" dirty="0"/>
              <a:t>.</a:t>
            </a:r>
            <a:r>
              <a:rPr lang="zh-CN" altLang="en-US" sz="2000" dirty="0"/>
              <a:t>数字系统概述</a:t>
            </a:r>
            <a:endParaRPr lang="en-US" altLang="zh-CN" sz="2000" dirty="0"/>
          </a:p>
        </p:txBody>
      </p:sp>
      <p:graphicFrame>
        <p:nvGraphicFramePr>
          <p:cNvPr id="7" name="Group 44"/>
          <p:cNvGraphicFramePr>
            <a:graphicFrameLocks noGrp="1"/>
          </p:cNvGraphicFramePr>
          <p:nvPr>
            <p:extLst>
              <p:ext uri="{D42A27DB-BD31-4B8C-83A1-F6EECF244321}">
                <p14:modId xmlns:p14="http://schemas.microsoft.com/office/powerpoint/2010/main" val="2597756085"/>
              </p:ext>
            </p:extLst>
          </p:nvPr>
        </p:nvGraphicFramePr>
        <p:xfrm>
          <a:off x="161706" y="1268856"/>
          <a:ext cx="8713788" cy="4025583"/>
        </p:xfrm>
        <a:graphic>
          <a:graphicData uri="http://schemas.openxmlformats.org/drawingml/2006/table">
            <a:tbl>
              <a:tblPr/>
              <a:tblGrid>
                <a:gridCol w="1577975">
                  <a:extLst>
                    <a:ext uri="{9D8B030D-6E8A-4147-A177-3AD203B41FA5}">
                      <a16:colId xmlns:a16="http://schemas.microsoft.com/office/drawing/2014/main" val="20000"/>
                    </a:ext>
                  </a:extLst>
                </a:gridCol>
                <a:gridCol w="3076575">
                  <a:extLst>
                    <a:ext uri="{9D8B030D-6E8A-4147-A177-3AD203B41FA5}">
                      <a16:colId xmlns:a16="http://schemas.microsoft.com/office/drawing/2014/main" val="20001"/>
                    </a:ext>
                  </a:extLst>
                </a:gridCol>
                <a:gridCol w="4059238">
                  <a:extLst>
                    <a:ext uri="{9D8B030D-6E8A-4147-A177-3AD203B41FA5}">
                      <a16:colId xmlns:a16="http://schemas.microsoft.com/office/drawing/2014/main" val="20002"/>
                    </a:ext>
                  </a:extLst>
                </a:gridCol>
              </a:tblGrid>
              <a:tr h="482600">
                <a:tc>
                  <a:txBody>
                    <a:bodyPr/>
                    <a:lstStyle/>
                    <a:p>
                      <a:pPr marL="0" marR="0" lvl="0" indent="0" algn="l" defTabSz="914400" rtl="0" eaLnBrk="1" fontAlgn="base" latinLnBrk="0" hangingPunct="1">
                        <a:lnSpc>
                          <a:spcPct val="100000"/>
                        </a:lnSpc>
                        <a:spcBef>
                          <a:spcPct val="20000"/>
                        </a:spcBef>
                        <a:spcAft>
                          <a:spcPct val="0"/>
                        </a:spcAft>
                        <a:buClrTx/>
                        <a:buSzPct val="65000"/>
                        <a:buFont typeface="Wingdings" pitchFamily="2" charset="2"/>
                        <a:buNone/>
                        <a:tabLst/>
                      </a:pPr>
                      <a:endParaRPr kumimoji="0" lang="zh-CN" altLang="zh-CN" sz="2600" b="1" i="0" u="none" strike="noStrike" cap="none" normalizeH="0" baseline="0" dirty="0">
                        <a:ln>
                          <a:noFill/>
                        </a:ln>
                        <a:solidFill>
                          <a:schemeClr val="tx1"/>
                        </a:solidFill>
                        <a:effectLst/>
                        <a:latin typeface="Arial" charset="0"/>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65000"/>
                        <a:buFont typeface="Wingdings" pitchFamily="2" charset="2"/>
                        <a:buNone/>
                        <a:tabLst/>
                      </a:pPr>
                      <a:r>
                        <a:rPr kumimoji="0" lang="en-US" altLang="zh-CN" sz="2600" b="1" i="0" u="none" strike="noStrike" cap="none" normalizeH="0" baseline="0">
                          <a:ln>
                            <a:noFill/>
                          </a:ln>
                          <a:solidFill>
                            <a:schemeClr val="tx1"/>
                          </a:solidFill>
                          <a:effectLst/>
                          <a:latin typeface="Arial" charset="0"/>
                          <a:ea typeface="宋体" charset="-122"/>
                        </a:rPr>
                        <a:t>CPLD</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65000"/>
                        <a:buFont typeface="Wingdings" pitchFamily="2" charset="2"/>
                        <a:buNone/>
                        <a:tabLst/>
                      </a:pPr>
                      <a:r>
                        <a:rPr kumimoji="0" lang="en-US" altLang="zh-CN" sz="2600" b="1" i="0" u="none" strike="noStrike" cap="none" normalizeH="0" baseline="0">
                          <a:ln>
                            <a:noFill/>
                          </a:ln>
                          <a:solidFill>
                            <a:schemeClr val="tx1"/>
                          </a:solidFill>
                          <a:effectLst/>
                          <a:latin typeface="Arial" charset="0"/>
                          <a:ea typeface="宋体" charset="-122"/>
                        </a:rPr>
                        <a:t>FPGA</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98475">
                <a:tc>
                  <a:txBody>
                    <a:bodyPr/>
                    <a:lstStyle/>
                    <a:p>
                      <a:pPr marL="0" marR="0" lvl="0" indent="0" algn="l" defTabSz="914400" rtl="0" eaLnBrk="1" fontAlgn="base" latinLnBrk="0" hangingPunct="1">
                        <a:lnSpc>
                          <a:spcPct val="100000"/>
                        </a:lnSpc>
                        <a:spcBef>
                          <a:spcPct val="20000"/>
                        </a:spcBef>
                        <a:spcAft>
                          <a:spcPct val="0"/>
                        </a:spcAft>
                        <a:buClrTx/>
                        <a:buSzPct val="65000"/>
                        <a:buFont typeface="Wingdings" pitchFamily="2" charset="2"/>
                        <a:buNone/>
                        <a:tabLst/>
                      </a:pPr>
                      <a:r>
                        <a:rPr kumimoji="0" lang="zh-CN" altLang="en-US" sz="2600" b="1" i="0" u="none" strike="noStrike" cap="none" normalizeH="0" baseline="0">
                          <a:ln>
                            <a:noFill/>
                          </a:ln>
                          <a:solidFill>
                            <a:schemeClr val="tx1"/>
                          </a:solidFill>
                          <a:effectLst/>
                          <a:latin typeface="Arial" charset="0"/>
                          <a:ea typeface="宋体" charset="-122"/>
                        </a:rPr>
                        <a:t>程序存储</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65000"/>
                        <a:buFont typeface="Wingdings" pitchFamily="2" charset="2"/>
                        <a:buNone/>
                        <a:tabLst/>
                      </a:pPr>
                      <a:r>
                        <a:rPr kumimoji="0" lang="zh-CN" altLang="en-US" sz="2600" b="1" i="0" u="none" strike="noStrike" cap="none" normalizeH="0" baseline="0">
                          <a:ln>
                            <a:noFill/>
                          </a:ln>
                          <a:solidFill>
                            <a:schemeClr val="tx1"/>
                          </a:solidFill>
                          <a:effectLst/>
                          <a:latin typeface="Arial" charset="0"/>
                          <a:ea typeface="宋体" charset="-122"/>
                        </a:rPr>
                        <a:t>不需要</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65000"/>
                        <a:buFont typeface="Wingdings" pitchFamily="2" charset="2"/>
                        <a:buNone/>
                        <a:tabLst/>
                      </a:pPr>
                      <a:r>
                        <a:rPr kumimoji="0" lang="en-US" altLang="zh-CN" sz="2600" b="1" i="0" u="none" strike="noStrike" cap="none" normalizeH="0" baseline="0">
                          <a:ln>
                            <a:noFill/>
                          </a:ln>
                          <a:solidFill>
                            <a:schemeClr val="tx1"/>
                          </a:solidFill>
                          <a:effectLst/>
                          <a:latin typeface="Arial" charset="0"/>
                          <a:ea typeface="宋体" charset="-122"/>
                        </a:rPr>
                        <a:t>SRAM</a:t>
                      </a:r>
                      <a:r>
                        <a:rPr kumimoji="0" lang="zh-CN" altLang="en-US" sz="2600" b="1" i="0" u="none" strike="noStrike" cap="none" normalizeH="0" baseline="0">
                          <a:ln>
                            <a:noFill/>
                          </a:ln>
                          <a:solidFill>
                            <a:schemeClr val="tx1"/>
                          </a:solidFill>
                          <a:effectLst/>
                          <a:latin typeface="Arial" charset="0"/>
                          <a:ea typeface="宋体" charset="-122"/>
                        </a:rPr>
                        <a:t>，外挂</a:t>
                      </a:r>
                      <a:r>
                        <a:rPr kumimoji="0" lang="en-US" altLang="zh-CN" sz="2600" b="1" i="0" u="none" strike="noStrike" cap="none" normalizeH="0" baseline="0">
                          <a:ln>
                            <a:noFill/>
                          </a:ln>
                          <a:solidFill>
                            <a:schemeClr val="tx1"/>
                          </a:solidFill>
                          <a:effectLst/>
                          <a:latin typeface="Arial" charset="0"/>
                          <a:ea typeface="宋体" charset="-122"/>
                        </a:rPr>
                        <a:t>EEPROM</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3400">
                <a:tc>
                  <a:txBody>
                    <a:bodyPr/>
                    <a:lstStyle/>
                    <a:p>
                      <a:pPr marL="0" marR="0" lvl="0" indent="0" algn="l" defTabSz="914400" rtl="0" eaLnBrk="1" fontAlgn="base" latinLnBrk="0" hangingPunct="1">
                        <a:lnSpc>
                          <a:spcPct val="100000"/>
                        </a:lnSpc>
                        <a:spcBef>
                          <a:spcPct val="20000"/>
                        </a:spcBef>
                        <a:spcAft>
                          <a:spcPct val="0"/>
                        </a:spcAft>
                        <a:buClrTx/>
                        <a:buSzPct val="65000"/>
                        <a:buFont typeface="Wingdings" pitchFamily="2" charset="2"/>
                        <a:buNone/>
                        <a:tabLst/>
                      </a:pPr>
                      <a:r>
                        <a:rPr kumimoji="0" lang="zh-CN" altLang="en-US" sz="2600" b="1" i="0" u="none" strike="noStrike" cap="none" normalizeH="0" baseline="0">
                          <a:ln>
                            <a:noFill/>
                          </a:ln>
                          <a:solidFill>
                            <a:schemeClr val="tx1"/>
                          </a:solidFill>
                          <a:effectLst/>
                          <a:latin typeface="Arial" charset="0"/>
                          <a:ea typeface="宋体" charset="-122"/>
                        </a:rPr>
                        <a:t>资源类型</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65000"/>
                        <a:buFont typeface="Wingdings" pitchFamily="2" charset="2"/>
                        <a:buNone/>
                        <a:tabLst/>
                      </a:pPr>
                      <a:r>
                        <a:rPr kumimoji="0" lang="zh-CN" altLang="en-US" sz="2600" b="1" i="0" u="none" strike="noStrike" cap="none" normalizeH="0" baseline="0">
                          <a:ln>
                            <a:noFill/>
                          </a:ln>
                          <a:solidFill>
                            <a:schemeClr val="tx1"/>
                          </a:solidFill>
                          <a:effectLst/>
                          <a:latin typeface="Arial" charset="0"/>
                          <a:ea typeface="宋体" charset="-122"/>
                        </a:rPr>
                        <a:t>组合电路资源丰富</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65000"/>
                        <a:buFont typeface="Wingdings" pitchFamily="2" charset="2"/>
                        <a:buNone/>
                        <a:tabLst/>
                      </a:pPr>
                      <a:r>
                        <a:rPr kumimoji="0" lang="zh-CN" altLang="en-US" sz="2600" b="1" i="0" u="none" strike="noStrike" cap="none" normalizeH="0" baseline="0">
                          <a:ln>
                            <a:noFill/>
                          </a:ln>
                          <a:solidFill>
                            <a:schemeClr val="tx1"/>
                          </a:solidFill>
                          <a:effectLst/>
                          <a:latin typeface="Arial" charset="0"/>
                          <a:ea typeface="宋体" charset="-122"/>
                        </a:rPr>
                        <a:t>触发器资源丰富</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30225">
                <a:tc>
                  <a:txBody>
                    <a:bodyPr/>
                    <a:lstStyle/>
                    <a:p>
                      <a:pPr marL="0" marR="0" lvl="0" indent="0" algn="l" defTabSz="914400" rtl="0" eaLnBrk="1" fontAlgn="base" latinLnBrk="0" hangingPunct="1">
                        <a:lnSpc>
                          <a:spcPct val="100000"/>
                        </a:lnSpc>
                        <a:spcBef>
                          <a:spcPct val="20000"/>
                        </a:spcBef>
                        <a:spcAft>
                          <a:spcPct val="0"/>
                        </a:spcAft>
                        <a:buClrTx/>
                        <a:buSzPct val="65000"/>
                        <a:buFont typeface="Wingdings" pitchFamily="2" charset="2"/>
                        <a:buNone/>
                        <a:tabLst/>
                      </a:pPr>
                      <a:r>
                        <a:rPr kumimoji="0" lang="zh-CN" altLang="en-US" sz="2600" b="1" i="0" u="none" strike="noStrike" cap="none" normalizeH="0" baseline="0">
                          <a:ln>
                            <a:noFill/>
                          </a:ln>
                          <a:solidFill>
                            <a:schemeClr val="tx1"/>
                          </a:solidFill>
                          <a:effectLst/>
                          <a:latin typeface="Arial" charset="0"/>
                          <a:ea typeface="宋体" charset="-122"/>
                        </a:rPr>
                        <a:t>集成度</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65000"/>
                        <a:buFont typeface="Wingdings" pitchFamily="2" charset="2"/>
                        <a:buNone/>
                        <a:tabLst/>
                      </a:pPr>
                      <a:r>
                        <a:rPr kumimoji="0" lang="zh-CN" altLang="en-US" sz="2600" b="1" i="0" u="none" strike="noStrike" cap="none" normalizeH="0" baseline="0">
                          <a:ln>
                            <a:noFill/>
                          </a:ln>
                          <a:solidFill>
                            <a:schemeClr val="tx1"/>
                          </a:solidFill>
                          <a:effectLst/>
                          <a:latin typeface="Arial" charset="0"/>
                          <a:ea typeface="宋体" charset="-122"/>
                        </a:rPr>
                        <a:t>低</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65000"/>
                        <a:buFont typeface="Wingdings" pitchFamily="2" charset="2"/>
                        <a:buNone/>
                        <a:tabLst/>
                      </a:pPr>
                      <a:r>
                        <a:rPr kumimoji="0" lang="zh-CN" altLang="en-US" sz="2600" b="1" i="0" u="none" strike="noStrike" cap="none" normalizeH="0" baseline="0">
                          <a:ln>
                            <a:noFill/>
                          </a:ln>
                          <a:solidFill>
                            <a:schemeClr val="tx1"/>
                          </a:solidFill>
                          <a:effectLst/>
                          <a:latin typeface="Arial" charset="0"/>
                          <a:ea typeface="宋体" charset="-122"/>
                        </a:rPr>
                        <a:t>高</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5613">
                <a:tc>
                  <a:txBody>
                    <a:bodyPr/>
                    <a:lstStyle/>
                    <a:p>
                      <a:pPr marL="0" marR="0" lvl="0" indent="0" algn="l" defTabSz="914400" rtl="0" eaLnBrk="1" fontAlgn="base" latinLnBrk="0" hangingPunct="1">
                        <a:lnSpc>
                          <a:spcPct val="100000"/>
                        </a:lnSpc>
                        <a:spcBef>
                          <a:spcPct val="20000"/>
                        </a:spcBef>
                        <a:spcAft>
                          <a:spcPct val="0"/>
                        </a:spcAft>
                        <a:buClrTx/>
                        <a:buSzPct val="65000"/>
                        <a:buFont typeface="Wingdings" pitchFamily="2" charset="2"/>
                        <a:buNone/>
                        <a:tabLst/>
                      </a:pPr>
                      <a:r>
                        <a:rPr kumimoji="0" lang="zh-CN" altLang="en-US" sz="2600" b="1" i="0" u="none" strike="noStrike" cap="none" normalizeH="0" baseline="0">
                          <a:ln>
                            <a:noFill/>
                          </a:ln>
                          <a:solidFill>
                            <a:schemeClr val="tx1"/>
                          </a:solidFill>
                          <a:effectLst/>
                          <a:latin typeface="Arial" charset="0"/>
                          <a:ea typeface="宋体" charset="-122"/>
                        </a:rPr>
                        <a:t>使用场合</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65000"/>
                        <a:buFont typeface="Wingdings" pitchFamily="2" charset="2"/>
                        <a:buNone/>
                        <a:tabLst/>
                      </a:pPr>
                      <a:r>
                        <a:rPr kumimoji="0" lang="zh-CN" altLang="en-US" sz="2600" b="1" i="0" u="none" strike="noStrike" cap="none" normalizeH="0" baseline="0">
                          <a:ln>
                            <a:noFill/>
                          </a:ln>
                          <a:solidFill>
                            <a:schemeClr val="tx1"/>
                          </a:solidFill>
                          <a:effectLst/>
                          <a:latin typeface="Arial" charset="0"/>
                          <a:ea typeface="宋体" charset="-122"/>
                        </a:rPr>
                        <a:t>完成控制逻辑</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65000"/>
                        <a:buFont typeface="Wingdings" pitchFamily="2" charset="2"/>
                        <a:buNone/>
                        <a:tabLst/>
                      </a:pPr>
                      <a:r>
                        <a:rPr kumimoji="0" lang="zh-CN" altLang="en-US" sz="2600" b="1" i="0" u="none" strike="noStrike" cap="none" normalizeH="0" baseline="0">
                          <a:ln>
                            <a:noFill/>
                          </a:ln>
                          <a:solidFill>
                            <a:schemeClr val="tx1"/>
                          </a:solidFill>
                          <a:effectLst/>
                          <a:latin typeface="Arial" charset="0"/>
                          <a:ea typeface="宋体" charset="-122"/>
                        </a:rPr>
                        <a:t>完成比较复杂的算法</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12763">
                <a:tc>
                  <a:txBody>
                    <a:bodyPr/>
                    <a:lstStyle/>
                    <a:p>
                      <a:pPr marL="0" marR="0" lvl="0" indent="0" algn="l" defTabSz="914400" rtl="0" eaLnBrk="1" fontAlgn="base" latinLnBrk="0" hangingPunct="1">
                        <a:lnSpc>
                          <a:spcPct val="100000"/>
                        </a:lnSpc>
                        <a:spcBef>
                          <a:spcPct val="20000"/>
                        </a:spcBef>
                        <a:spcAft>
                          <a:spcPct val="0"/>
                        </a:spcAft>
                        <a:buClrTx/>
                        <a:buSzPct val="65000"/>
                        <a:buFont typeface="Wingdings" pitchFamily="2" charset="2"/>
                        <a:buNone/>
                        <a:tabLst/>
                      </a:pPr>
                      <a:r>
                        <a:rPr kumimoji="0" lang="zh-CN" altLang="en-US" sz="2600" b="1" i="0" u="none" strike="noStrike" cap="none" normalizeH="0" baseline="0">
                          <a:ln>
                            <a:noFill/>
                          </a:ln>
                          <a:solidFill>
                            <a:schemeClr val="tx1"/>
                          </a:solidFill>
                          <a:effectLst/>
                          <a:latin typeface="Arial" charset="0"/>
                          <a:ea typeface="宋体" charset="-122"/>
                        </a:rPr>
                        <a:t>速度</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65000"/>
                        <a:buFont typeface="Wingdings" pitchFamily="2" charset="2"/>
                        <a:buNone/>
                        <a:tabLst/>
                      </a:pPr>
                      <a:r>
                        <a:rPr kumimoji="0" lang="zh-CN" altLang="en-US" sz="2600" b="1" i="0" u="none" strike="noStrike" cap="none" normalizeH="0" baseline="0">
                          <a:ln>
                            <a:noFill/>
                          </a:ln>
                          <a:solidFill>
                            <a:schemeClr val="tx1"/>
                          </a:solidFill>
                          <a:effectLst/>
                          <a:latin typeface="Arial" charset="0"/>
                          <a:ea typeface="宋体" charset="-122"/>
                        </a:rPr>
                        <a:t>慢</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65000"/>
                        <a:buFont typeface="Wingdings" pitchFamily="2" charset="2"/>
                        <a:buNone/>
                        <a:tabLst/>
                      </a:pPr>
                      <a:r>
                        <a:rPr kumimoji="0" lang="zh-CN" altLang="en-US" sz="2600" b="1" i="0" u="none" strike="noStrike" cap="none" normalizeH="0" baseline="0">
                          <a:ln>
                            <a:noFill/>
                          </a:ln>
                          <a:solidFill>
                            <a:schemeClr val="tx1"/>
                          </a:solidFill>
                          <a:effectLst/>
                          <a:latin typeface="Arial" charset="0"/>
                          <a:ea typeface="宋体" charset="-122"/>
                        </a:rPr>
                        <a:t>快</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84188">
                <a:tc>
                  <a:txBody>
                    <a:bodyPr/>
                    <a:lstStyle/>
                    <a:p>
                      <a:pPr marL="0" marR="0" lvl="0" indent="0" algn="l" defTabSz="914400" rtl="0" eaLnBrk="1" fontAlgn="base" latinLnBrk="0" hangingPunct="1">
                        <a:lnSpc>
                          <a:spcPct val="100000"/>
                        </a:lnSpc>
                        <a:spcBef>
                          <a:spcPct val="20000"/>
                        </a:spcBef>
                        <a:spcAft>
                          <a:spcPct val="0"/>
                        </a:spcAft>
                        <a:buClrTx/>
                        <a:buSzPct val="65000"/>
                        <a:buFont typeface="Wingdings" pitchFamily="2" charset="2"/>
                        <a:buNone/>
                        <a:tabLst/>
                      </a:pPr>
                      <a:r>
                        <a:rPr kumimoji="0" lang="zh-CN" altLang="en-US" sz="2600" b="1" i="0" u="none" strike="noStrike" cap="none" normalizeH="0" baseline="0">
                          <a:ln>
                            <a:noFill/>
                          </a:ln>
                          <a:solidFill>
                            <a:schemeClr val="tx1"/>
                          </a:solidFill>
                          <a:effectLst/>
                          <a:latin typeface="Arial" charset="0"/>
                          <a:ea typeface="宋体" charset="-122"/>
                        </a:rPr>
                        <a:t>其他资源</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65000"/>
                        <a:buFont typeface="Wingdings" pitchFamily="2" charset="2"/>
                        <a:buNone/>
                        <a:tabLst/>
                      </a:pPr>
                      <a:r>
                        <a:rPr kumimoji="0" lang="zh-CN" altLang="en-US" sz="2600" b="1" i="0" u="none" strike="noStrike" cap="none" normalizeH="0" baseline="0">
                          <a:ln>
                            <a:noFill/>
                          </a:ln>
                          <a:solidFill>
                            <a:schemeClr val="tx1"/>
                          </a:solidFill>
                          <a:effectLst/>
                          <a:latin typeface="Arial" charset="0"/>
                          <a:ea typeface="宋体" charset="-12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65000"/>
                        <a:buFont typeface="Wingdings" pitchFamily="2" charset="2"/>
                        <a:buNone/>
                        <a:tabLst/>
                      </a:pPr>
                      <a:r>
                        <a:rPr kumimoji="0" lang="zh-CN" altLang="en-US" sz="2600" b="1" i="0" u="none" strike="noStrike" cap="none" normalizeH="0" baseline="0" dirty="0">
                          <a:ln>
                            <a:noFill/>
                          </a:ln>
                          <a:solidFill>
                            <a:schemeClr val="tx1"/>
                          </a:solidFill>
                          <a:effectLst/>
                          <a:latin typeface="Arial" charset="0"/>
                          <a:ea typeface="宋体" charset="-122"/>
                        </a:rPr>
                        <a:t>锁相环</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5613">
                <a:tc>
                  <a:txBody>
                    <a:bodyPr/>
                    <a:lstStyle/>
                    <a:p>
                      <a:pPr marL="0" marR="0" lvl="0" indent="0" algn="l" defTabSz="914400" rtl="0" eaLnBrk="1" fontAlgn="base" latinLnBrk="0" hangingPunct="1">
                        <a:lnSpc>
                          <a:spcPct val="100000"/>
                        </a:lnSpc>
                        <a:spcBef>
                          <a:spcPct val="20000"/>
                        </a:spcBef>
                        <a:spcAft>
                          <a:spcPct val="0"/>
                        </a:spcAft>
                        <a:buClrTx/>
                        <a:buSzPct val="65000"/>
                        <a:buFont typeface="Wingdings" pitchFamily="2" charset="2"/>
                        <a:buNone/>
                        <a:tabLst/>
                      </a:pPr>
                      <a:r>
                        <a:rPr kumimoji="0" lang="zh-CN" altLang="en-US" sz="2600" b="1" i="0" u="none" strike="noStrike" cap="none" normalizeH="0" baseline="0">
                          <a:ln>
                            <a:noFill/>
                          </a:ln>
                          <a:solidFill>
                            <a:schemeClr val="tx1"/>
                          </a:solidFill>
                          <a:effectLst/>
                          <a:latin typeface="Arial" charset="0"/>
                          <a:ea typeface="宋体" charset="-122"/>
                        </a:rPr>
                        <a:t>保密性</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65000"/>
                        <a:buFont typeface="Wingdings" pitchFamily="2" charset="2"/>
                        <a:buNone/>
                        <a:tabLst/>
                      </a:pPr>
                      <a:r>
                        <a:rPr kumimoji="0" lang="zh-CN" altLang="en-US" sz="2600" b="1" i="0" u="none" strike="noStrike" cap="none" normalizeH="0" baseline="0">
                          <a:ln>
                            <a:noFill/>
                          </a:ln>
                          <a:solidFill>
                            <a:schemeClr val="tx1"/>
                          </a:solidFill>
                          <a:effectLst/>
                          <a:latin typeface="Arial" charset="0"/>
                          <a:ea typeface="宋体" charset="-122"/>
                        </a:rPr>
                        <a:t>可加密</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65000"/>
                        <a:buFont typeface="Wingdings" pitchFamily="2" charset="2"/>
                        <a:buNone/>
                        <a:tabLst/>
                      </a:pPr>
                      <a:r>
                        <a:rPr kumimoji="0" lang="zh-CN" altLang="en-US" sz="2600" b="1" i="0" u="none" strike="noStrike" cap="none" normalizeH="0" baseline="0" dirty="0">
                          <a:ln>
                            <a:noFill/>
                          </a:ln>
                          <a:solidFill>
                            <a:schemeClr val="tx1"/>
                          </a:solidFill>
                          <a:effectLst/>
                          <a:latin typeface="Arial" charset="0"/>
                          <a:ea typeface="宋体" charset="-122"/>
                        </a:rPr>
                        <a:t>一般不能加密</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3737546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22633" y="1808892"/>
            <a:ext cx="6664628" cy="1791260"/>
          </a:xfrm>
        </p:spPr>
        <p:txBody>
          <a:bodyPr/>
          <a:lstStyle/>
          <a:p>
            <a:r>
              <a:rPr lang="zh-CN" altLang="en-US" dirty="0"/>
              <a:t>第三节  在系统可编程 </a:t>
            </a:r>
            <a:r>
              <a:rPr lang="en-US" altLang="zh-CN" dirty="0"/>
              <a:t>ISP</a:t>
            </a:r>
            <a:br>
              <a:rPr lang="en-US" altLang="zh-CN" dirty="0"/>
            </a:br>
            <a:endParaRPr lang="zh-CN" altLang="en-US" dirty="0"/>
          </a:p>
        </p:txBody>
      </p:sp>
      <p:sp>
        <p:nvSpPr>
          <p:cNvPr id="4" name="标题 3"/>
          <p:cNvSpPr txBox="1">
            <a:spLocks/>
          </p:cNvSpPr>
          <p:nvPr/>
        </p:nvSpPr>
        <p:spPr bwMode="auto">
          <a:xfrm>
            <a:off x="1295934" y="641357"/>
            <a:ext cx="7452192" cy="895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l" rtl="0" eaLnBrk="0" fontAlgn="base" hangingPunct="0">
              <a:lnSpc>
                <a:spcPct val="97000"/>
              </a:lnSpc>
              <a:spcBef>
                <a:spcPct val="0"/>
              </a:spcBef>
              <a:spcAft>
                <a:spcPct val="0"/>
              </a:spcAft>
              <a:defRPr sz="4000" b="1" cap="all">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sz="6000" dirty="0"/>
              <a:t>第六章  可编程逻辑</a:t>
            </a:r>
          </a:p>
        </p:txBody>
      </p:sp>
      <p:sp>
        <p:nvSpPr>
          <p:cNvPr id="5" name="内容占位符 4"/>
          <p:cNvSpPr txBox="1">
            <a:spLocks/>
          </p:cNvSpPr>
          <p:nvPr/>
        </p:nvSpPr>
        <p:spPr bwMode="auto">
          <a:xfrm>
            <a:off x="2186840" y="2663949"/>
            <a:ext cx="6345423" cy="2520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0" fontAlgn="base" hangingPunct="0">
              <a:lnSpc>
                <a:spcPct val="97000"/>
              </a:lnSpc>
              <a:spcBef>
                <a:spcPct val="20000"/>
              </a:spcBef>
              <a:spcAft>
                <a:spcPct val="20000"/>
              </a:spcAft>
              <a:buClr>
                <a:schemeClr val="folHlink"/>
              </a:buClr>
              <a:buFont typeface="Wingdings" pitchFamily="2" charset="2"/>
              <a:buNone/>
              <a:defRPr sz="2000" b="1">
                <a:solidFill>
                  <a:schemeClr val="tx1"/>
                </a:solidFill>
                <a:latin typeface="+mn-lt"/>
                <a:ea typeface="+mn-ea"/>
                <a:cs typeface="+mn-cs"/>
              </a:defRPr>
            </a:lvl1pPr>
            <a:lvl2pPr marL="457200" indent="0" algn="l" rtl="0" eaLnBrk="0" fontAlgn="base" hangingPunct="0">
              <a:lnSpc>
                <a:spcPct val="97000"/>
              </a:lnSpc>
              <a:spcBef>
                <a:spcPct val="20000"/>
              </a:spcBef>
              <a:spcAft>
                <a:spcPct val="20000"/>
              </a:spcAft>
              <a:buClr>
                <a:schemeClr val="folHlink"/>
              </a:buClr>
              <a:buFont typeface="Arial" charset="0"/>
              <a:buNone/>
              <a:defRPr sz="1800" b="1">
                <a:solidFill>
                  <a:schemeClr val="tx1"/>
                </a:solidFill>
                <a:latin typeface="+mn-lt"/>
                <a:ea typeface="+mn-ea"/>
              </a:defRPr>
            </a:lvl2pPr>
            <a:lvl3pPr marL="914400" indent="0" algn="l" rtl="0" eaLnBrk="0" fontAlgn="base" hangingPunct="0">
              <a:lnSpc>
                <a:spcPct val="97000"/>
              </a:lnSpc>
              <a:spcBef>
                <a:spcPct val="20000"/>
              </a:spcBef>
              <a:spcAft>
                <a:spcPct val="20000"/>
              </a:spcAft>
              <a:buClr>
                <a:schemeClr val="folHlink"/>
              </a:buClr>
              <a:buNone/>
              <a:defRPr sz="1600" b="1">
                <a:solidFill>
                  <a:schemeClr val="tx1"/>
                </a:solidFill>
                <a:latin typeface="Arial" pitchFamily="34" charset="0"/>
                <a:ea typeface="+mn-ea"/>
              </a:defRPr>
            </a:lvl3pPr>
            <a:lvl4pPr marL="13716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4pPr>
            <a:lvl5pPr marL="18288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5pPr>
            <a:lvl6pPr marL="22860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6pPr>
            <a:lvl7pPr marL="27432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7pPr>
            <a:lvl8pPr marL="32004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8pPr>
            <a:lvl9pPr marL="36576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9pPr>
          </a:lstStyle>
          <a:p>
            <a:pPr marL="342900" indent="-342900">
              <a:buFont typeface="Wingdings" pitchFamily="2" charset="2"/>
              <a:buChar char="Ø"/>
            </a:pPr>
            <a:r>
              <a:rPr lang="en-US" altLang="zh-CN" dirty="0">
                <a:solidFill>
                  <a:srgbClr val="FF0000"/>
                </a:solidFill>
              </a:rPr>
              <a:t>In-System  Programmability</a:t>
            </a:r>
            <a:r>
              <a:rPr lang="zh-CN" altLang="en-US" dirty="0">
                <a:solidFill>
                  <a:srgbClr val="FF0000"/>
                </a:solidFill>
              </a:rPr>
              <a:t>：在系统编程的概念</a:t>
            </a:r>
            <a:endParaRPr lang="en-US" altLang="zh-CN" dirty="0">
              <a:solidFill>
                <a:srgbClr val="FF0000"/>
              </a:solidFill>
            </a:endParaRPr>
          </a:p>
          <a:p>
            <a:pPr marL="342900" indent="-342900">
              <a:buFont typeface="Wingdings" pitchFamily="2" charset="2"/>
              <a:buChar char="Ø"/>
            </a:pPr>
            <a:r>
              <a:rPr lang="en-US" altLang="zh-CN" dirty="0" err="1"/>
              <a:t>ispLSI</a:t>
            </a:r>
            <a:r>
              <a:rPr lang="zh-CN" altLang="en-US" dirty="0"/>
              <a:t>器件的体系结构</a:t>
            </a:r>
            <a:endParaRPr lang="zh-CN" altLang="en-US" dirty="0">
              <a:ea typeface="宋体" pitchFamily="2" charset="-122"/>
            </a:endParaRPr>
          </a:p>
          <a:p>
            <a:pPr marL="342900" indent="-342900">
              <a:buFont typeface="Wingdings" pitchFamily="2" charset="2"/>
              <a:buChar char="Ø"/>
            </a:pPr>
            <a:endParaRPr kumimoji="1" lang="zh-CN" altLang="en-US" dirty="0"/>
          </a:p>
          <a:p>
            <a:pPr marL="342900" indent="-342900">
              <a:buFont typeface="Wingdings" pitchFamily="2" charset="2"/>
              <a:buChar char="Ø"/>
            </a:pPr>
            <a:endParaRPr kumimoji="1" lang="en-US" altLang="zh-CN" dirty="0"/>
          </a:p>
          <a:p>
            <a:pPr marL="342900" indent="-342900">
              <a:buFont typeface="Wingdings" pitchFamily="2" charset="2"/>
              <a:buChar char="Ø"/>
            </a:pPr>
            <a:endParaRPr kumimoji="1" lang="zh-CN" altLang="en-US" dirty="0"/>
          </a:p>
          <a:p>
            <a:pPr marL="342900" indent="-342900">
              <a:buFont typeface="Wingdings" pitchFamily="2" charset="2"/>
              <a:buChar char="Ø"/>
            </a:pPr>
            <a:endParaRPr lang="zh-CN" altLang="en-US" dirty="0">
              <a:solidFill>
                <a:srgbClr val="0000DC"/>
              </a:solidFill>
              <a:latin typeface="楷体_GB2312" charset="-122"/>
              <a:ea typeface="楷体_GB2312" charset="-122"/>
            </a:endParaRPr>
          </a:p>
          <a:p>
            <a:pPr marL="342900" indent="-342900">
              <a:buFont typeface="Wingdings" pitchFamily="2" charset="2"/>
              <a:buChar char="Ø"/>
            </a:pPr>
            <a:endParaRPr lang="en-US" altLang="zh-CN" dirty="0"/>
          </a:p>
          <a:p>
            <a:pPr marL="342900" indent="-342900">
              <a:buFont typeface="Wingdings" pitchFamily="2" charset="2"/>
              <a:buChar char="Ø"/>
            </a:pPr>
            <a:endParaRPr lang="en-US" altLang="zh-CN" dirty="0"/>
          </a:p>
        </p:txBody>
      </p:sp>
    </p:spTree>
    <p:extLst>
      <p:ext uri="{BB962C8B-B14F-4D97-AF65-F5344CB8AC3E}">
        <p14:creationId xmlns:p14="http://schemas.microsoft.com/office/powerpoint/2010/main" val="39505011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 y="0"/>
            <a:ext cx="9027297" cy="417935"/>
          </a:xfrm>
        </p:spPr>
        <p:txBody>
          <a:bodyPr/>
          <a:lstStyle/>
          <a:p>
            <a:r>
              <a:rPr lang="zh-CN" altLang="en-US" sz="2800" dirty="0"/>
              <a:t>第六章  可编程逻辑</a:t>
            </a:r>
            <a:r>
              <a:rPr lang="en-US" altLang="zh-CN" sz="2800" dirty="0"/>
              <a:t>\</a:t>
            </a:r>
            <a:r>
              <a:rPr lang="zh-CN" altLang="en-US" sz="2800" dirty="0"/>
              <a:t>第三节  在系统可编程 </a:t>
            </a:r>
            <a:r>
              <a:rPr lang="en-US" altLang="zh-CN" sz="2800" dirty="0"/>
              <a:t>ISP</a:t>
            </a:r>
            <a:endParaRPr lang="zh-CN" altLang="en-US" dirty="0"/>
          </a:p>
        </p:txBody>
      </p:sp>
      <p:sp>
        <p:nvSpPr>
          <p:cNvPr id="13" name="Text Box 598"/>
          <p:cNvSpPr txBox="1">
            <a:spLocks noGrp="1" noChangeArrowheads="1"/>
          </p:cNvSpPr>
          <p:nvPr>
            <p:ph idx="1"/>
          </p:nvPr>
        </p:nvSpPr>
        <p:spPr bwMode="auto">
          <a:xfrm>
            <a:off x="55122" y="398462"/>
            <a:ext cx="8909050" cy="833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pPr>
            <a:r>
              <a:rPr lang="zh-CN" altLang="en-US" sz="2800" dirty="0">
                <a:solidFill>
                  <a:srgbClr val="FF3300"/>
                </a:solidFill>
                <a:ea typeface="宋体" pitchFamily="2" charset="-122"/>
              </a:rPr>
              <a:t>在系统编程（</a:t>
            </a:r>
            <a:r>
              <a:rPr lang="en-US" altLang="zh-CN" sz="2800" dirty="0">
                <a:solidFill>
                  <a:srgbClr val="FF3300"/>
                </a:solidFill>
                <a:ea typeface="宋体" pitchFamily="2" charset="-122"/>
              </a:rPr>
              <a:t>ISP</a:t>
            </a:r>
            <a:r>
              <a:rPr lang="zh-CN" altLang="en-US" sz="2800" dirty="0">
                <a:solidFill>
                  <a:srgbClr val="FF3300"/>
                </a:solidFill>
                <a:ea typeface="宋体" pitchFamily="2" charset="-122"/>
              </a:rPr>
              <a:t>）：</a:t>
            </a:r>
            <a:r>
              <a:rPr lang="zh-CN" altLang="en-US" dirty="0">
                <a:ea typeface="宋体" pitchFamily="2" charset="-122"/>
              </a:rPr>
              <a:t>用户在自己设计的目标系统中或线路板上为重构逻辑而对逻辑器件进行编程或反复改写的能力。</a:t>
            </a:r>
          </a:p>
        </p:txBody>
      </p:sp>
      <p:sp>
        <p:nvSpPr>
          <p:cNvPr id="67" name="Rectangle 3"/>
          <p:cNvSpPr>
            <a:spLocks noGrp="1" noChangeArrowheads="1"/>
          </p:cNvSpPr>
          <p:nvPr/>
        </p:nvSpPr>
        <p:spPr bwMode="auto">
          <a:xfrm>
            <a:off x="130975" y="1313858"/>
            <a:ext cx="8806315" cy="3645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43000" indent="-228600" algn="l" rtl="0" fontAlgn="base">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600200" indent="-228600" algn="l" rtl="0" fontAlgn="base">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574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a:lstStyle>
          <a:p>
            <a:pPr>
              <a:lnSpc>
                <a:spcPct val="90000"/>
              </a:lnSpc>
              <a:buFont typeface="Wingdings" pitchFamily="2" charset="2"/>
              <a:buNone/>
            </a:pPr>
            <a:r>
              <a:rPr lang="zh-CN" altLang="en-US" sz="2400" b="1" dirty="0"/>
              <a:t>常规的</a:t>
            </a:r>
            <a:r>
              <a:rPr lang="en-US" altLang="zh-CN" sz="2400" b="1" dirty="0"/>
              <a:t>PLD</a:t>
            </a:r>
            <a:r>
              <a:rPr lang="zh-CN" altLang="en-US" sz="2400" b="1" dirty="0"/>
              <a:t>在使用中是对每个器件单独编程然后在装配</a:t>
            </a:r>
            <a:r>
              <a:rPr lang="en-US" altLang="zh-CN" sz="2400" b="1" dirty="0"/>
              <a:t>,</a:t>
            </a:r>
            <a:r>
              <a:rPr lang="zh-CN" altLang="en-US" sz="2400" b="1" dirty="0"/>
              <a:t>而采用</a:t>
            </a:r>
            <a:r>
              <a:rPr lang="en-US" altLang="zh-CN" sz="2400" b="1" dirty="0"/>
              <a:t>ISP</a:t>
            </a:r>
            <a:r>
              <a:rPr lang="zh-CN" altLang="en-US" sz="2400" b="1" dirty="0"/>
              <a:t>技术是先装备</a:t>
            </a:r>
            <a:r>
              <a:rPr lang="en-US" altLang="zh-CN" sz="2400" b="1" dirty="0"/>
              <a:t>,</a:t>
            </a:r>
            <a:r>
              <a:rPr lang="zh-CN" altLang="en-US" sz="2400" b="1" dirty="0"/>
              <a:t>然后编程</a:t>
            </a:r>
            <a:r>
              <a:rPr lang="en-US" altLang="zh-CN" sz="2400" b="1" dirty="0"/>
              <a:t>,</a:t>
            </a:r>
            <a:r>
              <a:rPr lang="zh-CN" altLang="en-US" sz="2400" b="1" dirty="0"/>
              <a:t>成为产品后还可反复编程</a:t>
            </a:r>
            <a:r>
              <a:rPr lang="en-US" altLang="zh-CN" sz="2400" b="1" dirty="0"/>
              <a:t>.ISP</a:t>
            </a:r>
            <a:r>
              <a:rPr lang="zh-CN" altLang="en-US" sz="2400" b="1" dirty="0"/>
              <a:t>技术的出现</a:t>
            </a:r>
            <a:r>
              <a:rPr lang="en-US" altLang="zh-CN" sz="2400" b="1" dirty="0"/>
              <a:t>,</a:t>
            </a:r>
            <a:r>
              <a:rPr lang="zh-CN" altLang="en-US" sz="2400" b="1" dirty="0"/>
              <a:t>使得数字设计</a:t>
            </a:r>
            <a:r>
              <a:rPr lang="en-US" altLang="zh-CN" sz="2400" b="1" dirty="0"/>
              <a:t>,</a:t>
            </a:r>
            <a:r>
              <a:rPr lang="zh-CN" altLang="en-US" sz="2400" b="1" dirty="0"/>
              <a:t>生产和维护都发生了革命性的变化</a:t>
            </a:r>
            <a:r>
              <a:rPr lang="en-US" altLang="zh-CN" sz="2400" b="1" dirty="0"/>
              <a:t>.  </a:t>
            </a:r>
          </a:p>
          <a:p>
            <a:pPr>
              <a:lnSpc>
                <a:spcPct val="90000"/>
              </a:lnSpc>
              <a:buFont typeface="Wingdings" pitchFamily="2" charset="2"/>
              <a:buNone/>
            </a:pPr>
            <a:endParaRPr lang="en-US" altLang="zh-CN" sz="2400" b="1" dirty="0"/>
          </a:p>
          <a:p>
            <a:pPr>
              <a:lnSpc>
                <a:spcPct val="90000"/>
              </a:lnSpc>
              <a:buFont typeface="Wingdings" pitchFamily="2" charset="2"/>
              <a:buNone/>
            </a:pPr>
            <a:r>
              <a:rPr lang="en-US" altLang="zh-CN" sz="2400" b="1" dirty="0"/>
              <a:t>1) ISP</a:t>
            </a:r>
            <a:r>
              <a:rPr lang="zh-CN" altLang="en-US" sz="2400" b="1" dirty="0"/>
              <a:t>技术在数字设计阶段的贡献</a:t>
            </a:r>
          </a:p>
          <a:p>
            <a:pPr>
              <a:lnSpc>
                <a:spcPct val="90000"/>
              </a:lnSpc>
              <a:buFont typeface="Wingdings" pitchFamily="2" charset="2"/>
              <a:buNone/>
            </a:pPr>
            <a:r>
              <a:rPr lang="zh-CN" altLang="en-US" sz="2400" b="1" dirty="0"/>
              <a:t>    </a:t>
            </a:r>
            <a:r>
              <a:rPr lang="zh-CN" altLang="en-US" sz="2400" dirty="0"/>
              <a:t>（</a:t>
            </a:r>
            <a:r>
              <a:rPr lang="en-US" altLang="zh-CN" sz="2400" b="1" dirty="0"/>
              <a:t>1</a:t>
            </a:r>
            <a:r>
              <a:rPr lang="zh-CN" altLang="en-US" sz="2400" b="1" dirty="0"/>
              <a:t>）</a:t>
            </a:r>
            <a:r>
              <a:rPr lang="en-US" altLang="zh-CN" sz="2400" b="1" dirty="0"/>
              <a:t> </a:t>
            </a:r>
            <a:r>
              <a:rPr lang="zh-CN" altLang="en-US" sz="2400" b="1" dirty="0"/>
              <a:t>设计样机</a:t>
            </a:r>
          </a:p>
          <a:p>
            <a:pPr algn="just">
              <a:lnSpc>
                <a:spcPct val="90000"/>
              </a:lnSpc>
              <a:buFont typeface="Wingdings" pitchFamily="2" charset="2"/>
              <a:buNone/>
            </a:pPr>
            <a:r>
              <a:rPr lang="zh-CN" altLang="en-US" sz="2400" b="1" dirty="0">
                <a:latin typeface="Times New Roman"/>
              </a:rPr>
              <a:t> </a:t>
            </a:r>
            <a:endParaRPr lang="zh-CN" altLang="en-US" sz="2400" b="1" dirty="0"/>
          </a:p>
          <a:p>
            <a:pPr algn="just">
              <a:lnSpc>
                <a:spcPct val="90000"/>
              </a:lnSpc>
              <a:buFont typeface="Wingdings" pitchFamily="2" charset="2"/>
              <a:buNone/>
            </a:pPr>
            <a:r>
              <a:rPr lang="zh-CN" altLang="en-US" sz="2400" dirty="0">
                <a:latin typeface="Times New Roman"/>
              </a:rPr>
              <a:t> </a:t>
            </a:r>
            <a:endParaRPr lang="zh-CN" altLang="en-US" sz="2400" dirty="0"/>
          </a:p>
          <a:p>
            <a:pPr algn="just">
              <a:lnSpc>
                <a:spcPct val="90000"/>
              </a:lnSpc>
              <a:buFont typeface="Wingdings" pitchFamily="2" charset="2"/>
              <a:buNone/>
            </a:pPr>
            <a:r>
              <a:rPr lang="zh-CN" altLang="en-US" sz="2400" dirty="0">
                <a:latin typeface="Times New Roman"/>
              </a:rPr>
              <a:t> </a:t>
            </a:r>
            <a:endParaRPr lang="zh-CN" altLang="en-US" sz="2400" dirty="0"/>
          </a:p>
          <a:p>
            <a:pPr algn="just">
              <a:lnSpc>
                <a:spcPct val="90000"/>
              </a:lnSpc>
              <a:buFont typeface="Wingdings" pitchFamily="2" charset="2"/>
              <a:buNone/>
            </a:pPr>
            <a:endParaRPr lang="zh-CN" altLang="en-US" sz="2400" dirty="0"/>
          </a:p>
          <a:p>
            <a:pPr>
              <a:lnSpc>
                <a:spcPct val="90000"/>
              </a:lnSpc>
              <a:buFont typeface="Wingdings" pitchFamily="2" charset="2"/>
              <a:buNone/>
            </a:pPr>
            <a:r>
              <a:rPr lang="zh-CN" altLang="en-US" sz="2400" dirty="0"/>
              <a:t>    </a:t>
            </a:r>
          </a:p>
          <a:p>
            <a:pPr>
              <a:lnSpc>
                <a:spcPct val="90000"/>
              </a:lnSpc>
              <a:buFont typeface="Wingdings" pitchFamily="2" charset="2"/>
              <a:buNone/>
            </a:pPr>
            <a:endParaRPr lang="zh-CN" altLang="en-US" sz="2400" dirty="0"/>
          </a:p>
          <a:p>
            <a:pPr>
              <a:lnSpc>
                <a:spcPct val="90000"/>
              </a:lnSpc>
              <a:buFont typeface="Wingdings" pitchFamily="2" charset="2"/>
              <a:buNone/>
            </a:pPr>
            <a:endParaRPr lang="zh-CN" altLang="en-US" sz="2400" dirty="0"/>
          </a:p>
          <a:p>
            <a:pPr>
              <a:lnSpc>
                <a:spcPct val="90000"/>
              </a:lnSpc>
              <a:buFont typeface="Wingdings" pitchFamily="2" charset="2"/>
              <a:buNone/>
            </a:pPr>
            <a:endParaRPr lang="zh-CN" altLang="en-US" sz="2400" dirty="0"/>
          </a:p>
          <a:p>
            <a:pPr>
              <a:lnSpc>
                <a:spcPct val="90000"/>
              </a:lnSpc>
              <a:buFont typeface="Wingdings" pitchFamily="2" charset="2"/>
              <a:buNone/>
            </a:pPr>
            <a:endParaRPr lang="zh-CN" altLang="en-US" sz="2400" dirty="0"/>
          </a:p>
          <a:p>
            <a:pPr>
              <a:lnSpc>
                <a:spcPct val="90000"/>
              </a:lnSpc>
              <a:buFont typeface="Wingdings" pitchFamily="2" charset="2"/>
              <a:buNone/>
            </a:pPr>
            <a:endParaRPr lang="zh-CN" altLang="en-US" sz="2400" dirty="0"/>
          </a:p>
          <a:p>
            <a:pPr>
              <a:lnSpc>
                <a:spcPct val="90000"/>
              </a:lnSpc>
              <a:buFont typeface="Wingdings" pitchFamily="2" charset="2"/>
              <a:buNone/>
            </a:pPr>
            <a:r>
              <a:rPr lang="zh-CN" altLang="en-US" sz="2400" dirty="0"/>
              <a:t>                     </a:t>
            </a:r>
          </a:p>
        </p:txBody>
      </p:sp>
      <p:sp>
        <p:nvSpPr>
          <p:cNvPr id="68" name="Text Box 4"/>
          <p:cNvSpPr txBox="1">
            <a:spLocks noChangeArrowheads="1"/>
          </p:cNvSpPr>
          <p:nvPr/>
        </p:nvSpPr>
        <p:spPr bwMode="auto">
          <a:xfrm>
            <a:off x="251712" y="3519006"/>
            <a:ext cx="6210414"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eaLnBrk="0" fontAlgn="base" hangingPunct="0">
              <a:spcBef>
                <a:spcPct val="0"/>
              </a:spcBef>
              <a:spcAft>
                <a:spcPct val="0"/>
              </a:spcAft>
              <a:defRPr sz="3200" kern="1200">
                <a:solidFill>
                  <a:schemeClr val="tx1"/>
                </a:solidFill>
                <a:latin typeface="Arial" charset="0"/>
                <a:ea typeface="宋体" pitchFamily="2" charset="-122"/>
                <a:cs typeface="+mn-cs"/>
              </a:defRPr>
            </a:lvl1pPr>
            <a:lvl2pPr marL="457200" algn="l" rtl="0" eaLnBrk="0" fontAlgn="base" hangingPunct="0">
              <a:spcBef>
                <a:spcPct val="0"/>
              </a:spcBef>
              <a:spcAft>
                <a:spcPct val="0"/>
              </a:spcAft>
              <a:defRPr sz="3200" kern="1200">
                <a:solidFill>
                  <a:schemeClr val="tx1"/>
                </a:solidFill>
                <a:latin typeface="Arial" charset="0"/>
                <a:ea typeface="宋体" pitchFamily="2" charset="-122"/>
                <a:cs typeface="+mn-cs"/>
              </a:defRPr>
            </a:lvl2pPr>
            <a:lvl3pPr marL="914400" algn="l" rtl="0" eaLnBrk="0" fontAlgn="base" hangingPunct="0">
              <a:spcBef>
                <a:spcPct val="0"/>
              </a:spcBef>
              <a:spcAft>
                <a:spcPct val="0"/>
              </a:spcAft>
              <a:defRPr sz="3200" kern="1200">
                <a:solidFill>
                  <a:schemeClr val="tx1"/>
                </a:solidFill>
                <a:latin typeface="Arial" charset="0"/>
                <a:ea typeface="宋体" pitchFamily="2" charset="-122"/>
                <a:cs typeface="+mn-cs"/>
              </a:defRPr>
            </a:lvl3pPr>
            <a:lvl4pPr marL="1371600" algn="l" rtl="0" eaLnBrk="0" fontAlgn="base" hangingPunct="0">
              <a:spcBef>
                <a:spcPct val="0"/>
              </a:spcBef>
              <a:spcAft>
                <a:spcPct val="0"/>
              </a:spcAft>
              <a:defRPr sz="3200" kern="1200">
                <a:solidFill>
                  <a:schemeClr val="tx1"/>
                </a:solidFill>
                <a:latin typeface="Arial" charset="0"/>
                <a:ea typeface="宋体" pitchFamily="2" charset="-122"/>
                <a:cs typeface="+mn-cs"/>
              </a:defRPr>
            </a:lvl4pPr>
            <a:lvl5pPr marL="1828800" algn="l" rtl="0" eaLnBrk="0" fontAlgn="base" hangingPunct="0">
              <a:spcBef>
                <a:spcPct val="0"/>
              </a:spcBef>
              <a:spcAft>
                <a:spcPct val="0"/>
              </a:spcAft>
              <a:defRPr sz="3200" kern="1200">
                <a:solidFill>
                  <a:schemeClr val="tx1"/>
                </a:solidFill>
                <a:latin typeface="Arial" charset="0"/>
                <a:ea typeface="宋体" pitchFamily="2" charset="-122"/>
                <a:cs typeface="+mn-cs"/>
              </a:defRPr>
            </a:lvl5pPr>
            <a:lvl6pPr marL="2286000" algn="l" defTabSz="914400" rtl="0" eaLnBrk="1" latinLnBrk="0" hangingPunct="1">
              <a:defRPr sz="3200" kern="1200">
                <a:solidFill>
                  <a:schemeClr val="tx1"/>
                </a:solidFill>
                <a:latin typeface="Arial" charset="0"/>
                <a:ea typeface="宋体" pitchFamily="2" charset="-122"/>
                <a:cs typeface="+mn-cs"/>
              </a:defRPr>
            </a:lvl6pPr>
            <a:lvl7pPr marL="2743200" algn="l" defTabSz="914400" rtl="0" eaLnBrk="1" latinLnBrk="0" hangingPunct="1">
              <a:defRPr sz="3200" kern="1200">
                <a:solidFill>
                  <a:schemeClr val="tx1"/>
                </a:solidFill>
                <a:latin typeface="Arial" charset="0"/>
                <a:ea typeface="宋体" pitchFamily="2" charset="-122"/>
                <a:cs typeface="+mn-cs"/>
              </a:defRPr>
            </a:lvl7pPr>
            <a:lvl8pPr marL="3200400" algn="l" defTabSz="914400" rtl="0" eaLnBrk="1" latinLnBrk="0" hangingPunct="1">
              <a:defRPr sz="3200" kern="1200">
                <a:solidFill>
                  <a:schemeClr val="tx1"/>
                </a:solidFill>
                <a:latin typeface="Arial" charset="0"/>
                <a:ea typeface="宋体" pitchFamily="2" charset="-122"/>
                <a:cs typeface="+mn-cs"/>
              </a:defRPr>
            </a:lvl8pPr>
            <a:lvl9pPr marL="3657600" algn="l" defTabSz="914400" rtl="0" eaLnBrk="1" latinLnBrk="0" hangingPunct="1">
              <a:defRPr sz="3200" kern="1200">
                <a:solidFill>
                  <a:schemeClr val="tx1"/>
                </a:solidFill>
                <a:latin typeface="Arial" charset="0"/>
                <a:ea typeface="宋体" pitchFamily="2" charset="-122"/>
                <a:cs typeface="+mn-cs"/>
              </a:defRPr>
            </a:lvl9pPr>
          </a:lstStyle>
          <a:p>
            <a:pPr eaLnBrk="1" hangingPunct="1"/>
            <a:r>
              <a:rPr kumimoji="1" lang="en-US" altLang="zh-CN" sz="2400" dirty="0">
                <a:latin typeface="Tahoma" pitchFamily="34" charset="0"/>
              </a:rPr>
              <a:t>  </a:t>
            </a:r>
            <a:r>
              <a:rPr kumimoji="1" lang="zh-CN" altLang="en-US" sz="2400" dirty="0">
                <a:latin typeface="+mn-lt"/>
                <a:ea typeface="+mn-ea"/>
              </a:rPr>
              <a:t>（</a:t>
            </a:r>
            <a:r>
              <a:rPr kumimoji="1" lang="en-US" altLang="zh-CN" sz="2400" dirty="0">
                <a:latin typeface="+mn-lt"/>
                <a:ea typeface="+mn-ea"/>
              </a:rPr>
              <a:t>2</a:t>
            </a:r>
            <a:r>
              <a:rPr kumimoji="1" lang="zh-CN" altLang="en-US" sz="2400" dirty="0">
                <a:latin typeface="+mn-lt"/>
                <a:ea typeface="+mn-ea"/>
              </a:rPr>
              <a:t>）系统调试</a:t>
            </a:r>
          </a:p>
          <a:p>
            <a:pPr eaLnBrk="1" hangingPunct="1"/>
            <a:r>
              <a:rPr kumimoji="1" lang="zh-CN" altLang="en-US" sz="2400" dirty="0">
                <a:latin typeface="+mn-lt"/>
                <a:ea typeface="+mn-ea"/>
              </a:rPr>
              <a:t>   （</a:t>
            </a:r>
            <a:r>
              <a:rPr kumimoji="1" lang="en-US" altLang="zh-CN" sz="2400" dirty="0">
                <a:latin typeface="+mn-lt"/>
                <a:ea typeface="+mn-ea"/>
              </a:rPr>
              <a:t>3</a:t>
            </a:r>
            <a:r>
              <a:rPr kumimoji="1" lang="zh-CN" altLang="en-US" sz="2400" dirty="0">
                <a:latin typeface="+mn-lt"/>
                <a:ea typeface="+mn-ea"/>
              </a:rPr>
              <a:t>）</a:t>
            </a:r>
            <a:r>
              <a:rPr kumimoji="1" lang="zh-CN" altLang="en-US" sz="2400" b="1" dirty="0">
                <a:latin typeface="Tahoma" pitchFamily="34" charset="0"/>
              </a:rPr>
              <a:t>电路板的重构和现场的升级换代</a:t>
            </a:r>
            <a:endParaRPr kumimoji="1" lang="en-US" altLang="zh-CN" sz="2400" b="1" dirty="0">
              <a:latin typeface="Tahoma" pitchFamily="34" charset="0"/>
            </a:endParaRPr>
          </a:p>
          <a:p>
            <a:pPr eaLnBrk="1" hangingPunct="1"/>
            <a:endParaRPr kumimoji="1" lang="zh-CN" altLang="en-US" sz="2400" b="1" dirty="0">
              <a:latin typeface="Tahoma" pitchFamily="34" charset="0"/>
            </a:endParaRPr>
          </a:p>
          <a:p>
            <a:pPr eaLnBrk="1" hangingPunct="1"/>
            <a:r>
              <a:rPr kumimoji="1" lang="en-US" altLang="zh-CN" sz="2400" dirty="0">
                <a:latin typeface="+mn-lt"/>
                <a:ea typeface="+mn-ea"/>
              </a:rPr>
              <a:t>2</a:t>
            </a:r>
            <a:r>
              <a:rPr kumimoji="1" lang="zh-CN" altLang="en-US" sz="2400" dirty="0">
                <a:latin typeface="+mn-lt"/>
                <a:ea typeface="+mn-ea"/>
              </a:rPr>
              <a:t>）</a:t>
            </a:r>
            <a:r>
              <a:rPr kumimoji="1" lang="en-US" altLang="zh-CN" sz="2400" dirty="0">
                <a:latin typeface="+mn-lt"/>
                <a:ea typeface="+mn-ea"/>
              </a:rPr>
              <a:t>ISP</a:t>
            </a:r>
            <a:r>
              <a:rPr kumimoji="1" lang="zh-CN" altLang="en-US" sz="2400" dirty="0">
                <a:latin typeface="+mn-lt"/>
                <a:ea typeface="+mn-ea"/>
              </a:rPr>
              <a:t>技术对数字系统生产阶段的贡献</a:t>
            </a:r>
          </a:p>
          <a:p>
            <a:pPr eaLnBrk="1" hangingPunct="1"/>
            <a:r>
              <a:rPr kumimoji="1" lang="zh-CN" altLang="en-US" sz="2400" dirty="0">
                <a:latin typeface="+mn-lt"/>
                <a:ea typeface="+mn-ea"/>
              </a:rPr>
              <a:t>    （</a:t>
            </a:r>
            <a:r>
              <a:rPr kumimoji="1" lang="en-US" altLang="zh-CN" sz="2400" dirty="0">
                <a:latin typeface="+mn-lt"/>
                <a:ea typeface="+mn-ea"/>
              </a:rPr>
              <a:t>1</a:t>
            </a:r>
            <a:r>
              <a:rPr kumimoji="1" lang="zh-CN" altLang="en-US" sz="2400" dirty="0">
                <a:latin typeface="+mn-lt"/>
                <a:ea typeface="+mn-ea"/>
              </a:rPr>
              <a:t>）简化了生产流程且无引脚损伤</a:t>
            </a:r>
            <a:endParaRPr kumimoji="1" lang="en-US" altLang="zh-CN" sz="2400" dirty="0">
              <a:latin typeface="+mn-lt"/>
              <a:ea typeface="+mn-ea"/>
            </a:endParaRPr>
          </a:p>
          <a:p>
            <a:pPr eaLnBrk="1" hangingPunct="1"/>
            <a:r>
              <a:rPr kumimoji="1" lang="en-US" altLang="zh-CN" sz="2400" dirty="0">
                <a:latin typeface="+mn-lt"/>
                <a:ea typeface="+mn-ea"/>
              </a:rPr>
              <a:t>      (2)</a:t>
            </a:r>
            <a:r>
              <a:rPr kumimoji="1" lang="zh-CN" altLang="en-US" sz="2400" dirty="0">
                <a:latin typeface="+mn-lt"/>
                <a:ea typeface="+mn-ea"/>
              </a:rPr>
              <a:t>多功能硬件</a:t>
            </a:r>
          </a:p>
          <a:p>
            <a:pPr eaLnBrk="1" hangingPunct="1"/>
            <a:r>
              <a:rPr kumimoji="1" lang="en-US" altLang="zh-CN" sz="2400" dirty="0">
                <a:latin typeface="+mn-lt"/>
                <a:ea typeface="+mn-ea"/>
              </a:rPr>
              <a:t>      (3)</a:t>
            </a:r>
            <a:r>
              <a:rPr lang="zh-CN" altLang="en-US" sz="2400" dirty="0">
                <a:latin typeface="Tahoma" pitchFamily="34" charset="0"/>
              </a:rPr>
              <a:t>边界扫描测试</a:t>
            </a:r>
          </a:p>
          <a:p>
            <a:pPr eaLnBrk="1" hangingPunct="1"/>
            <a:r>
              <a:rPr kumimoji="1" lang="zh-CN" altLang="en-US" sz="2400" b="1" dirty="0">
                <a:latin typeface="Tahoma" pitchFamily="34" charset="0"/>
              </a:rPr>
              <a:t>              </a:t>
            </a:r>
          </a:p>
        </p:txBody>
      </p:sp>
    </p:spTree>
    <p:extLst>
      <p:ext uri="{BB962C8B-B14F-4D97-AF65-F5344CB8AC3E}">
        <p14:creationId xmlns:p14="http://schemas.microsoft.com/office/powerpoint/2010/main" val="32802364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0" y="5934670"/>
            <a:ext cx="9144000" cy="92333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endParaRPr lang="en-US" altLang="zh-CN" dirty="0"/>
          </a:p>
          <a:p>
            <a:endParaRPr lang="en-US" altLang="zh-CN" dirty="0"/>
          </a:p>
          <a:p>
            <a:endParaRPr lang="zh-CN" altLang="en-US" dirty="0"/>
          </a:p>
        </p:txBody>
      </p:sp>
      <p:sp>
        <p:nvSpPr>
          <p:cNvPr id="4" name="标题 3"/>
          <p:cNvSpPr>
            <a:spLocks noGrp="1"/>
          </p:cNvSpPr>
          <p:nvPr>
            <p:ph type="title"/>
          </p:nvPr>
        </p:nvSpPr>
        <p:spPr>
          <a:xfrm>
            <a:off x="-1" y="0"/>
            <a:ext cx="9027297" cy="417935"/>
          </a:xfrm>
        </p:spPr>
        <p:txBody>
          <a:bodyPr/>
          <a:lstStyle/>
          <a:p>
            <a:r>
              <a:rPr lang="zh-CN" altLang="en-US" sz="2800" dirty="0"/>
              <a:t>第六章  可编程逻辑</a:t>
            </a:r>
            <a:r>
              <a:rPr lang="en-US" altLang="zh-CN" sz="2800" dirty="0"/>
              <a:t>\</a:t>
            </a:r>
            <a:r>
              <a:rPr lang="zh-CN" altLang="en-US" sz="2800" dirty="0"/>
              <a:t>第三节  在系统可编程 </a:t>
            </a:r>
            <a:r>
              <a:rPr lang="en-US" altLang="zh-CN" sz="2800" dirty="0"/>
              <a:t>ISP</a:t>
            </a:r>
            <a:endParaRPr lang="zh-CN" altLang="en-US" dirty="0"/>
          </a:p>
        </p:txBody>
      </p:sp>
      <p:sp>
        <p:nvSpPr>
          <p:cNvPr id="13" name="Text Box 598"/>
          <p:cNvSpPr txBox="1">
            <a:spLocks noGrp="1" noChangeArrowheads="1"/>
          </p:cNvSpPr>
          <p:nvPr>
            <p:ph idx="1"/>
          </p:nvPr>
        </p:nvSpPr>
        <p:spPr bwMode="auto">
          <a:xfrm>
            <a:off x="55122" y="398462"/>
            <a:ext cx="8909050" cy="611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pPr>
            <a:r>
              <a:rPr lang="zh-CN" altLang="en-US" dirty="0">
                <a:solidFill>
                  <a:srgbClr val="FF3300"/>
                </a:solidFill>
                <a:ea typeface="宋体" pitchFamily="2" charset="-122"/>
              </a:rPr>
              <a:t>在系统编程（</a:t>
            </a:r>
            <a:r>
              <a:rPr lang="en-US" altLang="zh-CN" dirty="0">
                <a:solidFill>
                  <a:srgbClr val="FF3300"/>
                </a:solidFill>
                <a:ea typeface="宋体" pitchFamily="2" charset="-122"/>
              </a:rPr>
              <a:t>ISP</a:t>
            </a:r>
            <a:r>
              <a:rPr lang="zh-CN" altLang="en-US" dirty="0">
                <a:solidFill>
                  <a:srgbClr val="FF3300"/>
                </a:solidFill>
                <a:ea typeface="宋体" pitchFamily="2" charset="-122"/>
              </a:rPr>
              <a:t>）：</a:t>
            </a:r>
            <a:r>
              <a:rPr lang="zh-CN" altLang="en-US" dirty="0">
                <a:ea typeface="宋体" pitchFamily="2" charset="-122"/>
              </a:rPr>
              <a:t>用户在自己设计的目标系统中或线路板上为重构逻辑而对逻辑器件进行编程或反复改写的能力。</a:t>
            </a:r>
          </a:p>
        </p:txBody>
      </p:sp>
      <p:sp>
        <p:nvSpPr>
          <p:cNvPr id="15" name="Text Box 1029"/>
          <p:cNvSpPr txBox="1">
            <a:spLocks noChangeArrowheads="1"/>
          </p:cNvSpPr>
          <p:nvPr/>
        </p:nvSpPr>
        <p:spPr bwMode="auto">
          <a:xfrm>
            <a:off x="810297" y="1055716"/>
            <a:ext cx="2286000" cy="415925"/>
          </a:xfrm>
          <a:prstGeom prst="rect">
            <a:avLst/>
          </a:prstGeom>
          <a:noFill/>
          <a:ln w="19050">
            <a:solidFill>
              <a:srgbClr val="00CCFF"/>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zh-CN" altLang="en-US" dirty="0">
                <a:ea typeface="宋体" pitchFamily="2" charset="-122"/>
              </a:rPr>
              <a:t>常规</a:t>
            </a:r>
            <a:r>
              <a:rPr lang="en-US" altLang="zh-CN" dirty="0">
                <a:ea typeface="宋体" pitchFamily="2" charset="-122"/>
              </a:rPr>
              <a:t>PLD</a:t>
            </a:r>
            <a:r>
              <a:rPr lang="zh-CN" altLang="en-US" dirty="0">
                <a:ea typeface="宋体" pitchFamily="2" charset="-122"/>
              </a:rPr>
              <a:t>开发过程</a:t>
            </a:r>
          </a:p>
        </p:txBody>
      </p:sp>
      <p:grpSp>
        <p:nvGrpSpPr>
          <p:cNvPr id="16" name="Group 1030"/>
          <p:cNvGrpSpPr>
            <a:grpSpLocks/>
          </p:cNvGrpSpPr>
          <p:nvPr/>
        </p:nvGrpSpPr>
        <p:grpSpPr bwMode="auto">
          <a:xfrm>
            <a:off x="820738" y="1508125"/>
            <a:ext cx="2181225" cy="5203825"/>
            <a:chOff x="432" y="914"/>
            <a:chExt cx="1248" cy="3278"/>
          </a:xfrm>
        </p:grpSpPr>
        <p:sp>
          <p:nvSpPr>
            <p:cNvPr id="17" name="Rectangle 1031"/>
            <p:cNvSpPr>
              <a:spLocks noChangeArrowheads="1"/>
            </p:cNvSpPr>
            <p:nvPr/>
          </p:nvSpPr>
          <p:spPr bwMode="auto">
            <a:xfrm>
              <a:off x="604" y="914"/>
              <a:ext cx="864" cy="288"/>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pPr algn="ctr">
                <a:lnSpc>
                  <a:spcPct val="100000"/>
                </a:lnSpc>
                <a:spcBef>
                  <a:spcPct val="0"/>
                </a:spcBef>
              </a:pPr>
              <a:r>
                <a:rPr lang="zh-CN" altLang="en-US">
                  <a:solidFill>
                    <a:schemeClr val="tx1"/>
                  </a:solidFill>
                  <a:ea typeface="宋体" pitchFamily="2" charset="-122"/>
                </a:rPr>
                <a:t>逻辑设计</a:t>
              </a:r>
            </a:p>
          </p:txBody>
        </p:sp>
        <p:sp>
          <p:nvSpPr>
            <p:cNvPr id="18" name="Rectangle 1032"/>
            <p:cNvSpPr>
              <a:spLocks noChangeArrowheads="1"/>
            </p:cNvSpPr>
            <p:nvPr/>
          </p:nvSpPr>
          <p:spPr bwMode="auto">
            <a:xfrm>
              <a:off x="622" y="1380"/>
              <a:ext cx="864" cy="336"/>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pPr algn="ctr">
                <a:lnSpc>
                  <a:spcPct val="100000"/>
                </a:lnSpc>
                <a:spcBef>
                  <a:spcPct val="0"/>
                </a:spcBef>
              </a:pPr>
              <a:r>
                <a:rPr lang="zh-CN" altLang="en-US">
                  <a:solidFill>
                    <a:schemeClr val="tx1"/>
                  </a:solidFill>
                  <a:ea typeface="宋体" pitchFamily="2" charset="-122"/>
                </a:rPr>
                <a:t>选择器件</a:t>
              </a:r>
            </a:p>
          </p:txBody>
        </p:sp>
        <p:sp>
          <p:nvSpPr>
            <p:cNvPr id="19" name="Rectangle 1033"/>
            <p:cNvSpPr>
              <a:spLocks noChangeArrowheads="1"/>
            </p:cNvSpPr>
            <p:nvPr/>
          </p:nvSpPr>
          <p:spPr bwMode="auto">
            <a:xfrm>
              <a:off x="432" y="1824"/>
              <a:ext cx="1248" cy="43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20" name="Rectangle 1034"/>
            <p:cNvSpPr>
              <a:spLocks noChangeArrowheads="1"/>
            </p:cNvSpPr>
            <p:nvPr/>
          </p:nvSpPr>
          <p:spPr bwMode="auto">
            <a:xfrm>
              <a:off x="633" y="2480"/>
              <a:ext cx="864" cy="43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pPr algn="ctr">
                <a:lnSpc>
                  <a:spcPct val="100000"/>
                </a:lnSpc>
                <a:spcBef>
                  <a:spcPct val="0"/>
                </a:spcBef>
              </a:pPr>
              <a:r>
                <a:rPr lang="en-US" altLang="zh-CN">
                  <a:solidFill>
                    <a:schemeClr val="tx1"/>
                  </a:solidFill>
                  <a:ea typeface="宋体" pitchFamily="2" charset="-122"/>
                </a:rPr>
                <a:t>PLD</a:t>
              </a:r>
              <a:r>
                <a:rPr lang="zh-CN" altLang="en-US">
                  <a:solidFill>
                    <a:schemeClr val="tx1"/>
                  </a:solidFill>
                  <a:ea typeface="宋体" pitchFamily="2" charset="-122"/>
                </a:rPr>
                <a:t>编程</a:t>
              </a:r>
            </a:p>
            <a:p>
              <a:pPr algn="ctr">
                <a:lnSpc>
                  <a:spcPct val="100000"/>
                </a:lnSpc>
                <a:spcBef>
                  <a:spcPct val="0"/>
                </a:spcBef>
              </a:pPr>
              <a:r>
                <a:rPr lang="zh-CN" altLang="en-US">
                  <a:solidFill>
                    <a:schemeClr val="tx1"/>
                  </a:solidFill>
                  <a:ea typeface="宋体" pitchFamily="2" charset="-122"/>
                </a:rPr>
                <a:t>（下载）</a:t>
              </a:r>
            </a:p>
          </p:txBody>
        </p:sp>
        <p:sp>
          <p:nvSpPr>
            <p:cNvPr id="23" name="Rectangle 1035"/>
            <p:cNvSpPr>
              <a:spLocks noChangeArrowheads="1"/>
            </p:cNvSpPr>
            <p:nvPr/>
          </p:nvSpPr>
          <p:spPr bwMode="auto">
            <a:xfrm>
              <a:off x="624" y="3120"/>
              <a:ext cx="864" cy="43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pPr algn="ctr">
                <a:lnSpc>
                  <a:spcPct val="100000"/>
                </a:lnSpc>
                <a:spcBef>
                  <a:spcPct val="0"/>
                </a:spcBef>
              </a:pPr>
              <a:r>
                <a:rPr lang="en-US" altLang="zh-CN">
                  <a:solidFill>
                    <a:schemeClr val="tx1"/>
                  </a:solidFill>
                  <a:ea typeface="宋体" pitchFamily="2" charset="-122"/>
                </a:rPr>
                <a:t>PLD</a:t>
              </a:r>
              <a:r>
                <a:rPr lang="zh-CN" altLang="en-US">
                  <a:solidFill>
                    <a:schemeClr val="tx1"/>
                  </a:solidFill>
                  <a:ea typeface="宋体" pitchFamily="2" charset="-122"/>
                </a:rPr>
                <a:t>测试</a:t>
              </a:r>
            </a:p>
          </p:txBody>
        </p:sp>
        <p:sp>
          <p:nvSpPr>
            <p:cNvPr id="24" name="Rectangle 1036"/>
            <p:cNvSpPr>
              <a:spLocks noChangeArrowheads="1"/>
            </p:cNvSpPr>
            <p:nvPr/>
          </p:nvSpPr>
          <p:spPr bwMode="auto">
            <a:xfrm>
              <a:off x="633" y="3760"/>
              <a:ext cx="864" cy="43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25" name="Text Box 1037"/>
            <p:cNvSpPr txBox="1">
              <a:spLocks noChangeArrowheads="1"/>
            </p:cNvSpPr>
            <p:nvPr/>
          </p:nvSpPr>
          <p:spPr bwMode="auto">
            <a:xfrm>
              <a:off x="672" y="3744"/>
              <a:ext cx="816"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zh-CN" altLang="en-US">
                  <a:ea typeface="宋体" pitchFamily="2" charset="-122"/>
                </a:rPr>
                <a:t>将器件插入印制板</a:t>
              </a:r>
            </a:p>
          </p:txBody>
        </p:sp>
        <p:grpSp>
          <p:nvGrpSpPr>
            <p:cNvPr id="26" name="Group 1038"/>
            <p:cNvGrpSpPr>
              <a:grpSpLocks/>
            </p:cNvGrpSpPr>
            <p:nvPr/>
          </p:nvGrpSpPr>
          <p:grpSpPr bwMode="auto">
            <a:xfrm>
              <a:off x="576" y="1824"/>
              <a:ext cx="1008" cy="445"/>
              <a:chOff x="4032" y="2208"/>
              <a:chExt cx="1008" cy="445"/>
            </a:xfrm>
          </p:grpSpPr>
          <p:sp>
            <p:nvSpPr>
              <p:cNvPr id="33" name="Text Box 1039"/>
              <p:cNvSpPr txBox="1">
                <a:spLocks noChangeArrowheads="1"/>
              </p:cNvSpPr>
              <p:nvPr/>
            </p:nvSpPr>
            <p:spPr bwMode="auto">
              <a:xfrm>
                <a:off x="4032" y="2208"/>
                <a:ext cx="91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zh-CN" altLang="en-US">
                    <a:ea typeface="宋体" pitchFamily="2" charset="-122"/>
                  </a:rPr>
                  <a:t>编   制</a:t>
                </a:r>
              </a:p>
            </p:txBody>
          </p:sp>
          <p:sp>
            <p:nvSpPr>
              <p:cNvPr id="34" name="Text Box 1040"/>
              <p:cNvSpPr txBox="1">
                <a:spLocks noChangeArrowheads="1"/>
              </p:cNvSpPr>
              <p:nvPr/>
            </p:nvSpPr>
            <p:spPr bwMode="auto">
              <a:xfrm>
                <a:off x="4032" y="2400"/>
                <a:ext cx="1008"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dirty="0">
                    <a:ea typeface="宋体" pitchFamily="2" charset="-122"/>
                  </a:rPr>
                  <a:t>JEDEC</a:t>
                </a:r>
                <a:r>
                  <a:rPr lang="zh-CN" altLang="en-US" dirty="0">
                    <a:ea typeface="宋体" pitchFamily="2" charset="-122"/>
                  </a:rPr>
                  <a:t>文件</a:t>
                </a:r>
              </a:p>
            </p:txBody>
          </p:sp>
        </p:grpSp>
        <p:sp>
          <p:nvSpPr>
            <p:cNvPr id="27" name="Line 1041"/>
            <p:cNvSpPr>
              <a:spLocks noChangeShapeType="1"/>
            </p:cNvSpPr>
            <p:nvPr/>
          </p:nvSpPr>
          <p:spPr bwMode="auto">
            <a:xfrm>
              <a:off x="1053" y="1643"/>
              <a:ext cx="1" cy="21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9" name="Line 1042"/>
            <p:cNvSpPr>
              <a:spLocks noChangeShapeType="1"/>
            </p:cNvSpPr>
            <p:nvPr/>
          </p:nvSpPr>
          <p:spPr bwMode="auto">
            <a:xfrm>
              <a:off x="1054" y="1165"/>
              <a:ext cx="1" cy="21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30" name="Line 1043"/>
            <p:cNvSpPr>
              <a:spLocks noChangeShapeType="1"/>
            </p:cNvSpPr>
            <p:nvPr/>
          </p:nvSpPr>
          <p:spPr bwMode="auto">
            <a:xfrm>
              <a:off x="1056" y="2256"/>
              <a:ext cx="1" cy="21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31" name="Line 1044"/>
            <p:cNvSpPr>
              <a:spLocks noChangeShapeType="1"/>
            </p:cNvSpPr>
            <p:nvPr/>
          </p:nvSpPr>
          <p:spPr bwMode="auto">
            <a:xfrm>
              <a:off x="1056" y="2928"/>
              <a:ext cx="1" cy="21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32" name="Line 1045"/>
            <p:cNvSpPr>
              <a:spLocks noChangeShapeType="1"/>
            </p:cNvSpPr>
            <p:nvPr/>
          </p:nvSpPr>
          <p:spPr bwMode="auto">
            <a:xfrm>
              <a:off x="1056" y="3552"/>
              <a:ext cx="1" cy="21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grpSp>
        <p:nvGrpSpPr>
          <p:cNvPr id="35" name="Group 1071"/>
          <p:cNvGrpSpPr>
            <a:grpSpLocks/>
          </p:cNvGrpSpPr>
          <p:nvPr/>
        </p:nvGrpSpPr>
        <p:grpSpPr bwMode="auto">
          <a:xfrm>
            <a:off x="68263" y="2667000"/>
            <a:ext cx="846137" cy="3276600"/>
            <a:chOff x="43" y="1680"/>
            <a:chExt cx="533" cy="2160"/>
          </a:xfrm>
        </p:grpSpPr>
        <p:sp>
          <p:nvSpPr>
            <p:cNvPr id="36" name="AutoShape 1069"/>
            <p:cNvSpPr>
              <a:spLocks/>
            </p:cNvSpPr>
            <p:nvPr/>
          </p:nvSpPr>
          <p:spPr bwMode="auto">
            <a:xfrm>
              <a:off x="384" y="1680"/>
              <a:ext cx="192" cy="2160"/>
            </a:xfrm>
            <a:prstGeom prst="leftBrace">
              <a:avLst>
                <a:gd name="adj1" fmla="val 93750"/>
                <a:gd name="adj2" fmla="val 50000"/>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37" name="Text Box 1070"/>
            <p:cNvSpPr txBox="1">
              <a:spLocks noChangeArrowheads="1"/>
            </p:cNvSpPr>
            <p:nvPr/>
          </p:nvSpPr>
          <p:spPr bwMode="auto">
            <a:xfrm>
              <a:off x="43" y="2313"/>
              <a:ext cx="288" cy="1279"/>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zh-CN" altLang="en-US">
                  <a:ea typeface="宋体" pitchFamily="2" charset="-122"/>
                </a:rPr>
                <a:t>编程器上进行</a:t>
              </a:r>
            </a:p>
          </p:txBody>
        </p:sp>
      </p:grpSp>
      <p:sp>
        <p:nvSpPr>
          <p:cNvPr id="38" name="AutoShape 594"/>
          <p:cNvSpPr>
            <a:spLocks noChangeArrowheads="1"/>
          </p:cNvSpPr>
          <p:nvPr/>
        </p:nvSpPr>
        <p:spPr bwMode="auto">
          <a:xfrm>
            <a:off x="2666390" y="1943100"/>
            <a:ext cx="1524000" cy="1143000"/>
          </a:xfrm>
          <a:prstGeom prst="cloudCallout">
            <a:avLst>
              <a:gd name="adj1" fmla="val -52083"/>
              <a:gd name="adj2" fmla="val 61250"/>
            </a:avLst>
          </a:prstGeom>
          <a:ln>
            <a:headEnd/>
            <a:tailEnd/>
          </a:ln>
        </p:spPr>
        <p:style>
          <a:lnRef idx="2">
            <a:schemeClr val="accent6"/>
          </a:lnRef>
          <a:fillRef idx="1">
            <a:schemeClr val="lt1"/>
          </a:fillRef>
          <a:effectRef idx="0">
            <a:schemeClr val="accent6"/>
          </a:effectRef>
          <a:fontRef idx="minor">
            <a:schemeClr val="dk1"/>
          </a:fontRef>
        </p:style>
        <p:txBody>
          <a:bodyPr lIns="90000" tIns="46800" rIns="90000" bIns="46800" anchor="ctr"/>
          <a:lstStyle/>
          <a:p>
            <a:pPr algn="ctr">
              <a:lnSpc>
                <a:spcPct val="100000"/>
              </a:lnSpc>
              <a:spcBef>
                <a:spcPct val="0"/>
              </a:spcBef>
            </a:pPr>
            <a:r>
              <a:rPr lang="zh-CN" altLang="en-US" dirty="0">
                <a:ea typeface="宋体" pitchFamily="2" charset="-122"/>
              </a:rPr>
              <a:t>熔丝图文件</a:t>
            </a:r>
          </a:p>
        </p:txBody>
      </p:sp>
      <p:sp>
        <p:nvSpPr>
          <p:cNvPr id="40" name="Text Box 1028"/>
          <p:cNvSpPr txBox="1">
            <a:spLocks noChangeArrowheads="1"/>
          </p:cNvSpPr>
          <p:nvPr/>
        </p:nvSpPr>
        <p:spPr bwMode="auto">
          <a:xfrm>
            <a:off x="6628787" y="5881852"/>
            <a:ext cx="2419797" cy="925511"/>
          </a:xfrm>
          <a:prstGeom prst="rect">
            <a:avLst/>
          </a:prstGeom>
          <a:noFill/>
          <a:ln w="19050">
            <a:noFill/>
            <a:miter lim="800000"/>
            <a:headEnd/>
            <a:tailEnd/>
          </a:ln>
          <a:effectLst/>
        </p:spPr>
        <p:txBody>
          <a:bodyPr wrap="square" lIns="90000" tIns="46800" rIns="90000" bIns="46800">
            <a:spAutoFit/>
          </a:bodyPr>
          <a:lstStyle/>
          <a:p>
            <a:pPr algn="ctr">
              <a:lnSpc>
                <a:spcPct val="100000"/>
              </a:lnSpc>
              <a:defRPr/>
            </a:pPr>
            <a:r>
              <a:rPr lang="zh-CN" altLang="en-US" dirty="0">
                <a:solidFill>
                  <a:schemeClr val="tx1"/>
                </a:solidFill>
                <a:effectLst>
                  <a:outerShdw blurRad="38100" dist="38100" dir="2700000" algn="tl">
                    <a:srgbClr val="C0C0C0"/>
                  </a:outerShdw>
                </a:effectLst>
                <a:ea typeface="宋体" pitchFamily="2" charset="-122"/>
              </a:rPr>
              <a:t>在目标系统中、线路板上直接设计并修改硬件电路。</a:t>
            </a:r>
          </a:p>
        </p:txBody>
      </p:sp>
      <p:sp>
        <p:nvSpPr>
          <p:cNvPr id="41" name="Text Box 1046"/>
          <p:cNvSpPr txBox="1">
            <a:spLocks noChangeArrowheads="1"/>
          </p:cNvSpPr>
          <p:nvPr/>
        </p:nvSpPr>
        <p:spPr bwMode="auto">
          <a:xfrm>
            <a:off x="3851952" y="1057850"/>
            <a:ext cx="3733800" cy="415925"/>
          </a:xfrm>
          <a:prstGeom prst="rect">
            <a:avLst/>
          </a:prstGeom>
          <a:noFill/>
          <a:ln w="19050">
            <a:solidFill>
              <a:srgbClr val="00CCFF"/>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zh-CN" altLang="en-US">
                <a:ea typeface="宋体" pitchFamily="2" charset="-122"/>
              </a:rPr>
              <a:t>采用</a:t>
            </a:r>
            <a:r>
              <a:rPr lang="en-US" altLang="zh-CN">
                <a:ea typeface="宋体" pitchFamily="2" charset="-122"/>
              </a:rPr>
              <a:t>ISP</a:t>
            </a:r>
            <a:r>
              <a:rPr lang="zh-CN" altLang="en-US">
                <a:ea typeface="宋体" pitchFamily="2" charset="-122"/>
              </a:rPr>
              <a:t>技术的</a:t>
            </a:r>
            <a:r>
              <a:rPr lang="en-US" altLang="zh-CN">
                <a:ea typeface="宋体" pitchFamily="2" charset="-122"/>
              </a:rPr>
              <a:t>PLD</a:t>
            </a:r>
            <a:r>
              <a:rPr lang="zh-CN" altLang="en-US">
                <a:ea typeface="宋体" pitchFamily="2" charset="-122"/>
              </a:rPr>
              <a:t>开发过程</a:t>
            </a:r>
          </a:p>
        </p:txBody>
      </p:sp>
      <p:grpSp>
        <p:nvGrpSpPr>
          <p:cNvPr id="42" name="Group 1047"/>
          <p:cNvGrpSpPr>
            <a:grpSpLocks/>
          </p:cNvGrpSpPr>
          <p:nvPr/>
        </p:nvGrpSpPr>
        <p:grpSpPr bwMode="auto">
          <a:xfrm>
            <a:off x="4156752" y="1508125"/>
            <a:ext cx="2636838" cy="5286375"/>
            <a:chOff x="2179" y="864"/>
            <a:chExt cx="1536" cy="3330"/>
          </a:xfrm>
        </p:grpSpPr>
        <p:sp>
          <p:nvSpPr>
            <p:cNvPr id="43" name="Rectangle 1048"/>
            <p:cNvSpPr>
              <a:spLocks noChangeArrowheads="1"/>
            </p:cNvSpPr>
            <p:nvPr/>
          </p:nvSpPr>
          <p:spPr bwMode="auto">
            <a:xfrm>
              <a:off x="2275" y="2034"/>
              <a:ext cx="1440" cy="288"/>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pPr algn="ctr">
                <a:lnSpc>
                  <a:spcPct val="100000"/>
                </a:lnSpc>
                <a:spcBef>
                  <a:spcPct val="0"/>
                </a:spcBef>
              </a:pPr>
              <a:r>
                <a:rPr lang="zh-CN" altLang="en-US">
                  <a:solidFill>
                    <a:schemeClr val="tx1"/>
                  </a:solidFill>
                  <a:ea typeface="宋体" pitchFamily="2" charset="-122"/>
                </a:rPr>
                <a:t>逻辑设计及编程</a:t>
              </a:r>
            </a:p>
          </p:txBody>
        </p:sp>
        <p:sp>
          <p:nvSpPr>
            <p:cNvPr id="44" name="Rectangle 1049"/>
            <p:cNvSpPr>
              <a:spLocks noChangeArrowheads="1"/>
            </p:cNvSpPr>
            <p:nvPr/>
          </p:nvSpPr>
          <p:spPr bwMode="auto">
            <a:xfrm>
              <a:off x="2592" y="864"/>
              <a:ext cx="864" cy="336"/>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pPr algn="ctr">
                <a:lnSpc>
                  <a:spcPct val="100000"/>
                </a:lnSpc>
                <a:spcBef>
                  <a:spcPct val="0"/>
                </a:spcBef>
              </a:pPr>
              <a:r>
                <a:rPr lang="zh-CN" altLang="en-US">
                  <a:solidFill>
                    <a:schemeClr val="tx1"/>
                  </a:solidFill>
                  <a:ea typeface="宋体" pitchFamily="2" charset="-122"/>
                </a:rPr>
                <a:t>选择器件</a:t>
              </a:r>
            </a:p>
          </p:txBody>
        </p:sp>
        <p:sp>
          <p:nvSpPr>
            <p:cNvPr id="45" name="Rectangle 1050"/>
            <p:cNvSpPr>
              <a:spLocks noChangeArrowheads="1"/>
            </p:cNvSpPr>
            <p:nvPr/>
          </p:nvSpPr>
          <p:spPr bwMode="auto">
            <a:xfrm>
              <a:off x="2371" y="3042"/>
              <a:ext cx="1248" cy="43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46" name="Rectangle 1051"/>
            <p:cNvSpPr>
              <a:spLocks noChangeArrowheads="1"/>
            </p:cNvSpPr>
            <p:nvPr/>
          </p:nvSpPr>
          <p:spPr bwMode="auto">
            <a:xfrm>
              <a:off x="2563" y="2562"/>
              <a:ext cx="912" cy="288"/>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pPr algn="ctr">
                <a:lnSpc>
                  <a:spcPct val="100000"/>
                </a:lnSpc>
                <a:spcBef>
                  <a:spcPct val="0"/>
                </a:spcBef>
              </a:pPr>
              <a:r>
                <a:rPr lang="zh-CN" altLang="en-US">
                  <a:solidFill>
                    <a:schemeClr val="tx1"/>
                  </a:solidFill>
                  <a:ea typeface="宋体" pitchFamily="2" charset="-122"/>
                </a:rPr>
                <a:t>编译、仿真</a:t>
              </a:r>
            </a:p>
          </p:txBody>
        </p:sp>
        <p:sp>
          <p:nvSpPr>
            <p:cNvPr id="47" name="Rectangle 1052"/>
            <p:cNvSpPr>
              <a:spLocks noChangeArrowheads="1"/>
            </p:cNvSpPr>
            <p:nvPr/>
          </p:nvSpPr>
          <p:spPr bwMode="auto">
            <a:xfrm>
              <a:off x="2563" y="3714"/>
              <a:ext cx="864" cy="24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pPr algn="ctr">
                <a:lnSpc>
                  <a:spcPct val="100000"/>
                </a:lnSpc>
                <a:spcBef>
                  <a:spcPct val="0"/>
                </a:spcBef>
              </a:pPr>
              <a:r>
                <a:rPr lang="zh-CN" altLang="en-US">
                  <a:solidFill>
                    <a:schemeClr val="tx1"/>
                  </a:solidFill>
                  <a:ea typeface="宋体" pitchFamily="2" charset="-122"/>
                </a:rPr>
                <a:t>下载、使用</a:t>
              </a:r>
            </a:p>
          </p:txBody>
        </p:sp>
        <p:sp>
          <p:nvSpPr>
            <p:cNvPr id="48" name="Rectangle 1053"/>
            <p:cNvSpPr>
              <a:spLocks noChangeArrowheads="1"/>
            </p:cNvSpPr>
            <p:nvPr/>
          </p:nvSpPr>
          <p:spPr bwMode="auto">
            <a:xfrm>
              <a:off x="2563" y="1410"/>
              <a:ext cx="864" cy="43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49" name="Text Box 1054"/>
            <p:cNvSpPr txBox="1">
              <a:spLocks noChangeArrowheads="1"/>
            </p:cNvSpPr>
            <p:nvPr/>
          </p:nvSpPr>
          <p:spPr bwMode="auto">
            <a:xfrm>
              <a:off x="2611" y="1410"/>
              <a:ext cx="816"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zh-CN" altLang="en-US">
                  <a:ea typeface="宋体" pitchFamily="2" charset="-122"/>
                </a:rPr>
                <a:t>将器件插入印制板</a:t>
              </a:r>
            </a:p>
          </p:txBody>
        </p:sp>
        <p:grpSp>
          <p:nvGrpSpPr>
            <p:cNvPr id="50" name="Group 1055"/>
            <p:cNvGrpSpPr>
              <a:grpSpLocks/>
            </p:cNvGrpSpPr>
            <p:nvPr/>
          </p:nvGrpSpPr>
          <p:grpSpPr bwMode="auto">
            <a:xfrm>
              <a:off x="2515" y="3042"/>
              <a:ext cx="1008" cy="445"/>
              <a:chOff x="4032" y="2208"/>
              <a:chExt cx="1008" cy="445"/>
            </a:xfrm>
          </p:grpSpPr>
          <p:sp>
            <p:nvSpPr>
              <p:cNvPr id="60" name="Text Box 1056"/>
              <p:cNvSpPr txBox="1">
                <a:spLocks noChangeArrowheads="1"/>
              </p:cNvSpPr>
              <p:nvPr/>
            </p:nvSpPr>
            <p:spPr bwMode="auto">
              <a:xfrm>
                <a:off x="4032" y="2208"/>
                <a:ext cx="91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zh-CN" altLang="en-US">
                    <a:ea typeface="宋体" pitchFamily="2" charset="-122"/>
                  </a:rPr>
                  <a:t>编   制</a:t>
                </a:r>
              </a:p>
            </p:txBody>
          </p:sp>
          <p:sp>
            <p:nvSpPr>
              <p:cNvPr id="61" name="Text Box 1057"/>
              <p:cNvSpPr txBox="1">
                <a:spLocks noChangeArrowheads="1"/>
              </p:cNvSpPr>
              <p:nvPr/>
            </p:nvSpPr>
            <p:spPr bwMode="auto">
              <a:xfrm>
                <a:off x="4032" y="2400"/>
                <a:ext cx="1008"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ea typeface="宋体" pitchFamily="2" charset="-122"/>
                  </a:rPr>
                  <a:t>JEDEC</a:t>
                </a:r>
                <a:r>
                  <a:rPr lang="zh-CN" altLang="en-US">
                    <a:ea typeface="宋体" pitchFamily="2" charset="-122"/>
                  </a:rPr>
                  <a:t>文件</a:t>
                </a:r>
              </a:p>
            </p:txBody>
          </p:sp>
        </p:grpSp>
        <p:sp>
          <p:nvSpPr>
            <p:cNvPr id="51" name="Line 1058"/>
            <p:cNvSpPr>
              <a:spLocks noChangeShapeType="1"/>
            </p:cNvSpPr>
            <p:nvPr/>
          </p:nvSpPr>
          <p:spPr bwMode="auto">
            <a:xfrm>
              <a:off x="2992" y="1805"/>
              <a:ext cx="1" cy="21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52" name="Line 1059"/>
            <p:cNvSpPr>
              <a:spLocks noChangeShapeType="1"/>
            </p:cNvSpPr>
            <p:nvPr/>
          </p:nvSpPr>
          <p:spPr bwMode="auto">
            <a:xfrm>
              <a:off x="2976" y="1200"/>
              <a:ext cx="1" cy="21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53" name="Line 1060"/>
            <p:cNvSpPr>
              <a:spLocks noChangeShapeType="1"/>
            </p:cNvSpPr>
            <p:nvPr/>
          </p:nvSpPr>
          <p:spPr bwMode="auto">
            <a:xfrm>
              <a:off x="3006" y="2343"/>
              <a:ext cx="1" cy="21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54" name="Line 1061"/>
            <p:cNvSpPr>
              <a:spLocks noChangeShapeType="1"/>
            </p:cNvSpPr>
            <p:nvPr/>
          </p:nvSpPr>
          <p:spPr bwMode="auto">
            <a:xfrm>
              <a:off x="2995" y="2850"/>
              <a:ext cx="1" cy="21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55" name="Line 1062"/>
            <p:cNvSpPr>
              <a:spLocks noChangeShapeType="1"/>
            </p:cNvSpPr>
            <p:nvPr/>
          </p:nvSpPr>
          <p:spPr bwMode="auto">
            <a:xfrm>
              <a:off x="2995" y="3474"/>
              <a:ext cx="1" cy="21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56" name="Line 1063"/>
            <p:cNvSpPr>
              <a:spLocks noChangeShapeType="1"/>
            </p:cNvSpPr>
            <p:nvPr/>
          </p:nvSpPr>
          <p:spPr bwMode="auto">
            <a:xfrm>
              <a:off x="2995" y="3954"/>
              <a:ext cx="0" cy="24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57" name="Line 1064"/>
            <p:cNvSpPr>
              <a:spLocks noChangeShapeType="1"/>
            </p:cNvSpPr>
            <p:nvPr/>
          </p:nvSpPr>
          <p:spPr bwMode="auto">
            <a:xfrm flipH="1">
              <a:off x="2179" y="4194"/>
              <a:ext cx="816" cy="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58" name="Line 1065"/>
            <p:cNvSpPr>
              <a:spLocks noChangeShapeType="1"/>
            </p:cNvSpPr>
            <p:nvPr/>
          </p:nvSpPr>
          <p:spPr bwMode="auto">
            <a:xfrm flipV="1">
              <a:off x="2179" y="1938"/>
              <a:ext cx="0" cy="2256"/>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59" name="Line 1066"/>
            <p:cNvSpPr>
              <a:spLocks noChangeShapeType="1"/>
            </p:cNvSpPr>
            <p:nvPr/>
          </p:nvSpPr>
          <p:spPr bwMode="auto">
            <a:xfrm>
              <a:off x="2179" y="1938"/>
              <a:ext cx="816" cy="0"/>
            </a:xfrm>
            <a:prstGeom prst="line">
              <a:avLst/>
            </a:prstGeom>
            <a:noFill/>
            <a:ln w="1905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grpSp>
        <p:nvGrpSpPr>
          <p:cNvPr id="62" name="Group 1077"/>
          <p:cNvGrpSpPr>
            <a:grpSpLocks/>
          </p:cNvGrpSpPr>
          <p:nvPr/>
        </p:nvGrpSpPr>
        <p:grpSpPr bwMode="auto">
          <a:xfrm>
            <a:off x="6899952" y="2651125"/>
            <a:ext cx="1981200" cy="1711325"/>
            <a:chOff x="4080" y="1584"/>
            <a:chExt cx="1248" cy="1078"/>
          </a:xfrm>
        </p:grpSpPr>
        <p:sp>
          <p:nvSpPr>
            <p:cNvPr id="63" name="AutoShape 1073"/>
            <p:cNvSpPr>
              <a:spLocks/>
            </p:cNvSpPr>
            <p:nvPr/>
          </p:nvSpPr>
          <p:spPr bwMode="auto">
            <a:xfrm>
              <a:off x="4080" y="2000"/>
              <a:ext cx="144" cy="272"/>
            </a:xfrm>
            <a:prstGeom prst="leftBrace">
              <a:avLst>
                <a:gd name="adj1" fmla="val 52778"/>
                <a:gd name="adj2" fmla="val 50000"/>
              </a:avLst>
            </a:prstGeom>
            <a:noFill/>
            <a:ln w="19050">
              <a:solidFill>
                <a:srgbClr val="00FF00"/>
              </a:solidFill>
              <a:round/>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pPr algn="ctr"/>
              <a:endParaRPr lang="zh-CN" altLang="zh-CN" sz="1800">
                <a:solidFill>
                  <a:schemeClr val="tx1"/>
                </a:solidFill>
              </a:endParaRPr>
            </a:p>
          </p:txBody>
        </p:sp>
        <p:sp>
          <p:nvSpPr>
            <p:cNvPr id="64" name="Text Box 1074"/>
            <p:cNvSpPr txBox="1">
              <a:spLocks noChangeArrowheads="1"/>
            </p:cNvSpPr>
            <p:nvPr/>
          </p:nvSpPr>
          <p:spPr bwMode="auto">
            <a:xfrm>
              <a:off x="4272" y="1584"/>
              <a:ext cx="1056" cy="646"/>
            </a:xfrm>
            <a:prstGeom prst="rect">
              <a:avLst/>
            </a:prstGeom>
            <a:noFill/>
            <a:ln w="1905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ea typeface="宋体" pitchFamily="2" charset="-122"/>
                </a:rPr>
                <a:t>ABLE</a:t>
              </a:r>
              <a:r>
                <a:rPr lang="zh-CN" altLang="en-US">
                  <a:ea typeface="宋体" pitchFamily="2" charset="-122"/>
                </a:rPr>
                <a:t>语言</a:t>
              </a:r>
              <a:r>
                <a:rPr lang="en-US" altLang="zh-CN">
                  <a:ea typeface="宋体" pitchFamily="2" charset="-122"/>
                </a:rPr>
                <a:t>VHDL</a:t>
              </a:r>
              <a:r>
                <a:rPr lang="zh-CN" altLang="en-US">
                  <a:ea typeface="宋体" pitchFamily="2" charset="-122"/>
                </a:rPr>
                <a:t>语言</a:t>
              </a:r>
              <a:r>
                <a:rPr lang="en-US" altLang="zh-CN">
                  <a:ea typeface="宋体" pitchFamily="2" charset="-122"/>
                </a:rPr>
                <a:t>Verilog HDL</a:t>
              </a:r>
            </a:p>
          </p:txBody>
        </p:sp>
        <p:sp>
          <p:nvSpPr>
            <p:cNvPr id="65" name="Text Box 1075"/>
            <p:cNvSpPr txBox="1">
              <a:spLocks noChangeArrowheads="1"/>
            </p:cNvSpPr>
            <p:nvPr/>
          </p:nvSpPr>
          <p:spPr bwMode="auto">
            <a:xfrm>
              <a:off x="4272" y="2400"/>
              <a:ext cx="1056" cy="262"/>
            </a:xfrm>
            <a:prstGeom prst="rect">
              <a:avLst/>
            </a:prstGeom>
            <a:noFill/>
            <a:ln w="1905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zh-CN" altLang="en-US">
                  <a:ea typeface="宋体" pitchFamily="2" charset="-122"/>
                </a:rPr>
                <a:t>原理图</a:t>
              </a:r>
            </a:p>
          </p:txBody>
        </p:sp>
      </p:grpSp>
      <p:sp>
        <p:nvSpPr>
          <p:cNvPr id="66" name="Text Box 597"/>
          <p:cNvSpPr txBox="1">
            <a:spLocks noChangeArrowheads="1"/>
          </p:cNvSpPr>
          <p:nvPr/>
        </p:nvSpPr>
        <p:spPr bwMode="auto">
          <a:xfrm>
            <a:off x="5326739" y="714581"/>
            <a:ext cx="33750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dirty="0">
                <a:ea typeface="宋体" charset="-122"/>
              </a:rPr>
              <a:t>( In System Programming )</a:t>
            </a:r>
          </a:p>
        </p:txBody>
      </p:sp>
    </p:spTree>
    <p:extLst>
      <p:ext uri="{BB962C8B-B14F-4D97-AF65-F5344CB8AC3E}">
        <p14:creationId xmlns:p14="http://schemas.microsoft.com/office/powerpoint/2010/main" val="1915432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 y="0"/>
            <a:ext cx="9027297" cy="417935"/>
          </a:xfrm>
        </p:spPr>
        <p:txBody>
          <a:bodyPr/>
          <a:lstStyle/>
          <a:p>
            <a:r>
              <a:rPr lang="zh-CN" altLang="en-US" sz="2800" dirty="0"/>
              <a:t>第六章  可编程逻辑</a:t>
            </a:r>
            <a:r>
              <a:rPr lang="en-US" altLang="zh-CN" sz="2800" dirty="0"/>
              <a:t>\</a:t>
            </a:r>
            <a:r>
              <a:rPr lang="zh-CN" altLang="en-US" sz="2800" dirty="0"/>
              <a:t>第三节  在系统可编程 </a:t>
            </a:r>
            <a:r>
              <a:rPr lang="en-US" altLang="zh-CN" sz="2800" dirty="0"/>
              <a:t>ISP</a:t>
            </a:r>
            <a:endParaRPr lang="zh-CN" altLang="en-US" dirty="0"/>
          </a:p>
        </p:txBody>
      </p:sp>
      <p:sp>
        <p:nvSpPr>
          <p:cNvPr id="13" name="Text Box 598"/>
          <p:cNvSpPr txBox="1">
            <a:spLocks noGrp="1" noChangeArrowheads="1"/>
          </p:cNvSpPr>
          <p:nvPr>
            <p:ph idx="1"/>
          </p:nvPr>
        </p:nvSpPr>
        <p:spPr bwMode="auto">
          <a:xfrm>
            <a:off x="55122" y="398462"/>
            <a:ext cx="8909050" cy="5166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pPr>
            <a:r>
              <a:rPr lang="zh-CN" altLang="en-US" sz="2800" dirty="0">
                <a:solidFill>
                  <a:srgbClr val="FF3300"/>
                </a:solidFill>
                <a:ea typeface="宋体" pitchFamily="2" charset="-122"/>
              </a:rPr>
              <a:t>在系统编程（</a:t>
            </a:r>
            <a:r>
              <a:rPr lang="en-US" altLang="zh-CN" sz="2800" dirty="0">
                <a:solidFill>
                  <a:srgbClr val="FF3300"/>
                </a:solidFill>
                <a:ea typeface="宋体" pitchFamily="2" charset="-122"/>
              </a:rPr>
              <a:t>ISP</a:t>
            </a:r>
            <a:r>
              <a:rPr lang="zh-CN" altLang="en-US" sz="2800" dirty="0">
                <a:solidFill>
                  <a:srgbClr val="FF3300"/>
                </a:solidFill>
                <a:ea typeface="宋体" pitchFamily="2" charset="-122"/>
              </a:rPr>
              <a:t>）</a:t>
            </a:r>
            <a:endParaRPr lang="en-US" altLang="zh-CN" sz="2800" dirty="0">
              <a:solidFill>
                <a:srgbClr val="FF3300"/>
              </a:solidFill>
              <a:ea typeface="宋体" pitchFamily="2" charset="-122"/>
            </a:endParaRPr>
          </a:p>
          <a:p>
            <a:pPr eaLnBrk="1" hangingPunct="1">
              <a:lnSpc>
                <a:spcPct val="100000"/>
              </a:lnSpc>
            </a:pPr>
            <a:r>
              <a:rPr lang="zh-CN" altLang="en-US" dirty="0">
                <a:ea typeface="宋体" pitchFamily="2" charset="-122"/>
              </a:rPr>
              <a:t>目前</a:t>
            </a:r>
            <a:r>
              <a:rPr lang="en-US" altLang="zh-CN" dirty="0">
                <a:ea typeface="宋体" pitchFamily="2" charset="-122"/>
              </a:rPr>
              <a:t>,</a:t>
            </a:r>
            <a:r>
              <a:rPr lang="zh-CN" altLang="en-US" dirty="0">
                <a:ea typeface="宋体" pitchFamily="2" charset="-122"/>
              </a:rPr>
              <a:t>商品化的在系统可编程逻辑器件有</a:t>
            </a:r>
            <a:r>
              <a:rPr lang="en-US" altLang="zh-CN" dirty="0">
                <a:ea typeface="宋体" pitchFamily="2" charset="-122"/>
              </a:rPr>
              <a:t>ISPLSI,ISPGAL</a:t>
            </a:r>
            <a:r>
              <a:rPr lang="zh-CN" altLang="en-US" dirty="0">
                <a:ea typeface="宋体" pitchFamily="2" charset="-122"/>
              </a:rPr>
              <a:t>和</a:t>
            </a:r>
            <a:r>
              <a:rPr lang="en-US" altLang="zh-CN" dirty="0">
                <a:ea typeface="宋体" pitchFamily="2" charset="-122"/>
              </a:rPr>
              <a:t>ISPGDS(Generic Digital Switch).</a:t>
            </a:r>
          </a:p>
          <a:p>
            <a:pPr lvl="1" eaLnBrk="1" hangingPunct="1">
              <a:lnSpc>
                <a:spcPct val="100000"/>
              </a:lnSpc>
            </a:pPr>
            <a:r>
              <a:rPr lang="en-US" altLang="zh-CN" dirty="0" err="1">
                <a:ea typeface="宋体" pitchFamily="2" charset="-122"/>
              </a:rPr>
              <a:t>ispLSI</a:t>
            </a:r>
            <a:r>
              <a:rPr lang="zh-CN" altLang="en-US" dirty="0">
                <a:ea typeface="宋体" pitchFamily="2" charset="-122"/>
              </a:rPr>
              <a:t>系列</a:t>
            </a:r>
          </a:p>
          <a:p>
            <a:pPr marL="457200" lvl="1" indent="0" eaLnBrk="1" hangingPunct="1">
              <a:lnSpc>
                <a:spcPct val="100000"/>
              </a:lnSpc>
              <a:buNone/>
            </a:pPr>
            <a:r>
              <a:rPr lang="zh-CN" altLang="en-US" dirty="0">
                <a:ea typeface="宋体" pitchFamily="2" charset="-122"/>
              </a:rPr>
              <a:t>        美国莱迪思</a:t>
            </a:r>
            <a:r>
              <a:rPr lang="en-US" altLang="zh-CN" dirty="0">
                <a:ea typeface="宋体" pitchFamily="2" charset="-122"/>
              </a:rPr>
              <a:t>(Lattice)</a:t>
            </a:r>
            <a:r>
              <a:rPr lang="zh-CN" altLang="en-US" dirty="0">
                <a:ea typeface="宋体" pitchFamily="2" charset="-122"/>
              </a:rPr>
              <a:t>公司是世界上第一片</a:t>
            </a:r>
            <a:r>
              <a:rPr lang="en-US" altLang="zh-CN" dirty="0">
                <a:ea typeface="宋体" pitchFamily="2" charset="-122"/>
              </a:rPr>
              <a:t>GAL</a:t>
            </a:r>
            <a:r>
              <a:rPr lang="zh-CN" altLang="en-US" dirty="0">
                <a:ea typeface="宋体" pitchFamily="2" charset="-122"/>
              </a:rPr>
              <a:t>诞生地</a:t>
            </a:r>
            <a:r>
              <a:rPr lang="en-US" altLang="zh-CN" dirty="0">
                <a:ea typeface="宋体" pitchFamily="2" charset="-122"/>
              </a:rPr>
              <a:t>.</a:t>
            </a:r>
            <a:r>
              <a:rPr lang="zh-CN" altLang="en-US" dirty="0">
                <a:ea typeface="宋体" pitchFamily="2" charset="-122"/>
              </a:rPr>
              <a:t>特别是九十年代发明并率先推出 </a:t>
            </a:r>
            <a:r>
              <a:rPr lang="en-US" altLang="zh-CN" dirty="0">
                <a:ea typeface="宋体" pitchFamily="2" charset="-122"/>
              </a:rPr>
              <a:t>ISP</a:t>
            </a:r>
            <a:r>
              <a:rPr lang="zh-CN" altLang="en-US" dirty="0">
                <a:ea typeface="宋体" pitchFamily="2" charset="-122"/>
              </a:rPr>
              <a:t>技术</a:t>
            </a:r>
            <a:r>
              <a:rPr lang="en-US" altLang="zh-CN" dirty="0">
                <a:ea typeface="宋体" pitchFamily="2" charset="-122"/>
              </a:rPr>
              <a:t>,</a:t>
            </a:r>
            <a:r>
              <a:rPr lang="zh-CN" altLang="en-US" dirty="0">
                <a:ea typeface="宋体" pitchFamily="2" charset="-122"/>
              </a:rPr>
              <a:t>开拓了新一代的</a:t>
            </a:r>
            <a:r>
              <a:rPr lang="en-US" altLang="zh-CN" dirty="0">
                <a:ea typeface="宋体" pitchFamily="2" charset="-122"/>
              </a:rPr>
              <a:t>PLD. Lattice</a:t>
            </a:r>
            <a:r>
              <a:rPr lang="zh-CN" altLang="en-US" dirty="0">
                <a:ea typeface="宋体" pitchFamily="2" charset="-122"/>
              </a:rPr>
              <a:t>公司已将</a:t>
            </a:r>
            <a:r>
              <a:rPr lang="en-US" altLang="zh-CN" dirty="0">
                <a:ea typeface="宋体" pitchFamily="2" charset="-122"/>
              </a:rPr>
              <a:t>ISP</a:t>
            </a:r>
            <a:r>
              <a:rPr lang="zh-CN" altLang="en-US" dirty="0">
                <a:ea typeface="宋体" pitchFamily="2" charset="-122"/>
              </a:rPr>
              <a:t>技术应用到高密度可编程逻辑 器件</a:t>
            </a:r>
            <a:r>
              <a:rPr lang="en-US" altLang="zh-CN" dirty="0">
                <a:ea typeface="宋体" pitchFamily="2" charset="-122"/>
              </a:rPr>
              <a:t>(HDPLD)</a:t>
            </a:r>
            <a:r>
              <a:rPr lang="zh-CN" altLang="en-US" dirty="0">
                <a:ea typeface="宋体" pitchFamily="2" charset="-122"/>
              </a:rPr>
              <a:t>中</a:t>
            </a:r>
            <a:r>
              <a:rPr lang="en-US" altLang="zh-CN" dirty="0">
                <a:ea typeface="宋体" pitchFamily="2" charset="-122"/>
              </a:rPr>
              <a:t>,</a:t>
            </a:r>
            <a:r>
              <a:rPr lang="zh-CN" altLang="en-US" dirty="0">
                <a:ea typeface="宋体" pitchFamily="2" charset="-122"/>
              </a:rPr>
              <a:t>形成</a:t>
            </a:r>
            <a:r>
              <a:rPr lang="en-US" altLang="zh-CN" dirty="0" err="1">
                <a:ea typeface="宋体" pitchFamily="2" charset="-122"/>
              </a:rPr>
              <a:t>ispLSI</a:t>
            </a:r>
            <a:r>
              <a:rPr lang="zh-CN" altLang="en-US" dirty="0">
                <a:ea typeface="宋体" pitchFamily="2" charset="-122"/>
              </a:rPr>
              <a:t>系列高密度在系统可编程逻辑器件</a:t>
            </a:r>
            <a:r>
              <a:rPr lang="en-US" altLang="zh-CN" dirty="0">
                <a:ea typeface="宋体" pitchFamily="2" charset="-122"/>
              </a:rPr>
              <a:t>.  </a:t>
            </a:r>
            <a:r>
              <a:rPr lang="zh-CN" altLang="en-US" dirty="0">
                <a:ea typeface="宋体" pitchFamily="2" charset="-122"/>
              </a:rPr>
              <a:t>目前</a:t>
            </a:r>
            <a:r>
              <a:rPr lang="en-US" altLang="zh-CN" dirty="0">
                <a:ea typeface="宋体" pitchFamily="2" charset="-122"/>
              </a:rPr>
              <a:t>, </a:t>
            </a:r>
            <a:r>
              <a:rPr lang="en-US" altLang="zh-CN" dirty="0" err="1">
                <a:ea typeface="宋体" pitchFamily="2" charset="-122"/>
              </a:rPr>
              <a:t>ispLSI</a:t>
            </a:r>
            <a:r>
              <a:rPr lang="en-US" altLang="zh-CN" dirty="0">
                <a:ea typeface="宋体" pitchFamily="2" charset="-122"/>
              </a:rPr>
              <a:t> </a:t>
            </a:r>
            <a:r>
              <a:rPr lang="zh-CN" altLang="en-US" dirty="0">
                <a:ea typeface="宋体" pitchFamily="2" charset="-122"/>
              </a:rPr>
              <a:t>器件有六个系列</a:t>
            </a:r>
            <a:r>
              <a:rPr lang="en-US" altLang="zh-CN" dirty="0">
                <a:ea typeface="宋体" pitchFamily="2" charset="-122"/>
              </a:rPr>
              <a:t>:1000</a:t>
            </a:r>
            <a:r>
              <a:rPr lang="zh-CN" altLang="en-US" dirty="0">
                <a:ea typeface="宋体" pitchFamily="2" charset="-122"/>
              </a:rPr>
              <a:t>系列</a:t>
            </a:r>
            <a:r>
              <a:rPr lang="en-US" altLang="zh-CN" dirty="0">
                <a:ea typeface="宋体" pitchFamily="2" charset="-122"/>
              </a:rPr>
              <a:t>,2000</a:t>
            </a:r>
            <a:r>
              <a:rPr lang="zh-CN" altLang="en-US" dirty="0">
                <a:ea typeface="宋体" pitchFamily="2" charset="-122"/>
              </a:rPr>
              <a:t>系列</a:t>
            </a:r>
            <a:r>
              <a:rPr lang="en-US" altLang="zh-CN" dirty="0">
                <a:ea typeface="宋体" pitchFamily="2" charset="-122"/>
              </a:rPr>
              <a:t>,3000</a:t>
            </a:r>
            <a:r>
              <a:rPr lang="zh-CN" altLang="en-US" dirty="0">
                <a:ea typeface="宋体" pitchFamily="2" charset="-122"/>
              </a:rPr>
              <a:t>系列</a:t>
            </a:r>
            <a:r>
              <a:rPr lang="en-US" altLang="zh-CN" dirty="0">
                <a:ea typeface="宋体" pitchFamily="2" charset="-122"/>
              </a:rPr>
              <a:t>,5000V</a:t>
            </a:r>
            <a:r>
              <a:rPr lang="zh-CN" altLang="en-US" dirty="0">
                <a:ea typeface="宋体" pitchFamily="2" charset="-122"/>
              </a:rPr>
              <a:t>系列</a:t>
            </a:r>
            <a:r>
              <a:rPr lang="en-US" altLang="zh-CN" dirty="0">
                <a:ea typeface="宋体" pitchFamily="2" charset="-122"/>
              </a:rPr>
              <a:t>,   6000</a:t>
            </a:r>
            <a:r>
              <a:rPr lang="zh-CN" altLang="en-US" dirty="0">
                <a:ea typeface="宋体" pitchFamily="2" charset="-122"/>
              </a:rPr>
              <a:t>系列和</a:t>
            </a:r>
            <a:r>
              <a:rPr lang="en-US" altLang="zh-CN" dirty="0">
                <a:ea typeface="宋体" pitchFamily="2" charset="-122"/>
              </a:rPr>
              <a:t>8000</a:t>
            </a:r>
            <a:r>
              <a:rPr lang="zh-CN" altLang="en-US" dirty="0">
                <a:ea typeface="宋体" pitchFamily="2" charset="-122"/>
              </a:rPr>
              <a:t>系列</a:t>
            </a:r>
            <a:r>
              <a:rPr lang="en-US" altLang="zh-CN" dirty="0">
                <a:ea typeface="宋体" pitchFamily="2" charset="-122"/>
              </a:rPr>
              <a:t>.</a:t>
            </a:r>
          </a:p>
          <a:p>
            <a:pPr lvl="1" eaLnBrk="1" hangingPunct="1">
              <a:lnSpc>
                <a:spcPct val="100000"/>
              </a:lnSpc>
            </a:pPr>
            <a:r>
              <a:rPr lang="en-US" altLang="zh-CN" dirty="0" err="1">
                <a:ea typeface="宋体" pitchFamily="2" charset="-122"/>
              </a:rPr>
              <a:t>ispGAL</a:t>
            </a:r>
            <a:r>
              <a:rPr lang="zh-CN" altLang="en-US" dirty="0">
                <a:ea typeface="宋体" pitchFamily="2" charset="-122"/>
              </a:rPr>
              <a:t>系列</a:t>
            </a:r>
            <a:endParaRPr lang="en-US" altLang="zh-CN" dirty="0">
              <a:ea typeface="宋体" pitchFamily="2" charset="-122"/>
            </a:endParaRPr>
          </a:p>
          <a:p>
            <a:pPr marL="457200" lvl="1" indent="0" eaLnBrk="1" hangingPunct="1">
              <a:lnSpc>
                <a:spcPct val="100000"/>
              </a:lnSpc>
              <a:buNone/>
            </a:pPr>
            <a:r>
              <a:rPr lang="en-US" altLang="zh-CN" dirty="0">
                <a:ea typeface="宋体" pitchFamily="2" charset="-122"/>
              </a:rPr>
              <a:t>        </a:t>
            </a:r>
            <a:r>
              <a:rPr lang="en-US" altLang="zh-CN" dirty="0" err="1">
                <a:ea typeface="宋体" pitchFamily="2" charset="-122"/>
              </a:rPr>
              <a:t>ispGAL</a:t>
            </a:r>
            <a:r>
              <a:rPr lang="zh-CN" altLang="en-US" dirty="0">
                <a:ea typeface="宋体" pitchFamily="2" charset="-122"/>
              </a:rPr>
              <a:t>系列器件率先把</a:t>
            </a:r>
            <a:r>
              <a:rPr lang="en-US" altLang="zh-CN" dirty="0">
                <a:ea typeface="宋体" pitchFamily="2" charset="-122"/>
              </a:rPr>
              <a:t>ISP</a:t>
            </a:r>
            <a:r>
              <a:rPr lang="zh-CN" altLang="en-US" dirty="0">
                <a:ea typeface="宋体" pitchFamily="2" charset="-122"/>
              </a:rPr>
              <a:t>技术引入到标准的低密度系列可编程逻辑器件中</a:t>
            </a:r>
            <a:r>
              <a:rPr lang="en-US" altLang="zh-CN" dirty="0">
                <a:ea typeface="宋体" pitchFamily="2" charset="-122"/>
              </a:rPr>
              <a:t>.</a:t>
            </a:r>
            <a:r>
              <a:rPr lang="zh-CN" altLang="en-US" dirty="0">
                <a:ea typeface="宋体" pitchFamily="2" charset="-122"/>
              </a:rPr>
              <a:t> </a:t>
            </a:r>
            <a:r>
              <a:rPr lang="en-US" altLang="zh-CN" dirty="0">
                <a:ea typeface="宋体" pitchFamily="2" charset="-122"/>
              </a:rPr>
              <a:t>ispGAL22V10</a:t>
            </a:r>
            <a:r>
              <a:rPr lang="zh-CN" altLang="en-US" dirty="0">
                <a:ea typeface="宋体" pitchFamily="2" charset="-122"/>
              </a:rPr>
              <a:t>器件就是把流行的</a:t>
            </a:r>
            <a:r>
              <a:rPr lang="en-US" altLang="zh-CN" dirty="0">
                <a:ea typeface="宋体" pitchFamily="2" charset="-122"/>
              </a:rPr>
              <a:t>GAL22V10</a:t>
            </a:r>
            <a:r>
              <a:rPr lang="zh-CN" altLang="en-US" dirty="0">
                <a:ea typeface="宋体" pitchFamily="2" charset="-122"/>
              </a:rPr>
              <a:t>与</a:t>
            </a:r>
            <a:r>
              <a:rPr lang="en-US" altLang="zh-CN" dirty="0">
                <a:ea typeface="宋体" pitchFamily="2" charset="-122"/>
              </a:rPr>
              <a:t>ISP</a:t>
            </a:r>
            <a:r>
              <a:rPr lang="zh-CN" altLang="en-US" dirty="0">
                <a:ea typeface="宋体" pitchFamily="2" charset="-122"/>
              </a:rPr>
              <a:t>技术结合起来</a:t>
            </a:r>
            <a:r>
              <a:rPr lang="en-US" altLang="zh-CN" dirty="0">
                <a:ea typeface="宋体" pitchFamily="2" charset="-122"/>
              </a:rPr>
              <a:t>,</a:t>
            </a:r>
            <a:r>
              <a:rPr lang="zh-CN" altLang="en-US" dirty="0">
                <a:ea typeface="宋体" pitchFamily="2" charset="-122"/>
              </a:rPr>
              <a:t>在功能和结构上与</a:t>
            </a:r>
            <a:r>
              <a:rPr lang="en-US" altLang="zh-CN" dirty="0">
                <a:ea typeface="宋体" pitchFamily="2" charset="-122"/>
              </a:rPr>
              <a:t>GAL22V10</a:t>
            </a:r>
            <a:r>
              <a:rPr lang="zh-CN" altLang="en-US" dirty="0">
                <a:ea typeface="宋体" pitchFamily="2" charset="-122"/>
              </a:rPr>
              <a:t>完全相同</a:t>
            </a:r>
            <a:r>
              <a:rPr lang="en-US" altLang="zh-CN" dirty="0">
                <a:ea typeface="宋体" pitchFamily="2" charset="-122"/>
              </a:rPr>
              <a:t>. </a:t>
            </a:r>
            <a:r>
              <a:rPr lang="zh-CN" altLang="en-US" dirty="0">
                <a:ea typeface="宋体" pitchFamily="2" charset="-122"/>
              </a:rPr>
              <a:t>每片</a:t>
            </a:r>
            <a:r>
              <a:rPr lang="en-US" altLang="zh-CN" dirty="0">
                <a:ea typeface="宋体" pitchFamily="2" charset="-122"/>
              </a:rPr>
              <a:t>ispGAL22V10</a:t>
            </a:r>
            <a:r>
              <a:rPr lang="zh-CN" altLang="en-US" dirty="0">
                <a:ea typeface="宋体" pitchFamily="2" charset="-122"/>
              </a:rPr>
              <a:t>可以</a:t>
            </a:r>
            <a:r>
              <a:rPr lang="zh-CN" altLang="en-US" dirty="0">
                <a:solidFill>
                  <a:srgbClr val="FF0000"/>
                </a:solidFill>
                <a:ea typeface="宋体" pitchFamily="2" charset="-122"/>
              </a:rPr>
              <a:t>保证一万次</a:t>
            </a:r>
            <a:r>
              <a:rPr lang="zh-CN" altLang="en-US" dirty="0">
                <a:ea typeface="宋体" pitchFamily="2" charset="-122"/>
              </a:rPr>
              <a:t>在系统编程</a:t>
            </a:r>
            <a:r>
              <a:rPr lang="en-US" altLang="zh-CN" dirty="0">
                <a:ea typeface="宋体" pitchFamily="2" charset="-122"/>
              </a:rPr>
              <a:t>.</a:t>
            </a:r>
            <a:endParaRPr lang="zh-CN" altLang="en-US" dirty="0">
              <a:ea typeface="宋体" pitchFamily="2" charset="-122"/>
            </a:endParaRPr>
          </a:p>
        </p:txBody>
      </p:sp>
    </p:spTree>
    <p:extLst>
      <p:ext uri="{BB962C8B-B14F-4D97-AF65-F5344CB8AC3E}">
        <p14:creationId xmlns:p14="http://schemas.microsoft.com/office/powerpoint/2010/main" val="37983194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 y="0"/>
            <a:ext cx="9027297" cy="417935"/>
          </a:xfrm>
        </p:spPr>
        <p:txBody>
          <a:bodyPr/>
          <a:lstStyle/>
          <a:p>
            <a:r>
              <a:rPr lang="zh-CN" altLang="en-US" sz="2800" dirty="0"/>
              <a:t>第六章  可编程逻辑</a:t>
            </a:r>
            <a:r>
              <a:rPr lang="en-US" altLang="zh-CN" sz="2800" dirty="0"/>
              <a:t>\</a:t>
            </a:r>
            <a:r>
              <a:rPr lang="zh-CN" altLang="en-US" sz="2800" dirty="0"/>
              <a:t>第三节  在系统可编程 </a:t>
            </a:r>
            <a:r>
              <a:rPr lang="en-US" altLang="zh-CN" sz="2800" dirty="0"/>
              <a:t>ISP</a:t>
            </a:r>
            <a:endParaRPr lang="zh-CN" altLang="en-US" dirty="0"/>
          </a:p>
        </p:txBody>
      </p:sp>
      <p:sp>
        <p:nvSpPr>
          <p:cNvPr id="13" name="Text Box 598"/>
          <p:cNvSpPr txBox="1">
            <a:spLocks noGrp="1" noChangeArrowheads="1"/>
          </p:cNvSpPr>
          <p:nvPr>
            <p:ph idx="1"/>
          </p:nvPr>
        </p:nvSpPr>
        <p:spPr bwMode="auto">
          <a:xfrm>
            <a:off x="55122" y="398462"/>
            <a:ext cx="8909050" cy="833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pPr>
            <a:r>
              <a:rPr lang="zh-CN" altLang="en-US" dirty="0">
                <a:solidFill>
                  <a:srgbClr val="FF3300"/>
                </a:solidFill>
                <a:ea typeface="宋体" pitchFamily="2" charset="-122"/>
              </a:rPr>
              <a:t>在系统编程（</a:t>
            </a:r>
            <a:r>
              <a:rPr lang="en-US" altLang="zh-CN" dirty="0">
                <a:solidFill>
                  <a:srgbClr val="FF3300"/>
                </a:solidFill>
                <a:ea typeface="宋体" pitchFamily="2" charset="-122"/>
              </a:rPr>
              <a:t>ISP</a:t>
            </a:r>
            <a:r>
              <a:rPr lang="zh-CN" altLang="en-US" dirty="0">
                <a:solidFill>
                  <a:srgbClr val="FF3300"/>
                </a:solidFill>
                <a:ea typeface="宋体" pitchFamily="2" charset="-122"/>
              </a:rPr>
              <a:t>）：</a:t>
            </a:r>
            <a:endParaRPr lang="en-US" altLang="zh-CN" dirty="0">
              <a:solidFill>
                <a:srgbClr val="FF3300"/>
              </a:solidFill>
              <a:ea typeface="宋体" pitchFamily="2" charset="-122"/>
            </a:endParaRPr>
          </a:p>
          <a:p>
            <a:pPr eaLnBrk="1" hangingPunct="1">
              <a:lnSpc>
                <a:spcPct val="100000"/>
              </a:lnSpc>
            </a:pPr>
            <a:r>
              <a:rPr lang="en-US" altLang="zh-CN" dirty="0" err="1"/>
              <a:t>ispLSI</a:t>
            </a:r>
            <a:r>
              <a:rPr lang="zh-CN" altLang="en-US" dirty="0"/>
              <a:t>器件的体系结构</a:t>
            </a:r>
            <a:endParaRPr lang="zh-CN" altLang="en-US" dirty="0">
              <a:ea typeface="宋体" pitchFamily="2" charset="-122"/>
            </a:endParaRPr>
          </a:p>
        </p:txBody>
      </p:sp>
      <p:sp>
        <p:nvSpPr>
          <p:cNvPr id="69" name="AutoShape 7"/>
          <p:cNvSpPr>
            <a:spLocks noChangeArrowheads="1"/>
          </p:cNvSpPr>
          <p:nvPr/>
        </p:nvSpPr>
        <p:spPr bwMode="auto">
          <a:xfrm>
            <a:off x="58884" y="6001592"/>
            <a:ext cx="4599732" cy="845749"/>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lIns="0" tIns="0" rIns="0" bIns="0" anchor="ctr"/>
          <a:lstStyle/>
          <a:p>
            <a:pPr>
              <a:lnSpc>
                <a:spcPct val="100000"/>
              </a:lnSpc>
              <a:defRPr/>
            </a:pPr>
            <a:r>
              <a:rPr lang="zh-CN" altLang="en-US" sz="2400" dirty="0">
                <a:solidFill>
                  <a:schemeClr val="tx1"/>
                </a:solidFill>
                <a:effectLst>
                  <a:outerShdw blurRad="38100" dist="38100" dir="2700000" algn="tl">
                    <a:srgbClr val="000000"/>
                  </a:outerShdw>
                </a:effectLst>
                <a:ea typeface="宋体" pitchFamily="2" charset="-122"/>
              </a:rPr>
              <a:t>   </a:t>
            </a:r>
            <a:r>
              <a:rPr lang="en-US" altLang="zh-CN" sz="2400" dirty="0">
                <a:solidFill>
                  <a:schemeClr val="tx1"/>
                </a:solidFill>
                <a:ea typeface="宋体" pitchFamily="2" charset="-122"/>
              </a:rPr>
              <a:t>ISP</a:t>
            </a:r>
            <a:r>
              <a:rPr lang="zh-CN" altLang="en-US" sz="2400" dirty="0">
                <a:solidFill>
                  <a:schemeClr val="tx1"/>
                </a:solidFill>
                <a:ea typeface="宋体" pitchFamily="2" charset="-122"/>
              </a:rPr>
              <a:t>逻辑器件结构</a:t>
            </a:r>
            <a:br>
              <a:rPr lang="en-US" altLang="zh-CN" sz="2400" dirty="0">
                <a:solidFill>
                  <a:schemeClr val="tx1"/>
                </a:solidFill>
                <a:ea typeface="宋体" pitchFamily="2" charset="-122"/>
              </a:rPr>
            </a:br>
            <a:r>
              <a:rPr lang="zh-CN" altLang="en-US" sz="2400" dirty="0">
                <a:solidFill>
                  <a:schemeClr val="tx1"/>
                </a:solidFill>
                <a:ea typeface="宋体" pitchFamily="2" charset="-122"/>
              </a:rPr>
              <a:t>（</a:t>
            </a:r>
            <a:r>
              <a:rPr lang="en-US" altLang="zh-CN" sz="2400" dirty="0">
                <a:solidFill>
                  <a:schemeClr val="tx1"/>
                </a:solidFill>
                <a:ea typeface="宋体" pitchFamily="2" charset="-122"/>
              </a:rPr>
              <a:t>ISPLSI032</a:t>
            </a:r>
            <a:r>
              <a:rPr lang="zh-CN" altLang="en-US" sz="2400" dirty="0">
                <a:solidFill>
                  <a:schemeClr val="tx1"/>
                </a:solidFill>
                <a:ea typeface="宋体" pitchFamily="2" charset="-122"/>
              </a:rPr>
              <a:t>由</a:t>
            </a:r>
            <a:r>
              <a:rPr lang="en-US" altLang="zh-CN" sz="2400" dirty="0">
                <a:solidFill>
                  <a:schemeClr val="tx1"/>
                </a:solidFill>
                <a:ea typeface="宋体" pitchFamily="2" charset="-122"/>
              </a:rPr>
              <a:t>4</a:t>
            </a:r>
            <a:r>
              <a:rPr lang="zh-CN" altLang="en-US" sz="2400" dirty="0">
                <a:solidFill>
                  <a:schemeClr val="tx1"/>
                </a:solidFill>
                <a:ea typeface="宋体" pitchFamily="2" charset="-122"/>
              </a:rPr>
              <a:t>个巨块构成）</a:t>
            </a:r>
          </a:p>
        </p:txBody>
      </p:sp>
      <p:sp>
        <p:nvSpPr>
          <p:cNvPr id="2" name="矩形 1"/>
          <p:cNvSpPr/>
          <p:nvPr/>
        </p:nvSpPr>
        <p:spPr>
          <a:xfrm>
            <a:off x="5348202" y="1022016"/>
            <a:ext cx="3716943" cy="5355312"/>
          </a:xfrm>
          <a:prstGeom prst="rect">
            <a:avLst/>
          </a:prstGeom>
        </p:spPr>
        <p:txBody>
          <a:bodyPr wrap="square">
            <a:spAutoFit/>
          </a:bodyPr>
          <a:lstStyle/>
          <a:p>
            <a:pPr marL="285750" indent="-285750">
              <a:buFont typeface="Arial" pitchFamily="34" charset="0"/>
              <a:buChar char="•"/>
            </a:pPr>
            <a:r>
              <a:rPr lang="en-US" altLang="zh-CN" dirty="0" err="1">
                <a:solidFill>
                  <a:schemeClr val="tx1"/>
                </a:solidFill>
              </a:rPr>
              <a:t>ispLSI</a:t>
            </a:r>
            <a:r>
              <a:rPr lang="zh-CN" altLang="en-US" dirty="0">
                <a:solidFill>
                  <a:schemeClr val="tx1"/>
                </a:solidFill>
              </a:rPr>
              <a:t>系列器件是基于与或阵列结构的复杂</a:t>
            </a:r>
            <a:r>
              <a:rPr lang="en-US" altLang="zh-CN" dirty="0">
                <a:solidFill>
                  <a:schemeClr val="tx1"/>
                </a:solidFill>
              </a:rPr>
              <a:t>CPLD</a:t>
            </a:r>
            <a:r>
              <a:rPr lang="zh-CN" altLang="en-US" dirty="0">
                <a:solidFill>
                  <a:schemeClr val="tx1"/>
                </a:solidFill>
              </a:rPr>
              <a:t>产品。</a:t>
            </a:r>
            <a:endParaRPr lang="en-US" altLang="zh-CN" dirty="0">
              <a:solidFill>
                <a:schemeClr val="tx1"/>
              </a:solidFill>
            </a:endParaRPr>
          </a:p>
          <a:p>
            <a:pPr marL="285750" indent="-285750">
              <a:buFont typeface="Arial" pitchFamily="34" charset="0"/>
              <a:buChar char="•"/>
            </a:pPr>
            <a:r>
              <a:rPr lang="en-US" altLang="zh-CN" dirty="0" err="1">
                <a:solidFill>
                  <a:schemeClr val="tx1"/>
                </a:solidFill>
              </a:rPr>
              <a:t>ispLSI</a:t>
            </a:r>
            <a:r>
              <a:rPr lang="zh-CN" altLang="en-US" dirty="0">
                <a:solidFill>
                  <a:schemeClr val="tx1"/>
                </a:solidFill>
              </a:rPr>
              <a:t>公司发明的</a:t>
            </a:r>
            <a:r>
              <a:rPr lang="en-US" altLang="zh-CN" dirty="0">
                <a:solidFill>
                  <a:schemeClr val="tx1"/>
                </a:solidFill>
              </a:rPr>
              <a:t>ISP</a:t>
            </a:r>
            <a:r>
              <a:rPr lang="zh-CN" altLang="en-US" dirty="0">
                <a:solidFill>
                  <a:schemeClr val="tx1"/>
                </a:solidFill>
              </a:rPr>
              <a:t>，称为在系统可编程逻辑器件。</a:t>
            </a:r>
            <a:endParaRPr lang="en-US" altLang="zh-CN" dirty="0">
              <a:solidFill>
                <a:schemeClr val="tx1"/>
              </a:solidFill>
            </a:endParaRPr>
          </a:p>
          <a:p>
            <a:pPr marL="285750" indent="-285750">
              <a:buFont typeface="Arial" pitchFamily="34" charset="0"/>
              <a:buChar char="•"/>
            </a:pPr>
            <a:r>
              <a:rPr lang="en-US" altLang="zh-CN" dirty="0">
                <a:solidFill>
                  <a:schemeClr val="tx1"/>
                </a:solidFill>
              </a:rPr>
              <a:t>ISP</a:t>
            </a:r>
            <a:r>
              <a:rPr lang="zh-CN" altLang="en-US" dirty="0">
                <a:solidFill>
                  <a:schemeClr val="tx1"/>
                </a:solidFill>
              </a:rPr>
              <a:t>器件的出现，从实践上全面实现了硬件设计与修改的软件化，使得数字系统的设计变得像软件一样易于修改。</a:t>
            </a:r>
            <a:endParaRPr lang="en-US" altLang="zh-CN" dirty="0">
              <a:solidFill>
                <a:schemeClr val="tx1"/>
              </a:solidFill>
            </a:endParaRPr>
          </a:p>
          <a:p>
            <a:pPr marL="285750" indent="-285750">
              <a:buFont typeface="Arial" pitchFamily="34" charset="0"/>
              <a:buChar char="•"/>
            </a:pPr>
            <a:endParaRPr lang="en-US" altLang="zh-CN" dirty="0">
              <a:solidFill>
                <a:schemeClr val="tx1"/>
              </a:solidFill>
            </a:endParaRPr>
          </a:p>
          <a:p>
            <a:pPr marL="285750" indent="-285750">
              <a:buFont typeface="Arial" pitchFamily="34" charset="0"/>
              <a:buChar char="•"/>
            </a:pPr>
            <a:r>
              <a:rPr lang="zh-CN" altLang="en-US" dirty="0">
                <a:solidFill>
                  <a:schemeClr val="tx1"/>
                </a:solidFill>
              </a:rPr>
              <a:t>芯片用数量较多的巨块组成，巨块之间通过全局布线区</a:t>
            </a:r>
            <a:r>
              <a:rPr lang="en-US" altLang="zh-CN" dirty="0">
                <a:solidFill>
                  <a:schemeClr val="tx1"/>
                </a:solidFill>
              </a:rPr>
              <a:t>GRP</a:t>
            </a:r>
            <a:r>
              <a:rPr lang="zh-CN" altLang="en-US" dirty="0">
                <a:solidFill>
                  <a:schemeClr val="tx1"/>
                </a:solidFill>
              </a:rPr>
              <a:t>连接起来。</a:t>
            </a:r>
            <a:endParaRPr lang="en-US" altLang="zh-CN" dirty="0">
              <a:solidFill>
                <a:schemeClr val="tx1"/>
              </a:solidFill>
            </a:endParaRPr>
          </a:p>
          <a:p>
            <a:pPr marL="285750" indent="-285750">
              <a:buFont typeface="Arial" pitchFamily="34" charset="0"/>
              <a:buChar char="•"/>
            </a:pPr>
            <a:r>
              <a:rPr lang="zh-CN" altLang="en-US" dirty="0">
                <a:solidFill>
                  <a:schemeClr val="tx1"/>
                </a:solidFill>
              </a:rPr>
              <a:t>每个巨块包括：若干个通用逻辑块</a:t>
            </a:r>
            <a:r>
              <a:rPr lang="en-US" altLang="zh-CN" dirty="0">
                <a:solidFill>
                  <a:schemeClr val="tx1"/>
                </a:solidFill>
              </a:rPr>
              <a:t>GLB</a:t>
            </a:r>
            <a:r>
              <a:rPr lang="zh-CN" altLang="en-US" dirty="0">
                <a:solidFill>
                  <a:schemeClr val="tx1"/>
                </a:solidFill>
              </a:rPr>
              <a:t>、输出布线区</a:t>
            </a:r>
            <a:r>
              <a:rPr lang="en-US" altLang="zh-CN" dirty="0">
                <a:solidFill>
                  <a:schemeClr val="tx1"/>
                </a:solidFill>
              </a:rPr>
              <a:t>ORP</a:t>
            </a:r>
            <a:r>
              <a:rPr lang="zh-CN" altLang="en-US" dirty="0">
                <a:solidFill>
                  <a:schemeClr val="tx1"/>
                </a:solidFill>
              </a:rPr>
              <a:t>、若干个</a:t>
            </a:r>
            <a:r>
              <a:rPr lang="en-US" altLang="zh-CN" dirty="0">
                <a:solidFill>
                  <a:schemeClr val="tx1"/>
                </a:solidFill>
              </a:rPr>
              <a:t>I</a:t>
            </a:r>
            <a:r>
              <a:rPr lang="zh-CN" altLang="en-US" dirty="0">
                <a:solidFill>
                  <a:schemeClr val="tx1"/>
                </a:solidFill>
              </a:rPr>
              <a:t>／</a:t>
            </a:r>
            <a:r>
              <a:rPr lang="en-US" altLang="zh-CN" dirty="0">
                <a:solidFill>
                  <a:schemeClr val="tx1"/>
                </a:solidFill>
              </a:rPr>
              <a:t>O</a:t>
            </a:r>
            <a:r>
              <a:rPr lang="zh-CN" altLang="en-US" dirty="0">
                <a:solidFill>
                  <a:schemeClr val="tx1"/>
                </a:solidFill>
              </a:rPr>
              <a:t>单元和专用输入单元等。</a:t>
            </a:r>
            <a:endParaRPr lang="en-US" altLang="zh-CN" dirty="0">
              <a:solidFill>
                <a:schemeClr val="tx1"/>
              </a:solidFill>
            </a:endParaRPr>
          </a:p>
          <a:p>
            <a:pPr marL="285750" indent="-285750">
              <a:buFont typeface="Arial" pitchFamily="34" charset="0"/>
              <a:buChar char="•"/>
            </a:pPr>
            <a:r>
              <a:rPr lang="en-US" altLang="zh-CN" dirty="0">
                <a:solidFill>
                  <a:schemeClr val="tx1"/>
                </a:solidFill>
              </a:rPr>
              <a:t>ispLSI1032</a:t>
            </a:r>
            <a:r>
              <a:rPr lang="zh-CN" altLang="en-US" dirty="0">
                <a:solidFill>
                  <a:schemeClr val="tx1"/>
                </a:solidFill>
              </a:rPr>
              <a:t>为例介绍</a:t>
            </a:r>
            <a:r>
              <a:rPr lang="en-US" altLang="zh-CN" dirty="0" err="1">
                <a:solidFill>
                  <a:schemeClr val="tx1"/>
                </a:solidFill>
              </a:rPr>
              <a:t>ispLSI</a:t>
            </a:r>
            <a:r>
              <a:rPr lang="zh-CN" altLang="en-US" dirty="0">
                <a:solidFill>
                  <a:schemeClr val="tx1"/>
                </a:solidFill>
              </a:rPr>
              <a:t>的结构原理</a:t>
            </a:r>
            <a:r>
              <a:rPr lang="en-US" altLang="zh-CN" dirty="0">
                <a:solidFill>
                  <a:schemeClr val="tx1"/>
                </a:solidFill>
              </a:rPr>
              <a:t>.</a:t>
            </a:r>
            <a:r>
              <a:rPr lang="zh-CN" altLang="en-US" dirty="0">
                <a:solidFill>
                  <a:schemeClr val="tx1"/>
                </a:solidFill>
              </a:rPr>
              <a:t>其芯片含有</a:t>
            </a:r>
            <a:r>
              <a:rPr lang="en-US" altLang="zh-CN" dirty="0">
                <a:solidFill>
                  <a:schemeClr val="tx1"/>
                </a:solidFill>
              </a:rPr>
              <a:t>84</a:t>
            </a:r>
            <a:r>
              <a:rPr lang="zh-CN" altLang="en-US" dirty="0">
                <a:solidFill>
                  <a:schemeClr val="tx1"/>
                </a:solidFill>
              </a:rPr>
              <a:t>个引脚，集成密度为</a:t>
            </a:r>
            <a:r>
              <a:rPr lang="en-US" altLang="zh-CN" dirty="0">
                <a:solidFill>
                  <a:schemeClr val="tx1"/>
                </a:solidFill>
              </a:rPr>
              <a:t>6000</a:t>
            </a:r>
            <a:r>
              <a:rPr lang="zh-CN" altLang="en-US" dirty="0">
                <a:solidFill>
                  <a:schemeClr val="tx1"/>
                </a:solidFill>
              </a:rPr>
              <a:t>个等效门。最高工作频率为</a:t>
            </a:r>
            <a:r>
              <a:rPr lang="en-US" altLang="zh-CN" dirty="0">
                <a:solidFill>
                  <a:schemeClr val="tx1"/>
                </a:solidFill>
              </a:rPr>
              <a:t>90MHZ</a:t>
            </a:r>
            <a:endParaRPr lang="zh-CN" altLang="en-US" dirty="0">
              <a:solidFill>
                <a:schemeClr val="tx1"/>
              </a:solidFill>
            </a:endParaRPr>
          </a:p>
        </p:txBody>
      </p:sp>
      <p:pic>
        <p:nvPicPr>
          <p:cNvPr id="8194" name="Picture 2"/>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a:off x="-1" y="1496914"/>
            <a:ext cx="5014867" cy="4362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descr="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1450177"/>
            <a:ext cx="5348202" cy="449899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454511" y="5674496"/>
            <a:ext cx="94506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endParaRPr lang="zh-CN" altLang="en-US" dirty="0"/>
          </a:p>
        </p:txBody>
      </p:sp>
      <p:sp>
        <p:nvSpPr>
          <p:cNvPr id="5" name="TextBox 4"/>
          <p:cNvSpPr txBox="1"/>
          <p:nvPr/>
        </p:nvSpPr>
        <p:spPr>
          <a:xfrm>
            <a:off x="1871820" y="5454135"/>
            <a:ext cx="45003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endParaRPr lang="zh-CN" altLang="en-US" dirty="0"/>
          </a:p>
        </p:txBody>
      </p:sp>
      <p:sp>
        <p:nvSpPr>
          <p:cNvPr id="6" name="矩形 5"/>
          <p:cNvSpPr/>
          <p:nvPr/>
        </p:nvSpPr>
        <p:spPr bwMode="auto">
          <a:xfrm>
            <a:off x="1717603" y="1358862"/>
            <a:ext cx="1841032" cy="1215081"/>
          </a:xfrm>
          <a:prstGeom prst="rect">
            <a:avLst/>
          </a:prstGeom>
          <a:noFill/>
          <a:ln>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Tx/>
              <a:buSzPct val="100000"/>
              <a:buFont typeface="Times New Roman" pitchFamily="18" charset="0"/>
              <a:buNone/>
              <a:tabLst/>
            </a:pPr>
            <a:endParaRPr kumimoji="0" lang="zh-CN" altLang="en-US" sz="1800" b="1" i="0" u="none" strike="noStrike" cap="none" normalizeH="0" baseline="0">
              <a:ln>
                <a:noFill/>
              </a:ln>
              <a:solidFill>
                <a:schemeClr val="bg1"/>
              </a:solidFill>
              <a:effectLst/>
              <a:latin typeface="黑体" pitchFamily="49" charset="-122"/>
              <a:ea typeface="宋体" pitchFamily="2" charset="-122"/>
            </a:endParaRPr>
          </a:p>
        </p:txBody>
      </p:sp>
      <p:sp>
        <p:nvSpPr>
          <p:cNvPr id="11" name="矩形 10"/>
          <p:cNvSpPr/>
          <p:nvPr/>
        </p:nvSpPr>
        <p:spPr bwMode="auto">
          <a:xfrm>
            <a:off x="476727" y="2666040"/>
            <a:ext cx="1362528" cy="1466558"/>
          </a:xfrm>
          <a:prstGeom prst="rect">
            <a:avLst/>
          </a:prstGeom>
          <a:noFill/>
          <a:ln>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Tx/>
              <a:buSzPct val="100000"/>
              <a:buFont typeface="Times New Roman" pitchFamily="18" charset="0"/>
              <a:buNone/>
              <a:tabLst/>
            </a:pPr>
            <a:endParaRPr kumimoji="0" lang="zh-CN" altLang="en-US" sz="1800" b="1" i="0" u="none" strike="noStrike" cap="none" normalizeH="0" baseline="0">
              <a:ln>
                <a:noFill/>
              </a:ln>
              <a:solidFill>
                <a:schemeClr val="bg1"/>
              </a:solidFill>
              <a:effectLst/>
              <a:latin typeface="黑体" pitchFamily="49" charset="-122"/>
              <a:ea typeface="宋体" pitchFamily="2" charset="-122"/>
            </a:endParaRPr>
          </a:p>
        </p:txBody>
      </p:sp>
      <p:sp>
        <p:nvSpPr>
          <p:cNvPr id="12" name="矩形 11"/>
          <p:cNvSpPr/>
          <p:nvPr/>
        </p:nvSpPr>
        <p:spPr bwMode="auto">
          <a:xfrm>
            <a:off x="3401922" y="2649719"/>
            <a:ext cx="1362528" cy="1466558"/>
          </a:xfrm>
          <a:prstGeom prst="rect">
            <a:avLst/>
          </a:prstGeom>
          <a:noFill/>
          <a:ln>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Tx/>
              <a:buSzPct val="100000"/>
              <a:buFont typeface="Times New Roman" pitchFamily="18" charset="0"/>
              <a:buNone/>
              <a:tabLst/>
            </a:pPr>
            <a:endParaRPr kumimoji="0" lang="zh-CN" altLang="en-US" sz="1800" b="1" i="0" u="none" strike="noStrike" cap="none" normalizeH="0" baseline="0">
              <a:ln>
                <a:noFill/>
              </a:ln>
              <a:solidFill>
                <a:schemeClr val="bg1"/>
              </a:solidFill>
              <a:effectLst/>
              <a:latin typeface="黑体" pitchFamily="49" charset="-122"/>
              <a:ea typeface="宋体" pitchFamily="2" charset="-122"/>
            </a:endParaRPr>
          </a:p>
        </p:txBody>
      </p:sp>
      <p:sp>
        <p:nvSpPr>
          <p:cNvPr id="14" name="矩形 13"/>
          <p:cNvSpPr/>
          <p:nvPr/>
        </p:nvSpPr>
        <p:spPr bwMode="auto">
          <a:xfrm>
            <a:off x="1717603" y="4222197"/>
            <a:ext cx="1841032" cy="1215081"/>
          </a:xfrm>
          <a:prstGeom prst="rect">
            <a:avLst/>
          </a:prstGeom>
          <a:noFill/>
          <a:ln>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Tx/>
              <a:buSzPct val="100000"/>
              <a:buFont typeface="Times New Roman" pitchFamily="18" charset="0"/>
              <a:buNone/>
              <a:tabLst/>
            </a:pPr>
            <a:endParaRPr kumimoji="0" lang="zh-CN" altLang="en-US" sz="1800" b="1" i="0" u="none" strike="noStrike" cap="none" normalizeH="0" baseline="0">
              <a:ln>
                <a:noFill/>
              </a:ln>
              <a:solidFill>
                <a:schemeClr val="bg1"/>
              </a:solidFill>
              <a:effectLst/>
              <a:latin typeface="黑体" pitchFamily="49" charset="-122"/>
              <a:ea typeface="宋体" pitchFamily="2" charset="-122"/>
            </a:endParaRPr>
          </a:p>
        </p:txBody>
      </p:sp>
    </p:spTree>
    <p:extLst>
      <p:ext uri="{BB962C8B-B14F-4D97-AF65-F5344CB8AC3E}">
        <p14:creationId xmlns:p14="http://schemas.microsoft.com/office/powerpoint/2010/main" val="30455223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 y="0"/>
            <a:ext cx="9027297" cy="417935"/>
          </a:xfrm>
        </p:spPr>
        <p:txBody>
          <a:bodyPr/>
          <a:lstStyle/>
          <a:p>
            <a:r>
              <a:rPr lang="zh-CN" altLang="en-US" sz="2800" dirty="0"/>
              <a:t>第六章  可编程逻辑</a:t>
            </a:r>
            <a:r>
              <a:rPr lang="en-US" altLang="zh-CN" sz="2800" dirty="0"/>
              <a:t>\</a:t>
            </a:r>
            <a:r>
              <a:rPr lang="zh-CN" altLang="en-US" sz="2800" dirty="0"/>
              <a:t>第三节  在系统可编程 </a:t>
            </a:r>
            <a:r>
              <a:rPr lang="en-US" altLang="zh-CN" sz="2800" dirty="0"/>
              <a:t>ISP</a:t>
            </a:r>
            <a:endParaRPr lang="zh-CN" altLang="en-US" dirty="0"/>
          </a:p>
        </p:txBody>
      </p:sp>
      <p:sp>
        <p:nvSpPr>
          <p:cNvPr id="13" name="Text Box 598"/>
          <p:cNvSpPr txBox="1">
            <a:spLocks noGrp="1" noChangeArrowheads="1"/>
          </p:cNvSpPr>
          <p:nvPr>
            <p:ph idx="1"/>
          </p:nvPr>
        </p:nvSpPr>
        <p:spPr bwMode="auto">
          <a:xfrm>
            <a:off x="55122" y="398462"/>
            <a:ext cx="8909050" cy="4341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pPr>
            <a:r>
              <a:rPr lang="zh-CN" altLang="en-US" dirty="0">
                <a:solidFill>
                  <a:srgbClr val="FF3300"/>
                </a:solidFill>
                <a:ea typeface="宋体" pitchFamily="2" charset="-122"/>
              </a:rPr>
              <a:t>在系统编程（</a:t>
            </a:r>
            <a:r>
              <a:rPr lang="en-US" altLang="zh-CN" dirty="0">
                <a:solidFill>
                  <a:srgbClr val="FF3300"/>
                </a:solidFill>
                <a:ea typeface="宋体" pitchFamily="2" charset="-122"/>
              </a:rPr>
              <a:t>ISP</a:t>
            </a:r>
            <a:r>
              <a:rPr lang="zh-CN" altLang="en-US" dirty="0">
                <a:solidFill>
                  <a:srgbClr val="FF3300"/>
                </a:solidFill>
                <a:ea typeface="宋体" pitchFamily="2" charset="-122"/>
              </a:rPr>
              <a:t>）</a:t>
            </a:r>
            <a:endParaRPr lang="en-US" altLang="zh-CN" dirty="0">
              <a:solidFill>
                <a:srgbClr val="FF3300"/>
              </a:solidFill>
              <a:ea typeface="宋体" pitchFamily="2" charset="-122"/>
            </a:endParaRPr>
          </a:p>
          <a:p>
            <a:pPr eaLnBrk="1" hangingPunct="1">
              <a:lnSpc>
                <a:spcPct val="100000"/>
              </a:lnSpc>
            </a:pPr>
            <a:r>
              <a:rPr lang="en-US" altLang="zh-CN" dirty="0" err="1"/>
              <a:t>ispLSI</a:t>
            </a:r>
            <a:r>
              <a:rPr lang="zh-CN" altLang="en-US" dirty="0"/>
              <a:t>器件的体系结构</a:t>
            </a:r>
            <a:endParaRPr lang="en-US" altLang="zh-CN" dirty="0"/>
          </a:p>
          <a:p>
            <a:pPr lvl="1" eaLnBrk="1" hangingPunct="1">
              <a:lnSpc>
                <a:spcPct val="100000"/>
              </a:lnSpc>
            </a:pPr>
            <a:r>
              <a:rPr lang="zh-CN" altLang="en-US" dirty="0">
                <a:ea typeface="宋体" pitchFamily="2" charset="-122"/>
              </a:rPr>
              <a:t>全局布线区</a:t>
            </a:r>
            <a:r>
              <a:rPr lang="en-US" altLang="zh-CN" dirty="0">
                <a:ea typeface="宋体" pitchFamily="2" charset="-122"/>
              </a:rPr>
              <a:t>(GRP)</a:t>
            </a:r>
          </a:p>
          <a:p>
            <a:pPr lvl="2" eaLnBrk="1" hangingPunct="1">
              <a:lnSpc>
                <a:spcPct val="100000"/>
              </a:lnSpc>
            </a:pPr>
            <a:r>
              <a:rPr lang="en-US" altLang="zh-CN" dirty="0">
                <a:ea typeface="宋体" pitchFamily="2" charset="-122"/>
              </a:rPr>
              <a:t>GRP</a:t>
            </a:r>
            <a:r>
              <a:rPr lang="zh-CN" altLang="en-US" dirty="0">
                <a:ea typeface="宋体" pitchFamily="2" charset="-122"/>
              </a:rPr>
              <a:t>位于芯片的中央</a:t>
            </a:r>
            <a:r>
              <a:rPr lang="en-US" altLang="zh-CN" dirty="0">
                <a:ea typeface="宋体" pitchFamily="2" charset="-122"/>
              </a:rPr>
              <a:t>,</a:t>
            </a:r>
            <a:r>
              <a:rPr lang="zh-CN" altLang="en-US" dirty="0">
                <a:ea typeface="宋体" pitchFamily="2" charset="-122"/>
              </a:rPr>
              <a:t>它以固定的方式将所有片内逻辑联系在一起</a:t>
            </a:r>
            <a:r>
              <a:rPr lang="en-US" altLang="zh-CN" dirty="0">
                <a:ea typeface="宋体" pitchFamily="2" charset="-122"/>
              </a:rPr>
              <a:t>.</a:t>
            </a:r>
            <a:r>
              <a:rPr lang="zh-CN" altLang="en-US" dirty="0">
                <a:ea typeface="宋体" pitchFamily="2" charset="-122"/>
              </a:rPr>
              <a:t>其特点是</a:t>
            </a:r>
            <a:r>
              <a:rPr lang="en-US" altLang="zh-CN" dirty="0">
                <a:ea typeface="宋体" pitchFamily="2" charset="-122"/>
              </a:rPr>
              <a:t>I/O</a:t>
            </a:r>
            <a:r>
              <a:rPr lang="zh-CN" altLang="en-US" dirty="0">
                <a:ea typeface="宋体" pitchFamily="2" charset="-122"/>
              </a:rPr>
              <a:t>之间的延迟是恒定的和可预知的</a:t>
            </a:r>
            <a:r>
              <a:rPr lang="en-US" altLang="zh-CN" dirty="0">
                <a:ea typeface="宋体" pitchFamily="2" charset="-122"/>
              </a:rPr>
              <a:t>.</a:t>
            </a:r>
          </a:p>
          <a:p>
            <a:pPr lvl="1" eaLnBrk="1" hangingPunct="1">
              <a:lnSpc>
                <a:spcPct val="100000"/>
              </a:lnSpc>
            </a:pPr>
            <a:r>
              <a:rPr lang="zh-CN" altLang="en-US" dirty="0">
                <a:ea typeface="宋体" pitchFamily="2" charset="-122"/>
              </a:rPr>
              <a:t>通用逻辑块</a:t>
            </a:r>
            <a:r>
              <a:rPr lang="en-US" altLang="zh-CN" dirty="0">
                <a:ea typeface="宋体" pitchFamily="2" charset="-122"/>
              </a:rPr>
              <a:t>(GLB)</a:t>
            </a:r>
          </a:p>
          <a:p>
            <a:pPr lvl="2" eaLnBrk="1" hangingPunct="1">
              <a:lnSpc>
                <a:spcPct val="100000"/>
              </a:lnSpc>
            </a:pPr>
            <a:r>
              <a:rPr lang="zh-CN" altLang="en-US" dirty="0">
                <a:ea typeface="宋体" pitchFamily="2" charset="-122"/>
              </a:rPr>
              <a:t>通用逻辑块</a:t>
            </a:r>
            <a:r>
              <a:rPr lang="en-US" altLang="zh-CN" dirty="0">
                <a:ea typeface="宋体" pitchFamily="2" charset="-122"/>
              </a:rPr>
              <a:t>GLB</a:t>
            </a:r>
            <a:r>
              <a:rPr lang="zh-CN" altLang="en-US" dirty="0">
                <a:ea typeface="宋体" pitchFamily="2" charset="-122"/>
              </a:rPr>
              <a:t>是</a:t>
            </a:r>
            <a:r>
              <a:rPr lang="en-US" altLang="zh-CN" dirty="0" err="1">
                <a:ea typeface="宋体" pitchFamily="2" charset="-122"/>
              </a:rPr>
              <a:t>ispLSI</a:t>
            </a:r>
            <a:r>
              <a:rPr lang="zh-CN" altLang="en-US" dirty="0">
                <a:ea typeface="宋体" pitchFamily="2" charset="-122"/>
              </a:rPr>
              <a:t>器件的最基本逻辑单元。</a:t>
            </a:r>
            <a:endParaRPr lang="en-US" altLang="zh-CN" dirty="0">
              <a:ea typeface="宋体" pitchFamily="2" charset="-122"/>
            </a:endParaRPr>
          </a:p>
          <a:p>
            <a:pPr lvl="2" eaLnBrk="1" hangingPunct="1">
              <a:lnSpc>
                <a:spcPct val="100000"/>
              </a:lnSpc>
            </a:pPr>
            <a:r>
              <a:rPr lang="zh-CN" altLang="en-US" dirty="0">
                <a:ea typeface="宋体" pitchFamily="2" charset="-122"/>
              </a:rPr>
              <a:t>每个</a:t>
            </a:r>
            <a:r>
              <a:rPr lang="en-US" altLang="zh-CN" dirty="0">
                <a:ea typeface="宋体" pitchFamily="2" charset="-122"/>
              </a:rPr>
              <a:t>GLB</a:t>
            </a:r>
            <a:r>
              <a:rPr lang="zh-CN" altLang="en-US" dirty="0">
                <a:ea typeface="宋体" pitchFamily="2" charset="-122"/>
              </a:rPr>
              <a:t>有</a:t>
            </a:r>
            <a:r>
              <a:rPr lang="en-US" altLang="zh-CN" dirty="0">
                <a:ea typeface="宋体" pitchFamily="2" charset="-122"/>
              </a:rPr>
              <a:t>20</a:t>
            </a:r>
            <a:r>
              <a:rPr lang="zh-CN" altLang="en-US" dirty="0">
                <a:ea typeface="宋体" pitchFamily="2" charset="-122"/>
              </a:rPr>
              <a:t>个与门</a:t>
            </a:r>
            <a:r>
              <a:rPr lang="en-US" altLang="zh-CN" dirty="0">
                <a:ea typeface="宋体" pitchFamily="2" charset="-122"/>
              </a:rPr>
              <a:t>,</a:t>
            </a:r>
            <a:r>
              <a:rPr lang="zh-CN" altLang="en-US" dirty="0">
                <a:ea typeface="宋体" pitchFamily="2" charset="-122"/>
              </a:rPr>
              <a:t>形成</a:t>
            </a:r>
            <a:r>
              <a:rPr lang="en-US" altLang="zh-CN" dirty="0">
                <a:ea typeface="宋体" pitchFamily="2" charset="-122"/>
              </a:rPr>
              <a:t>20</a:t>
            </a:r>
            <a:r>
              <a:rPr lang="zh-CN" altLang="en-US" dirty="0">
                <a:ea typeface="宋体" pitchFamily="2" charset="-122"/>
              </a:rPr>
              <a:t>个乘积项</a:t>
            </a:r>
            <a:r>
              <a:rPr lang="en-US" altLang="zh-CN" dirty="0">
                <a:ea typeface="宋体" pitchFamily="2" charset="-122"/>
              </a:rPr>
              <a:t>,</a:t>
            </a:r>
            <a:r>
              <a:rPr lang="zh-CN" altLang="en-US" dirty="0">
                <a:ea typeface="宋体" pitchFamily="2" charset="-122"/>
              </a:rPr>
              <a:t>再通过四个或门输出</a:t>
            </a:r>
            <a:r>
              <a:rPr lang="en-US" altLang="zh-CN" dirty="0">
                <a:ea typeface="宋体" pitchFamily="2" charset="-122"/>
              </a:rPr>
              <a:t>.</a:t>
            </a:r>
            <a:r>
              <a:rPr lang="zh-CN" altLang="en-US" dirty="0">
                <a:ea typeface="宋体" pitchFamily="2" charset="-122"/>
              </a:rPr>
              <a:t>四输出宏单元有四个触发器</a:t>
            </a:r>
            <a:r>
              <a:rPr lang="en-US" altLang="zh-CN" dirty="0">
                <a:ea typeface="宋体" pitchFamily="2" charset="-122"/>
              </a:rPr>
              <a:t>,</a:t>
            </a:r>
            <a:r>
              <a:rPr lang="zh-CN" altLang="en-US" dirty="0">
                <a:ea typeface="宋体" pitchFamily="2" charset="-122"/>
              </a:rPr>
              <a:t>触发器可组态为</a:t>
            </a:r>
            <a:r>
              <a:rPr lang="en-US" altLang="zh-CN" dirty="0">
                <a:ea typeface="宋体" pitchFamily="2" charset="-122"/>
              </a:rPr>
              <a:t>D,T,JK</a:t>
            </a:r>
            <a:r>
              <a:rPr lang="zh-CN" altLang="en-US" dirty="0">
                <a:ea typeface="宋体" pitchFamily="2" charset="-122"/>
              </a:rPr>
              <a:t>等形式</a:t>
            </a:r>
            <a:r>
              <a:rPr lang="en-US" altLang="zh-CN" dirty="0">
                <a:ea typeface="宋体" pitchFamily="2" charset="-122"/>
              </a:rPr>
              <a:t>.</a:t>
            </a:r>
          </a:p>
          <a:p>
            <a:pPr lvl="2" eaLnBrk="1" hangingPunct="1">
              <a:lnSpc>
                <a:spcPct val="100000"/>
              </a:lnSpc>
            </a:pPr>
            <a:r>
              <a:rPr lang="en-US" altLang="zh-CN" dirty="0">
                <a:ea typeface="宋体" pitchFamily="2" charset="-122"/>
              </a:rPr>
              <a:t>GLB</a:t>
            </a:r>
            <a:r>
              <a:rPr lang="zh-CN" altLang="en-US" dirty="0">
                <a:ea typeface="宋体" pitchFamily="2" charset="-122"/>
              </a:rPr>
              <a:t>有</a:t>
            </a:r>
            <a:r>
              <a:rPr lang="en-US" altLang="zh-CN" dirty="0">
                <a:ea typeface="宋体" pitchFamily="2" charset="-122"/>
              </a:rPr>
              <a:t>5</a:t>
            </a:r>
            <a:r>
              <a:rPr lang="zh-CN" altLang="en-US" dirty="0">
                <a:ea typeface="宋体" pitchFamily="2" charset="-122"/>
              </a:rPr>
              <a:t>种组合模式</a:t>
            </a:r>
            <a:r>
              <a:rPr lang="en-US" altLang="zh-CN" dirty="0">
                <a:ea typeface="宋体" pitchFamily="2" charset="-122"/>
              </a:rPr>
              <a:t>. A. </a:t>
            </a:r>
            <a:r>
              <a:rPr lang="zh-CN" altLang="en-US" dirty="0">
                <a:ea typeface="宋体" pitchFamily="2" charset="-122"/>
              </a:rPr>
              <a:t>标准组态模式     </a:t>
            </a:r>
            <a:r>
              <a:rPr lang="en-US" altLang="zh-CN" dirty="0">
                <a:ea typeface="宋体" pitchFamily="2" charset="-122"/>
              </a:rPr>
              <a:t>B</a:t>
            </a:r>
            <a:r>
              <a:rPr lang="zh-CN" altLang="en-US" dirty="0">
                <a:ea typeface="宋体" pitchFamily="2" charset="-122"/>
              </a:rPr>
              <a:t>．高速直通组态模式        </a:t>
            </a:r>
            <a:r>
              <a:rPr lang="en-US" altLang="zh-CN" dirty="0">
                <a:ea typeface="宋体" pitchFamily="2" charset="-122"/>
              </a:rPr>
              <a:t>C.</a:t>
            </a:r>
            <a:r>
              <a:rPr lang="zh-CN" altLang="en-US" dirty="0">
                <a:ea typeface="宋体" pitchFamily="2" charset="-122"/>
              </a:rPr>
              <a:t>异或逻辑组态模式   </a:t>
            </a:r>
            <a:r>
              <a:rPr lang="en-US" altLang="zh-CN" dirty="0">
                <a:ea typeface="宋体" pitchFamily="2" charset="-122"/>
              </a:rPr>
              <a:t>D.</a:t>
            </a:r>
            <a:r>
              <a:rPr lang="zh-CN" altLang="en-US" dirty="0">
                <a:ea typeface="宋体" pitchFamily="2" charset="-122"/>
              </a:rPr>
              <a:t>单乘积项组态模式     </a:t>
            </a:r>
            <a:r>
              <a:rPr lang="en-US" altLang="zh-CN" dirty="0">
                <a:ea typeface="宋体" pitchFamily="2" charset="-122"/>
              </a:rPr>
              <a:t>E.</a:t>
            </a:r>
            <a:r>
              <a:rPr lang="zh-CN" altLang="en-US" dirty="0">
                <a:ea typeface="宋体" pitchFamily="2" charset="-122"/>
              </a:rPr>
              <a:t>多模式组态模式</a:t>
            </a:r>
          </a:p>
        </p:txBody>
      </p:sp>
      <p:pic>
        <p:nvPicPr>
          <p:cNvPr id="5" name="Picture 5" descr="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700" y="4914099"/>
            <a:ext cx="4597400" cy="1787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14013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 y="0"/>
            <a:ext cx="9027297" cy="417935"/>
          </a:xfrm>
        </p:spPr>
        <p:txBody>
          <a:bodyPr/>
          <a:lstStyle/>
          <a:p>
            <a:r>
              <a:rPr lang="zh-CN" altLang="en-US" sz="2800" dirty="0"/>
              <a:t>第六章  可编程逻辑</a:t>
            </a:r>
            <a:r>
              <a:rPr lang="en-US" altLang="zh-CN" sz="2800" dirty="0"/>
              <a:t>\</a:t>
            </a:r>
            <a:r>
              <a:rPr lang="zh-CN" altLang="en-US" sz="2800" dirty="0"/>
              <a:t>第三节  在系统可编程 </a:t>
            </a:r>
            <a:r>
              <a:rPr lang="en-US" altLang="zh-CN" sz="2800" dirty="0"/>
              <a:t>ISP</a:t>
            </a:r>
            <a:endParaRPr lang="zh-CN" altLang="en-US" dirty="0"/>
          </a:p>
        </p:txBody>
      </p:sp>
      <p:sp>
        <p:nvSpPr>
          <p:cNvPr id="13" name="Text Box 598"/>
          <p:cNvSpPr txBox="1">
            <a:spLocks noGrp="1" noChangeArrowheads="1"/>
          </p:cNvSpPr>
          <p:nvPr>
            <p:ph idx="1"/>
          </p:nvPr>
        </p:nvSpPr>
        <p:spPr bwMode="auto">
          <a:xfrm>
            <a:off x="55122" y="398462"/>
            <a:ext cx="8909050" cy="2002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pPr>
            <a:r>
              <a:rPr lang="zh-CN" altLang="en-US" dirty="0">
                <a:solidFill>
                  <a:srgbClr val="FF3300"/>
                </a:solidFill>
                <a:ea typeface="宋体" pitchFamily="2" charset="-122"/>
              </a:rPr>
              <a:t>在系统编程（</a:t>
            </a:r>
            <a:r>
              <a:rPr lang="en-US" altLang="zh-CN" dirty="0">
                <a:solidFill>
                  <a:srgbClr val="FF3300"/>
                </a:solidFill>
                <a:ea typeface="宋体" pitchFamily="2" charset="-122"/>
              </a:rPr>
              <a:t>ISP</a:t>
            </a:r>
            <a:r>
              <a:rPr lang="zh-CN" altLang="en-US" dirty="0">
                <a:solidFill>
                  <a:srgbClr val="FF3300"/>
                </a:solidFill>
                <a:ea typeface="宋体" pitchFamily="2" charset="-122"/>
              </a:rPr>
              <a:t>）：</a:t>
            </a:r>
            <a:r>
              <a:rPr lang="zh-CN" altLang="en-US" dirty="0">
                <a:ea typeface="宋体" pitchFamily="2" charset="-122"/>
              </a:rPr>
              <a:t>用户在自己设计的目标系统中或线路板上为重构逻辑而对逻辑器件进行编程或反复改写的能力。</a:t>
            </a:r>
            <a:endParaRPr lang="en-US" altLang="zh-CN" dirty="0">
              <a:ea typeface="宋体" pitchFamily="2" charset="-122"/>
            </a:endParaRPr>
          </a:p>
          <a:p>
            <a:pPr eaLnBrk="1" hangingPunct="1">
              <a:lnSpc>
                <a:spcPct val="100000"/>
              </a:lnSpc>
            </a:pPr>
            <a:r>
              <a:rPr lang="en-US" altLang="zh-CN" dirty="0" err="1"/>
              <a:t>ispLSI</a:t>
            </a:r>
            <a:r>
              <a:rPr lang="zh-CN" altLang="en-US" dirty="0"/>
              <a:t>器件的体系结构</a:t>
            </a:r>
            <a:endParaRPr lang="en-US" altLang="zh-CN" dirty="0"/>
          </a:p>
          <a:p>
            <a:pPr lvl="1" eaLnBrk="1" hangingPunct="1">
              <a:lnSpc>
                <a:spcPct val="100000"/>
              </a:lnSpc>
            </a:pPr>
            <a:r>
              <a:rPr lang="zh-CN" altLang="en-US" dirty="0">
                <a:ea typeface="宋体" pitchFamily="2" charset="-122"/>
              </a:rPr>
              <a:t>全局布线区</a:t>
            </a:r>
            <a:r>
              <a:rPr lang="en-US" altLang="zh-CN" dirty="0">
                <a:ea typeface="宋体" pitchFamily="2" charset="-122"/>
              </a:rPr>
              <a:t>(GRP)</a:t>
            </a:r>
          </a:p>
          <a:p>
            <a:pPr lvl="1" eaLnBrk="1" hangingPunct="1">
              <a:lnSpc>
                <a:spcPct val="100000"/>
              </a:lnSpc>
            </a:pPr>
            <a:r>
              <a:rPr lang="zh-CN" altLang="en-US" dirty="0">
                <a:ea typeface="宋体" pitchFamily="2" charset="-122"/>
              </a:rPr>
              <a:t>通用逻辑块</a:t>
            </a:r>
            <a:r>
              <a:rPr lang="en-US" altLang="zh-CN" dirty="0">
                <a:ea typeface="宋体" pitchFamily="2" charset="-122"/>
              </a:rPr>
              <a:t>(GLB)</a:t>
            </a:r>
          </a:p>
        </p:txBody>
      </p:sp>
      <p:pic>
        <p:nvPicPr>
          <p:cNvPr id="6" name="Picture 3" descr="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379559"/>
            <a:ext cx="9144000" cy="44190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131904" y="6309192"/>
            <a:ext cx="675045"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endParaRPr lang="zh-CN" altLang="en-US" dirty="0"/>
          </a:p>
        </p:txBody>
      </p:sp>
    </p:spTree>
    <p:extLst>
      <p:ext uri="{BB962C8B-B14F-4D97-AF65-F5344CB8AC3E}">
        <p14:creationId xmlns:p14="http://schemas.microsoft.com/office/powerpoint/2010/main" val="41445666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 y="0"/>
            <a:ext cx="9027297" cy="417935"/>
          </a:xfrm>
        </p:spPr>
        <p:txBody>
          <a:bodyPr/>
          <a:lstStyle/>
          <a:p>
            <a:r>
              <a:rPr lang="zh-CN" altLang="en-US" sz="2800" dirty="0"/>
              <a:t>第六章  可编程逻辑</a:t>
            </a:r>
            <a:r>
              <a:rPr lang="en-US" altLang="zh-CN" sz="2800" dirty="0"/>
              <a:t>\</a:t>
            </a:r>
            <a:r>
              <a:rPr lang="zh-CN" altLang="en-US" sz="2800" dirty="0"/>
              <a:t>第三节  在系统可编程 </a:t>
            </a:r>
            <a:r>
              <a:rPr lang="en-US" altLang="zh-CN" sz="2800" dirty="0"/>
              <a:t>ISP</a:t>
            </a:r>
            <a:endParaRPr lang="zh-CN" altLang="en-US" dirty="0"/>
          </a:p>
        </p:txBody>
      </p:sp>
      <p:sp>
        <p:nvSpPr>
          <p:cNvPr id="13" name="Text Box 598"/>
          <p:cNvSpPr txBox="1">
            <a:spLocks noGrp="1" noChangeArrowheads="1"/>
          </p:cNvSpPr>
          <p:nvPr>
            <p:ph idx="1"/>
          </p:nvPr>
        </p:nvSpPr>
        <p:spPr bwMode="auto">
          <a:xfrm>
            <a:off x="55122" y="398462"/>
            <a:ext cx="8909050" cy="2002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pPr>
            <a:r>
              <a:rPr lang="zh-CN" altLang="en-US" dirty="0">
                <a:solidFill>
                  <a:srgbClr val="FF3300"/>
                </a:solidFill>
                <a:ea typeface="宋体" pitchFamily="2" charset="-122"/>
              </a:rPr>
              <a:t>在系统编程（</a:t>
            </a:r>
            <a:r>
              <a:rPr lang="en-US" altLang="zh-CN" dirty="0">
                <a:solidFill>
                  <a:srgbClr val="FF3300"/>
                </a:solidFill>
                <a:ea typeface="宋体" pitchFamily="2" charset="-122"/>
              </a:rPr>
              <a:t>ISP</a:t>
            </a:r>
            <a:r>
              <a:rPr lang="zh-CN" altLang="en-US" dirty="0">
                <a:solidFill>
                  <a:srgbClr val="FF3300"/>
                </a:solidFill>
                <a:ea typeface="宋体" pitchFamily="2" charset="-122"/>
              </a:rPr>
              <a:t>）：</a:t>
            </a:r>
            <a:r>
              <a:rPr lang="zh-CN" altLang="en-US" dirty="0">
                <a:ea typeface="宋体" pitchFamily="2" charset="-122"/>
              </a:rPr>
              <a:t>用户在自己设计的目标系统中或线路板上为重构逻辑而对逻辑器件进行编程或反复改写的能力。</a:t>
            </a:r>
            <a:endParaRPr lang="en-US" altLang="zh-CN" dirty="0">
              <a:ea typeface="宋体" pitchFamily="2" charset="-122"/>
            </a:endParaRPr>
          </a:p>
          <a:p>
            <a:pPr eaLnBrk="1" hangingPunct="1">
              <a:lnSpc>
                <a:spcPct val="100000"/>
              </a:lnSpc>
            </a:pPr>
            <a:r>
              <a:rPr lang="en-US" altLang="zh-CN" dirty="0" err="1"/>
              <a:t>ispLSI</a:t>
            </a:r>
            <a:r>
              <a:rPr lang="zh-CN" altLang="en-US" dirty="0"/>
              <a:t>器件的体系结构</a:t>
            </a:r>
            <a:endParaRPr lang="en-US" altLang="zh-CN" dirty="0"/>
          </a:p>
          <a:p>
            <a:pPr lvl="1" eaLnBrk="1" hangingPunct="1">
              <a:lnSpc>
                <a:spcPct val="100000"/>
              </a:lnSpc>
            </a:pPr>
            <a:r>
              <a:rPr lang="zh-CN" altLang="en-US" dirty="0">
                <a:ea typeface="宋体" pitchFamily="2" charset="-122"/>
              </a:rPr>
              <a:t>全局布线区</a:t>
            </a:r>
            <a:r>
              <a:rPr lang="en-US" altLang="zh-CN" dirty="0">
                <a:ea typeface="宋体" pitchFamily="2" charset="-122"/>
              </a:rPr>
              <a:t>(GRP)</a:t>
            </a:r>
          </a:p>
          <a:p>
            <a:pPr lvl="1" eaLnBrk="1" hangingPunct="1">
              <a:lnSpc>
                <a:spcPct val="100000"/>
              </a:lnSpc>
            </a:pPr>
            <a:r>
              <a:rPr lang="zh-CN" altLang="en-US" dirty="0">
                <a:ea typeface="宋体" pitchFamily="2" charset="-122"/>
              </a:rPr>
              <a:t>通用逻辑块</a:t>
            </a:r>
            <a:r>
              <a:rPr lang="en-US" altLang="zh-CN" dirty="0">
                <a:ea typeface="宋体" pitchFamily="2" charset="-122"/>
              </a:rPr>
              <a:t>(GLB)</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10355"/>
            <a:ext cx="9144000" cy="4500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3131904" y="6354195"/>
            <a:ext cx="2512226" cy="369332"/>
          </a:xfrm>
          <a:prstGeom prst="rect">
            <a:avLst/>
          </a:prstGeom>
        </p:spPr>
        <p:txBody>
          <a:bodyPr wrap="none">
            <a:spAutoFit/>
          </a:bodyPr>
          <a:lstStyle/>
          <a:p>
            <a:r>
              <a:rPr lang="en-US" altLang="zh-CN" dirty="0">
                <a:solidFill>
                  <a:schemeClr val="tx1"/>
                </a:solidFill>
              </a:rPr>
              <a:t>GLB</a:t>
            </a:r>
            <a:r>
              <a:rPr lang="zh-CN" altLang="en-US" dirty="0">
                <a:solidFill>
                  <a:schemeClr val="tx1"/>
                </a:solidFill>
              </a:rPr>
              <a:t>高速直通组态模式</a:t>
            </a:r>
            <a:r>
              <a:rPr lang="en-US" altLang="zh-CN" dirty="0">
                <a:solidFill>
                  <a:schemeClr val="tx1"/>
                </a:solidFill>
              </a:rPr>
              <a:t>.</a:t>
            </a:r>
            <a:endParaRPr lang="zh-CN" altLang="en-US" dirty="0">
              <a:solidFill>
                <a:schemeClr val="tx1"/>
              </a:solidFill>
            </a:endParaRPr>
          </a:p>
        </p:txBody>
      </p:sp>
      <p:sp>
        <p:nvSpPr>
          <p:cNvPr id="5" name="矩形 4"/>
          <p:cNvSpPr/>
          <p:nvPr/>
        </p:nvSpPr>
        <p:spPr>
          <a:xfrm>
            <a:off x="5832084" y="1583877"/>
            <a:ext cx="3195213" cy="923330"/>
          </a:xfrm>
          <a:prstGeom prst="rect">
            <a:avLst/>
          </a:prstGeom>
        </p:spPr>
        <p:txBody>
          <a:bodyPr wrap="square">
            <a:spAutoFit/>
          </a:bodyPr>
          <a:lstStyle/>
          <a:p>
            <a:r>
              <a:rPr lang="zh-CN" altLang="en-US" dirty="0">
                <a:solidFill>
                  <a:schemeClr val="tx1"/>
                </a:solidFill>
              </a:rPr>
              <a:t>四个或门跨过</a:t>
            </a:r>
            <a:r>
              <a:rPr lang="en-US" altLang="zh-CN" dirty="0">
                <a:solidFill>
                  <a:schemeClr val="tx1"/>
                </a:solidFill>
              </a:rPr>
              <a:t>PTSA</a:t>
            </a:r>
            <a:r>
              <a:rPr lang="zh-CN" altLang="en-US" dirty="0">
                <a:solidFill>
                  <a:schemeClr val="tx1"/>
                </a:solidFill>
              </a:rPr>
              <a:t>直接与四个触发器相连</a:t>
            </a:r>
            <a:r>
              <a:rPr lang="en-US" altLang="zh-CN" dirty="0">
                <a:solidFill>
                  <a:schemeClr val="tx1"/>
                </a:solidFill>
              </a:rPr>
              <a:t>,</a:t>
            </a:r>
            <a:r>
              <a:rPr lang="zh-CN" altLang="en-US" dirty="0">
                <a:solidFill>
                  <a:schemeClr val="tx1"/>
                </a:solidFill>
              </a:rPr>
              <a:t>避免了电路延时</a:t>
            </a:r>
            <a:r>
              <a:rPr lang="en-US" altLang="zh-CN" dirty="0">
                <a:solidFill>
                  <a:schemeClr val="tx1"/>
                </a:solidFill>
              </a:rPr>
              <a:t>,</a:t>
            </a:r>
            <a:r>
              <a:rPr lang="zh-CN" altLang="en-US" dirty="0">
                <a:solidFill>
                  <a:schemeClr val="tx1"/>
                </a:solidFill>
              </a:rPr>
              <a:t>可用来支持快速计数器设计</a:t>
            </a:r>
          </a:p>
        </p:txBody>
      </p:sp>
      <p:sp>
        <p:nvSpPr>
          <p:cNvPr id="2" name="矩形 1"/>
          <p:cNvSpPr/>
          <p:nvPr/>
        </p:nvSpPr>
        <p:spPr>
          <a:xfrm>
            <a:off x="4370529" y="2324601"/>
            <a:ext cx="1117614" cy="369332"/>
          </a:xfrm>
          <a:prstGeom prst="rect">
            <a:avLst/>
          </a:prstGeom>
        </p:spPr>
        <p:txBody>
          <a:bodyPr wrap="none">
            <a:spAutoFit/>
          </a:bodyPr>
          <a:lstStyle/>
          <a:p>
            <a:r>
              <a:rPr lang="en-US" altLang="zh-CN" dirty="0">
                <a:solidFill>
                  <a:schemeClr val="tx1"/>
                </a:solidFill>
              </a:rPr>
              <a:t>PTSA</a:t>
            </a:r>
            <a:r>
              <a:rPr lang="zh-CN" altLang="en-US" dirty="0">
                <a:solidFill>
                  <a:schemeClr val="tx1"/>
                </a:solidFill>
              </a:rPr>
              <a:t>阵列</a:t>
            </a:r>
          </a:p>
        </p:txBody>
      </p:sp>
    </p:spTree>
    <p:extLst>
      <p:ext uri="{BB962C8B-B14F-4D97-AF65-F5344CB8AC3E}">
        <p14:creationId xmlns:p14="http://schemas.microsoft.com/office/powerpoint/2010/main" val="6918356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 y="0"/>
            <a:ext cx="9027297" cy="417935"/>
          </a:xfrm>
        </p:spPr>
        <p:txBody>
          <a:bodyPr/>
          <a:lstStyle/>
          <a:p>
            <a:r>
              <a:rPr lang="zh-CN" altLang="en-US" sz="2800" dirty="0"/>
              <a:t>第六章  可编程逻辑</a:t>
            </a:r>
            <a:r>
              <a:rPr lang="en-US" altLang="zh-CN" sz="2800" dirty="0"/>
              <a:t>\</a:t>
            </a:r>
            <a:r>
              <a:rPr lang="zh-CN" altLang="en-US" sz="2800" dirty="0"/>
              <a:t>第三节  在系统可编程 </a:t>
            </a:r>
            <a:r>
              <a:rPr lang="en-US" altLang="zh-CN" sz="2800" dirty="0"/>
              <a:t>ISP</a:t>
            </a:r>
            <a:endParaRPr lang="zh-CN" altLang="en-US" dirty="0"/>
          </a:p>
        </p:txBody>
      </p:sp>
      <p:sp>
        <p:nvSpPr>
          <p:cNvPr id="13" name="Text Box 598"/>
          <p:cNvSpPr txBox="1">
            <a:spLocks noGrp="1" noChangeArrowheads="1"/>
          </p:cNvSpPr>
          <p:nvPr>
            <p:ph idx="1"/>
          </p:nvPr>
        </p:nvSpPr>
        <p:spPr bwMode="auto">
          <a:xfrm>
            <a:off x="55122" y="398462"/>
            <a:ext cx="8909050" cy="2002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pPr>
            <a:r>
              <a:rPr lang="zh-CN" altLang="en-US" dirty="0">
                <a:solidFill>
                  <a:srgbClr val="FF3300"/>
                </a:solidFill>
                <a:ea typeface="宋体" pitchFamily="2" charset="-122"/>
              </a:rPr>
              <a:t>在系统编程（</a:t>
            </a:r>
            <a:r>
              <a:rPr lang="en-US" altLang="zh-CN" dirty="0">
                <a:solidFill>
                  <a:srgbClr val="FF3300"/>
                </a:solidFill>
                <a:ea typeface="宋体" pitchFamily="2" charset="-122"/>
              </a:rPr>
              <a:t>ISP</a:t>
            </a:r>
            <a:r>
              <a:rPr lang="zh-CN" altLang="en-US" dirty="0">
                <a:solidFill>
                  <a:srgbClr val="FF3300"/>
                </a:solidFill>
                <a:ea typeface="宋体" pitchFamily="2" charset="-122"/>
              </a:rPr>
              <a:t>）：</a:t>
            </a:r>
            <a:r>
              <a:rPr lang="zh-CN" altLang="en-US" dirty="0">
                <a:ea typeface="宋体" pitchFamily="2" charset="-122"/>
              </a:rPr>
              <a:t>用户在自己设计的目标系统中或线路板上为重构逻辑而对逻辑器件进行编程或反复改写的能力。</a:t>
            </a:r>
            <a:endParaRPr lang="en-US" altLang="zh-CN" dirty="0">
              <a:ea typeface="宋体" pitchFamily="2" charset="-122"/>
            </a:endParaRPr>
          </a:p>
          <a:p>
            <a:pPr eaLnBrk="1" hangingPunct="1">
              <a:lnSpc>
                <a:spcPct val="100000"/>
              </a:lnSpc>
            </a:pPr>
            <a:r>
              <a:rPr lang="en-US" altLang="zh-CN" dirty="0" err="1"/>
              <a:t>ispLSI</a:t>
            </a:r>
            <a:r>
              <a:rPr lang="zh-CN" altLang="en-US" dirty="0"/>
              <a:t>器件的体系结构</a:t>
            </a:r>
            <a:endParaRPr lang="en-US" altLang="zh-CN" dirty="0"/>
          </a:p>
          <a:p>
            <a:pPr lvl="1" eaLnBrk="1" hangingPunct="1">
              <a:lnSpc>
                <a:spcPct val="100000"/>
              </a:lnSpc>
            </a:pPr>
            <a:r>
              <a:rPr lang="zh-CN" altLang="en-US" dirty="0">
                <a:ea typeface="宋体" pitchFamily="2" charset="-122"/>
              </a:rPr>
              <a:t>全局布线区</a:t>
            </a:r>
            <a:r>
              <a:rPr lang="en-US" altLang="zh-CN" dirty="0">
                <a:ea typeface="宋体" pitchFamily="2" charset="-122"/>
              </a:rPr>
              <a:t>(GRP)</a:t>
            </a:r>
          </a:p>
          <a:p>
            <a:pPr lvl="1" eaLnBrk="1" hangingPunct="1">
              <a:lnSpc>
                <a:spcPct val="100000"/>
              </a:lnSpc>
            </a:pPr>
            <a:r>
              <a:rPr lang="zh-CN" altLang="en-US" dirty="0">
                <a:ea typeface="宋体" pitchFamily="2" charset="-122"/>
              </a:rPr>
              <a:t>通用逻辑块</a:t>
            </a:r>
            <a:r>
              <a:rPr lang="en-US" altLang="zh-CN" dirty="0">
                <a:ea typeface="宋体" pitchFamily="2" charset="-122"/>
              </a:rPr>
              <a:t>(GLB)</a:t>
            </a:r>
          </a:p>
        </p:txBody>
      </p:sp>
      <p:sp>
        <p:nvSpPr>
          <p:cNvPr id="3" name="矩形 2"/>
          <p:cNvSpPr/>
          <p:nvPr/>
        </p:nvSpPr>
        <p:spPr>
          <a:xfrm>
            <a:off x="3131904" y="6354195"/>
            <a:ext cx="2512226" cy="369332"/>
          </a:xfrm>
          <a:prstGeom prst="rect">
            <a:avLst/>
          </a:prstGeom>
        </p:spPr>
        <p:txBody>
          <a:bodyPr wrap="none">
            <a:spAutoFit/>
          </a:bodyPr>
          <a:lstStyle/>
          <a:p>
            <a:r>
              <a:rPr lang="en-US" altLang="zh-CN" dirty="0">
                <a:solidFill>
                  <a:schemeClr val="tx1"/>
                </a:solidFill>
              </a:rPr>
              <a:t>GLB</a:t>
            </a:r>
            <a:r>
              <a:rPr lang="zh-CN" altLang="en-US" dirty="0">
                <a:solidFill>
                  <a:schemeClr val="tx1"/>
                </a:solidFill>
              </a:rPr>
              <a:t>高速直通组态模式</a:t>
            </a:r>
            <a:r>
              <a:rPr lang="en-US" altLang="zh-CN" dirty="0">
                <a:solidFill>
                  <a:schemeClr val="tx1"/>
                </a:solidFill>
              </a:rPr>
              <a:t>.</a:t>
            </a:r>
            <a:endParaRPr lang="zh-CN" altLang="en-US" dirty="0">
              <a:solidFill>
                <a:schemeClr val="tx1"/>
              </a:solidFill>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68" y="2353580"/>
            <a:ext cx="9120932" cy="4369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041898" y="6354195"/>
            <a:ext cx="810054"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endParaRPr lang="zh-CN" altLang="en-US" dirty="0"/>
          </a:p>
        </p:txBody>
      </p:sp>
      <p:sp>
        <p:nvSpPr>
          <p:cNvPr id="6" name="矩形 5"/>
          <p:cNvSpPr/>
          <p:nvPr/>
        </p:nvSpPr>
        <p:spPr>
          <a:xfrm>
            <a:off x="6237111" y="2030414"/>
            <a:ext cx="2749154" cy="646331"/>
          </a:xfrm>
          <a:prstGeom prst="rect">
            <a:avLst/>
          </a:prstGeom>
        </p:spPr>
        <p:txBody>
          <a:bodyPr wrap="square">
            <a:spAutoFit/>
          </a:bodyPr>
          <a:lstStyle/>
          <a:p>
            <a:pPr eaLnBrk="1" hangingPunct="1"/>
            <a:r>
              <a:rPr kumimoji="1" lang="zh-CN" altLang="en-US" dirty="0">
                <a:solidFill>
                  <a:schemeClr val="tx1"/>
                </a:solidFill>
                <a:latin typeface="Tahoma" pitchFamily="34" charset="0"/>
              </a:rPr>
              <a:t>此种组合适用于计数器</a:t>
            </a:r>
            <a:r>
              <a:rPr kumimoji="1" lang="en-US" altLang="zh-CN" dirty="0">
                <a:solidFill>
                  <a:schemeClr val="tx1"/>
                </a:solidFill>
                <a:latin typeface="Tahoma" pitchFamily="34" charset="0"/>
              </a:rPr>
              <a:t>,</a:t>
            </a:r>
            <a:r>
              <a:rPr kumimoji="1" lang="zh-CN" altLang="en-US" dirty="0">
                <a:solidFill>
                  <a:schemeClr val="tx1"/>
                </a:solidFill>
                <a:latin typeface="Tahoma" pitchFamily="34" charset="0"/>
              </a:rPr>
              <a:t>比较器和</a:t>
            </a:r>
            <a:r>
              <a:rPr kumimoji="1" lang="en-US" altLang="zh-CN" dirty="0">
                <a:solidFill>
                  <a:schemeClr val="tx1"/>
                </a:solidFill>
                <a:latin typeface="Tahoma" pitchFamily="34" charset="0"/>
              </a:rPr>
              <a:t>ALU</a:t>
            </a:r>
            <a:r>
              <a:rPr kumimoji="1" lang="zh-CN" altLang="en-US" dirty="0">
                <a:solidFill>
                  <a:schemeClr val="tx1"/>
                </a:solidFill>
                <a:latin typeface="Tahoma" pitchFamily="34" charset="0"/>
              </a:rPr>
              <a:t>的设计</a:t>
            </a:r>
            <a:r>
              <a:rPr kumimoji="1" lang="en-US" altLang="zh-CN" dirty="0">
                <a:solidFill>
                  <a:schemeClr val="tx1"/>
                </a:solidFill>
                <a:latin typeface="Tahoma" pitchFamily="34" charset="0"/>
              </a:rPr>
              <a:t>.</a:t>
            </a:r>
          </a:p>
        </p:txBody>
      </p:sp>
    </p:spTree>
    <p:extLst>
      <p:ext uri="{BB962C8B-B14F-4D97-AF65-F5344CB8AC3E}">
        <p14:creationId xmlns:p14="http://schemas.microsoft.com/office/powerpoint/2010/main" val="1943224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0"/>
            <a:ext cx="7848600" cy="417935"/>
          </a:xfrm>
        </p:spPr>
        <p:txBody>
          <a:bodyPr/>
          <a:lstStyle/>
          <a:p>
            <a:r>
              <a:rPr lang="zh-CN" altLang="en-US" sz="2800" dirty="0"/>
              <a:t>第六章  可编程逻辑</a:t>
            </a:r>
            <a:r>
              <a:rPr lang="en-US" altLang="zh-CN" sz="2800" dirty="0"/>
              <a:t>\</a:t>
            </a:r>
            <a:r>
              <a:rPr lang="zh-CN" altLang="en-US" dirty="0">
                <a:solidFill>
                  <a:srgbClr val="1C1C1C"/>
                </a:solidFill>
                <a:ea typeface="宋体" pitchFamily="2" charset="-122"/>
              </a:rPr>
              <a:t>第一节  </a:t>
            </a:r>
            <a:r>
              <a:rPr lang="en-US" altLang="zh-CN" dirty="0">
                <a:solidFill>
                  <a:srgbClr val="1C1C1C"/>
                </a:solidFill>
                <a:ea typeface="宋体" pitchFamily="2" charset="-122"/>
              </a:rPr>
              <a:t>PLD</a:t>
            </a:r>
            <a:r>
              <a:rPr lang="zh-CN" altLang="en-US" dirty="0">
                <a:solidFill>
                  <a:srgbClr val="1C1C1C"/>
                </a:solidFill>
                <a:ea typeface="宋体" pitchFamily="2" charset="-122"/>
              </a:rPr>
              <a:t>的基本概念</a:t>
            </a:r>
            <a:endParaRPr lang="zh-CN" altLang="en-US" dirty="0"/>
          </a:p>
        </p:txBody>
      </p:sp>
      <p:sp>
        <p:nvSpPr>
          <p:cNvPr id="5" name="内容占位符 4"/>
          <p:cNvSpPr>
            <a:spLocks noGrp="1"/>
          </p:cNvSpPr>
          <p:nvPr>
            <p:ph idx="1"/>
          </p:nvPr>
        </p:nvSpPr>
        <p:spPr>
          <a:xfrm>
            <a:off x="80285" y="519435"/>
            <a:ext cx="8690747" cy="1739488"/>
          </a:xfrm>
        </p:spPr>
        <p:txBody>
          <a:bodyPr/>
          <a:lstStyle/>
          <a:p>
            <a:r>
              <a:rPr lang="zh-CN" altLang="en-US" sz="2800" dirty="0"/>
              <a:t>与阵列</a:t>
            </a:r>
            <a:endParaRPr lang="en-US" altLang="zh-CN" sz="2800" dirty="0"/>
          </a:p>
          <a:p>
            <a:r>
              <a:rPr lang="zh-CN" altLang="en-US" sz="2800" dirty="0"/>
              <a:t>或阵列</a:t>
            </a:r>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grpSp>
        <p:nvGrpSpPr>
          <p:cNvPr id="72" name="Group 54"/>
          <p:cNvGrpSpPr>
            <a:grpSpLocks/>
          </p:cNvGrpSpPr>
          <p:nvPr/>
        </p:nvGrpSpPr>
        <p:grpSpPr bwMode="auto">
          <a:xfrm>
            <a:off x="7048347" y="4916486"/>
            <a:ext cx="1800225" cy="1225550"/>
            <a:chOff x="4377" y="2840"/>
            <a:chExt cx="1134" cy="772"/>
          </a:xfrm>
        </p:grpSpPr>
        <p:sp>
          <p:nvSpPr>
            <p:cNvPr id="73" name="Text Box 55"/>
            <p:cNvSpPr txBox="1">
              <a:spLocks noChangeArrowheads="1"/>
            </p:cNvSpPr>
            <p:nvPr/>
          </p:nvSpPr>
          <p:spPr bwMode="auto">
            <a:xfrm>
              <a:off x="4377" y="3158"/>
              <a:ext cx="1134" cy="454"/>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zh-CN" altLang="en-US">
                  <a:ea typeface="宋体" charset="-122"/>
                </a:rPr>
                <a:t>输出是输入变量的或函数</a:t>
              </a:r>
            </a:p>
          </p:txBody>
        </p:sp>
        <p:sp>
          <p:nvSpPr>
            <p:cNvPr id="74" name="Line 56"/>
            <p:cNvSpPr>
              <a:spLocks noChangeShapeType="1"/>
            </p:cNvSpPr>
            <p:nvPr/>
          </p:nvSpPr>
          <p:spPr bwMode="auto">
            <a:xfrm flipV="1">
              <a:off x="5103" y="2840"/>
              <a:ext cx="181" cy="318"/>
            </a:xfrm>
            <a:prstGeom prst="line">
              <a:avLst/>
            </a:prstGeom>
            <a:ln>
              <a:headEnd/>
              <a:tailEnd type="triangle" w="med" len="med"/>
            </a:ln>
          </p:spPr>
          <p:style>
            <a:lnRef idx="2">
              <a:schemeClr val="accent4"/>
            </a:lnRef>
            <a:fillRef idx="1">
              <a:schemeClr val="lt1"/>
            </a:fillRef>
            <a:effectRef idx="0">
              <a:schemeClr val="accent4"/>
            </a:effectRef>
            <a:fontRef idx="minor">
              <a:schemeClr val="dk1"/>
            </a:fontRef>
          </p:style>
          <p:txBody>
            <a:bodyPr wrap="none" lIns="90000" tIns="46800" rIns="90000" bIns="46800" anchor="ctr">
              <a:spAutoFit/>
            </a:bodyPr>
            <a:lstStyle/>
            <a:p>
              <a:endParaRPr lang="zh-CN" altLang="en-US"/>
            </a:p>
          </p:txBody>
        </p:sp>
      </p:grpSp>
      <p:pic>
        <p:nvPicPr>
          <p:cNvPr id="75" name="Picture 57"/>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341718" y="2138361"/>
            <a:ext cx="3667125" cy="405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58"/>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4240059" y="1173161"/>
            <a:ext cx="3667125" cy="405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7" name="Object 17"/>
          <p:cNvGraphicFramePr>
            <a:graphicFrameLocks noChangeAspect="1"/>
          </p:cNvGraphicFramePr>
          <p:nvPr>
            <p:extLst>
              <p:ext uri="{D42A27DB-BD31-4B8C-83A1-F6EECF244321}">
                <p14:modId xmlns:p14="http://schemas.microsoft.com/office/powerpoint/2010/main" val="3827588347"/>
              </p:ext>
            </p:extLst>
          </p:nvPr>
        </p:nvGraphicFramePr>
        <p:xfrm>
          <a:off x="7492847" y="3332161"/>
          <a:ext cx="1255712" cy="366713"/>
        </p:xfrm>
        <a:graphic>
          <a:graphicData uri="http://schemas.openxmlformats.org/presentationml/2006/ole">
            <mc:AlternateContent xmlns:mc="http://schemas.openxmlformats.org/markup-compatibility/2006">
              <mc:Choice xmlns:v="urn:schemas-microsoft-com:vml" Requires="v">
                <p:oleObj spid="_x0000_s52533" name="公式" r:id="rId4" imgW="1015920" imgH="215640" progId="Equation.3">
                  <p:embed/>
                </p:oleObj>
              </mc:Choice>
              <mc:Fallback>
                <p:oleObj name="公式" r:id="rId4" imgW="1015920" imgH="215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2847" y="3332161"/>
                        <a:ext cx="1255712"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 name="Object 18"/>
          <p:cNvGraphicFramePr>
            <a:graphicFrameLocks noChangeAspect="1"/>
          </p:cNvGraphicFramePr>
          <p:nvPr>
            <p:extLst>
              <p:ext uri="{D42A27DB-BD31-4B8C-83A1-F6EECF244321}">
                <p14:modId xmlns:p14="http://schemas.microsoft.com/office/powerpoint/2010/main" val="3701222406"/>
              </p:ext>
            </p:extLst>
          </p:nvPr>
        </p:nvGraphicFramePr>
        <p:xfrm>
          <a:off x="7480147" y="3908424"/>
          <a:ext cx="1254125" cy="388937"/>
        </p:xfrm>
        <a:graphic>
          <a:graphicData uri="http://schemas.openxmlformats.org/presentationml/2006/ole">
            <mc:AlternateContent xmlns:mc="http://schemas.openxmlformats.org/markup-compatibility/2006">
              <mc:Choice xmlns:v="urn:schemas-microsoft-com:vml" Requires="v">
                <p:oleObj spid="_x0000_s52534" name="公式" r:id="rId6" imgW="1028520" imgH="228600" progId="Equation.3">
                  <p:embed/>
                </p:oleObj>
              </mc:Choice>
              <mc:Fallback>
                <p:oleObj name="公式" r:id="rId6" imgW="102852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80147" y="3908424"/>
                        <a:ext cx="1254125" cy="388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9" name="Object 19"/>
          <p:cNvGraphicFramePr>
            <a:graphicFrameLocks noChangeAspect="1"/>
          </p:cNvGraphicFramePr>
          <p:nvPr>
            <p:extLst>
              <p:ext uri="{D42A27DB-BD31-4B8C-83A1-F6EECF244321}">
                <p14:modId xmlns:p14="http://schemas.microsoft.com/office/powerpoint/2010/main" val="3484436752"/>
              </p:ext>
            </p:extLst>
          </p:nvPr>
        </p:nvGraphicFramePr>
        <p:xfrm>
          <a:off x="7494434" y="4616449"/>
          <a:ext cx="1389063" cy="411162"/>
        </p:xfrm>
        <a:graphic>
          <a:graphicData uri="http://schemas.openxmlformats.org/presentationml/2006/ole">
            <mc:AlternateContent xmlns:mc="http://schemas.openxmlformats.org/markup-compatibility/2006">
              <mc:Choice xmlns:v="urn:schemas-microsoft-com:vml" Requires="v">
                <p:oleObj spid="_x0000_s52535" name="公式" r:id="rId8" imgW="1028520" imgH="241200" progId="Equation.3">
                  <p:embed/>
                </p:oleObj>
              </mc:Choice>
              <mc:Fallback>
                <p:oleObj name="公式" r:id="rId8" imgW="1028520" imgH="2412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94434" y="4616449"/>
                        <a:ext cx="1389063" cy="411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0" name="Group 65"/>
          <p:cNvGrpSpPr>
            <a:grpSpLocks/>
          </p:cNvGrpSpPr>
          <p:nvPr/>
        </p:nvGrpSpPr>
        <p:grpSpPr bwMode="auto">
          <a:xfrm>
            <a:off x="5592609" y="3981449"/>
            <a:ext cx="893763" cy="312737"/>
            <a:chOff x="3460" y="2251"/>
            <a:chExt cx="563" cy="197"/>
          </a:xfrm>
        </p:grpSpPr>
        <p:sp>
          <p:nvSpPr>
            <p:cNvPr id="81" name="Oval 13"/>
            <p:cNvSpPr>
              <a:spLocks noChangeArrowheads="1"/>
            </p:cNvSpPr>
            <p:nvPr/>
          </p:nvSpPr>
          <p:spPr bwMode="auto">
            <a:xfrm>
              <a:off x="3460" y="2251"/>
              <a:ext cx="54" cy="56"/>
            </a:xfrm>
            <a:prstGeom prst="ellipse">
              <a:avLst/>
            </a:prstGeom>
            <a:solidFill>
              <a:srgbClr val="FF3300"/>
            </a:solidFill>
            <a:ln w="19050">
              <a:solidFill>
                <a:schemeClr val="tx1"/>
              </a:solidFill>
              <a:round/>
              <a:headEnd/>
              <a:tailEnd/>
            </a:ln>
          </p:spPr>
          <p:txBody>
            <a:bodyPr lIns="90000" tIns="46800" rIns="90000" bIns="46800" anchor="ctr">
              <a:spAutoFit/>
            </a:bodyPr>
            <a:lstStyle/>
            <a:p>
              <a:endParaRPr lang="zh-CN" altLang="en-US"/>
            </a:p>
          </p:txBody>
        </p:sp>
        <p:sp>
          <p:nvSpPr>
            <p:cNvPr id="82" name="Oval 14"/>
            <p:cNvSpPr>
              <a:spLocks noChangeArrowheads="1"/>
            </p:cNvSpPr>
            <p:nvPr/>
          </p:nvSpPr>
          <p:spPr bwMode="auto">
            <a:xfrm>
              <a:off x="3627" y="2312"/>
              <a:ext cx="54" cy="56"/>
            </a:xfrm>
            <a:prstGeom prst="ellipse">
              <a:avLst/>
            </a:prstGeom>
            <a:solidFill>
              <a:srgbClr val="FF3300"/>
            </a:solidFill>
            <a:ln w="19050">
              <a:solidFill>
                <a:schemeClr val="tx1"/>
              </a:solidFill>
              <a:round/>
              <a:headEnd/>
              <a:tailEnd/>
            </a:ln>
          </p:spPr>
          <p:txBody>
            <a:bodyPr lIns="90000" tIns="46800" rIns="90000" bIns="46800" anchor="ctr">
              <a:spAutoFit/>
            </a:bodyPr>
            <a:lstStyle/>
            <a:p>
              <a:endParaRPr lang="zh-CN" altLang="en-US"/>
            </a:p>
          </p:txBody>
        </p:sp>
        <p:sp>
          <p:nvSpPr>
            <p:cNvPr id="83" name="Oval 15"/>
            <p:cNvSpPr>
              <a:spLocks noChangeArrowheads="1"/>
            </p:cNvSpPr>
            <p:nvPr/>
          </p:nvSpPr>
          <p:spPr bwMode="auto">
            <a:xfrm>
              <a:off x="3969" y="2392"/>
              <a:ext cx="54" cy="56"/>
            </a:xfrm>
            <a:prstGeom prst="ellipse">
              <a:avLst/>
            </a:prstGeom>
            <a:solidFill>
              <a:srgbClr val="FF3300"/>
            </a:solidFill>
            <a:ln w="19050">
              <a:solidFill>
                <a:schemeClr val="tx1"/>
              </a:solidFill>
              <a:round/>
              <a:headEnd/>
              <a:tailEnd/>
            </a:ln>
          </p:spPr>
          <p:txBody>
            <a:bodyPr lIns="90000" tIns="46800" rIns="90000" bIns="46800" anchor="ctr">
              <a:spAutoFit/>
            </a:bodyPr>
            <a:lstStyle/>
            <a:p>
              <a:endParaRPr lang="zh-CN" altLang="en-US"/>
            </a:p>
          </p:txBody>
        </p:sp>
      </p:grpSp>
      <p:grpSp>
        <p:nvGrpSpPr>
          <p:cNvPr id="84" name="Group 64"/>
          <p:cNvGrpSpPr>
            <a:grpSpLocks/>
          </p:cNvGrpSpPr>
          <p:nvPr/>
        </p:nvGrpSpPr>
        <p:grpSpPr bwMode="auto">
          <a:xfrm>
            <a:off x="5319559" y="3360736"/>
            <a:ext cx="1157288" cy="322263"/>
            <a:chOff x="3288" y="1860"/>
            <a:chExt cx="729" cy="203"/>
          </a:xfrm>
        </p:grpSpPr>
        <p:sp>
          <p:nvSpPr>
            <p:cNvPr id="85" name="Oval 11"/>
            <p:cNvSpPr>
              <a:spLocks noChangeArrowheads="1"/>
            </p:cNvSpPr>
            <p:nvPr/>
          </p:nvSpPr>
          <p:spPr bwMode="auto">
            <a:xfrm>
              <a:off x="3288" y="1860"/>
              <a:ext cx="54" cy="56"/>
            </a:xfrm>
            <a:prstGeom prst="ellipse">
              <a:avLst/>
            </a:prstGeom>
            <a:solidFill>
              <a:srgbClr val="FF3300"/>
            </a:solidFill>
            <a:ln w="19050">
              <a:solidFill>
                <a:schemeClr val="tx1"/>
              </a:solidFill>
              <a:round/>
              <a:headEnd/>
              <a:tailEnd/>
            </a:ln>
          </p:spPr>
          <p:txBody>
            <a:bodyPr lIns="90000" tIns="46800" rIns="90000" bIns="46800" anchor="ctr">
              <a:spAutoFit/>
            </a:bodyPr>
            <a:lstStyle/>
            <a:p>
              <a:endParaRPr lang="zh-CN" altLang="en-US"/>
            </a:p>
          </p:txBody>
        </p:sp>
        <p:sp>
          <p:nvSpPr>
            <p:cNvPr id="86" name="Oval 12"/>
            <p:cNvSpPr>
              <a:spLocks noChangeArrowheads="1"/>
            </p:cNvSpPr>
            <p:nvPr/>
          </p:nvSpPr>
          <p:spPr bwMode="auto">
            <a:xfrm>
              <a:off x="3636" y="1922"/>
              <a:ext cx="53" cy="56"/>
            </a:xfrm>
            <a:prstGeom prst="ellipse">
              <a:avLst/>
            </a:prstGeom>
            <a:solidFill>
              <a:srgbClr val="FF3300"/>
            </a:solidFill>
            <a:ln w="19050">
              <a:solidFill>
                <a:schemeClr val="tx1"/>
              </a:solidFill>
              <a:round/>
              <a:headEnd/>
              <a:tailEnd/>
            </a:ln>
          </p:spPr>
          <p:txBody>
            <a:bodyPr lIns="90000" tIns="46800" rIns="90000" bIns="46800" anchor="ctr">
              <a:spAutoFit/>
            </a:bodyPr>
            <a:lstStyle/>
            <a:p>
              <a:endParaRPr lang="zh-CN" altLang="en-US"/>
            </a:p>
          </p:txBody>
        </p:sp>
        <p:sp>
          <p:nvSpPr>
            <p:cNvPr id="87" name="Oval 16"/>
            <p:cNvSpPr>
              <a:spLocks noChangeArrowheads="1"/>
            </p:cNvSpPr>
            <p:nvPr/>
          </p:nvSpPr>
          <p:spPr bwMode="auto">
            <a:xfrm>
              <a:off x="3963" y="2007"/>
              <a:ext cx="54" cy="56"/>
            </a:xfrm>
            <a:prstGeom prst="ellipse">
              <a:avLst/>
            </a:prstGeom>
            <a:solidFill>
              <a:srgbClr val="FF3300"/>
            </a:solidFill>
            <a:ln w="19050">
              <a:solidFill>
                <a:schemeClr val="tx1"/>
              </a:solidFill>
              <a:round/>
              <a:headEnd/>
              <a:tailEnd/>
            </a:ln>
          </p:spPr>
          <p:txBody>
            <a:bodyPr lIns="90000" tIns="46800" rIns="90000" bIns="46800" anchor="ctr">
              <a:spAutoFit/>
            </a:bodyPr>
            <a:lstStyle/>
            <a:p>
              <a:endParaRPr lang="zh-CN" altLang="en-US"/>
            </a:p>
          </p:txBody>
        </p:sp>
      </p:grpSp>
      <p:grpSp>
        <p:nvGrpSpPr>
          <p:cNvPr id="88" name="Group 66"/>
          <p:cNvGrpSpPr>
            <a:grpSpLocks/>
          </p:cNvGrpSpPr>
          <p:nvPr/>
        </p:nvGrpSpPr>
        <p:grpSpPr bwMode="auto">
          <a:xfrm>
            <a:off x="5314797" y="4683124"/>
            <a:ext cx="1155700" cy="307975"/>
            <a:chOff x="3285" y="2693"/>
            <a:chExt cx="728" cy="194"/>
          </a:xfrm>
        </p:grpSpPr>
        <p:sp>
          <p:nvSpPr>
            <p:cNvPr id="89" name="Oval 61"/>
            <p:cNvSpPr>
              <a:spLocks noChangeArrowheads="1"/>
            </p:cNvSpPr>
            <p:nvPr/>
          </p:nvSpPr>
          <p:spPr bwMode="auto">
            <a:xfrm>
              <a:off x="3285" y="2693"/>
              <a:ext cx="54" cy="56"/>
            </a:xfrm>
            <a:prstGeom prst="ellipse">
              <a:avLst/>
            </a:prstGeom>
            <a:solidFill>
              <a:srgbClr val="FF3300"/>
            </a:solidFill>
            <a:ln w="19050">
              <a:solidFill>
                <a:schemeClr val="tx1"/>
              </a:solidFill>
              <a:round/>
              <a:headEnd/>
              <a:tailEnd/>
            </a:ln>
          </p:spPr>
          <p:txBody>
            <a:bodyPr lIns="90000" tIns="46800" rIns="90000" bIns="46800" anchor="ctr">
              <a:spAutoFit/>
            </a:bodyPr>
            <a:lstStyle/>
            <a:p>
              <a:endParaRPr lang="zh-CN" altLang="en-US"/>
            </a:p>
          </p:txBody>
        </p:sp>
        <p:sp>
          <p:nvSpPr>
            <p:cNvPr id="90" name="Oval 62"/>
            <p:cNvSpPr>
              <a:spLocks noChangeArrowheads="1"/>
            </p:cNvSpPr>
            <p:nvPr/>
          </p:nvSpPr>
          <p:spPr bwMode="auto">
            <a:xfrm>
              <a:off x="3789" y="2755"/>
              <a:ext cx="53" cy="56"/>
            </a:xfrm>
            <a:prstGeom prst="ellipse">
              <a:avLst/>
            </a:prstGeom>
            <a:solidFill>
              <a:srgbClr val="FF3300"/>
            </a:solidFill>
            <a:ln w="19050">
              <a:solidFill>
                <a:schemeClr val="tx1"/>
              </a:solidFill>
              <a:round/>
              <a:headEnd/>
              <a:tailEnd/>
            </a:ln>
          </p:spPr>
          <p:txBody>
            <a:bodyPr lIns="90000" tIns="46800" rIns="90000" bIns="46800" anchor="ctr">
              <a:spAutoFit/>
            </a:bodyPr>
            <a:lstStyle/>
            <a:p>
              <a:endParaRPr lang="zh-CN" altLang="en-US"/>
            </a:p>
          </p:txBody>
        </p:sp>
        <p:sp>
          <p:nvSpPr>
            <p:cNvPr id="91" name="Oval 63"/>
            <p:cNvSpPr>
              <a:spLocks noChangeArrowheads="1"/>
            </p:cNvSpPr>
            <p:nvPr/>
          </p:nvSpPr>
          <p:spPr bwMode="auto">
            <a:xfrm>
              <a:off x="3959" y="2831"/>
              <a:ext cx="54" cy="56"/>
            </a:xfrm>
            <a:prstGeom prst="ellipse">
              <a:avLst/>
            </a:prstGeom>
            <a:solidFill>
              <a:srgbClr val="FF3300"/>
            </a:solidFill>
            <a:ln w="19050">
              <a:solidFill>
                <a:schemeClr val="tx1"/>
              </a:solidFill>
              <a:round/>
              <a:headEnd/>
              <a:tailEnd/>
            </a:ln>
          </p:spPr>
          <p:txBody>
            <a:bodyPr lIns="90000" tIns="46800" rIns="90000" bIns="46800" anchor="ctr">
              <a:spAutoFit/>
            </a:bodyPr>
            <a:lstStyle/>
            <a:p>
              <a:endParaRPr lang="zh-CN" altLang="en-US"/>
            </a:p>
          </p:txBody>
        </p:sp>
      </p:grpSp>
    </p:spTree>
    <p:extLst>
      <p:ext uri="{BB962C8B-B14F-4D97-AF65-F5344CB8AC3E}">
        <p14:creationId xmlns:p14="http://schemas.microsoft.com/office/powerpoint/2010/main" val="15797527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 y="0"/>
            <a:ext cx="9027297" cy="417935"/>
          </a:xfrm>
        </p:spPr>
        <p:txBody>
          <a:bodyPr/>
          <a:lstStyle/>
          <a:p>
            <a:r>
              <a:rPr lang="zh-CN" altLang="en-US" sz="2800" dirty="0"/>
              <a:t>第六章  可编程逻辑</a:t>
            </a:r>
            <a:r>
              <a:rPr lang="en-US" altLang="zh-CN" sz="2800" dirty="0"/>
              <a:t>\</a:t>
            </a:r>
            <a:r>
              <a:rPr lang="zh-CN" altLang="en-US" sz="2800" dirty="0"/>
              <a:t>第三节  在系统可编程 </a:t>
            </a:r>
            <a:r>
              <a:rPr lang="en-US" altLang="zh-CN" sz="2800" dirty="0"/>
              <a:t>ISP</a:t>
            </a:r>
            <a:endParaRPr lang="zh-CN" altLang="en-US" dirty="0"/>
          </a:p>
        </p:txBody>
      </p:sp>
      <p:sp>
        <p:nvSpPr>
          <p:cNvPr id="13" name="Text Box 598"/>
          <p:cNvSpPr txBox="1">
            <a:spLocks noGrp="1" noChangeArrowheads="1"/>
          </p:cNvSpPr>
          <p:nvPr>
            <p:ph idx="1"/>
          </p:nvPr>
        </p:nvSpPr>
        <p:spPr bwMode="auto">
          <a:xfrm>
            <a:off x="55122" y="398462"/>
            <a:ext cx="8909050" cy="2002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pPr>
            <a:r>
              <a:rPr lang="zh-CN" altLang="en-US" dirty="0">
                <a:solidFill>
                  <a:srgbClr val="FF3300"/>
                </a:solidFill>
                <a:ea typeface="宋体" pitchFamily="2" charset="-122"/>
              </a:rPr>
              <a:t>在系统编程（</a:t>
            </a:r>
            <a:r>
              <a:rPr lang="en-US" altLang="zh-CN" dirty="0">
                <a:solidFill>
                  <a:srgbClr val="FF3300"/>
                </a:solidFill>
                <a:ea typeface="宋体" pitchFamily="2" charset="-122"/>
              </a:rPr>
              <a:t>ISP</a:t>
            </a:r>
            <a:r>
              <a:rPr lang="zh-CN" altLang="en-US" dirty="0">
                <a:solidFill>
                  <a:srgbClr val="FF3300"/>
                </a:solidFill>
                <a:ea typeface="宋体" pitchFamily="2" charset="-122"/>
              </a:rPr>
              <a:t>）：</a:t>
            </a:r>
            <a:r>
              <a:rPr lang="zh-CN" altLang="en-US" dirty="0">
                <a:ea typeface="宋体" pitchFamily="2" charset="-122"/>
              </a:rPr>
              <a:t>用户在自己设计的目标系统中或线路板上为重构逻辑而对逻辑器件进行编程或反复改写的能力。</a:t>
            </a:r>
            <a:endParaRPr lang="en-US" altLang="zh-CN" dirty="0">
              <a:ea typeface="宋体" pitchFamily="2" charset="-122"/>
            </a:endParaRPr>
          </a:p>
          <a:p>
            <a:pPr eaLnBrk="1" hangingPunct="1">
              <a:lnSpc>
                <a:spcPct val="100000"/>
              </a:lnSpc>
            </a:pPr>
            <a:r>
              <a:rPr lang="en-US" altLang="zh-CN" dirty="0" err="1"/>
              <a:t>ispLSI</a:t>
            </a:r>
            <a:r>
              <a:rPr lang="zh-CN" altLang="en-US" dirty="0"/>
              <a:t>器件的体系结构</a:t>
            </a:r>
            <a:endParaRPr lang="en-US" altLang="zh-CN" dirty="0"/>
          </a:p>
          <a:p>
            <a:pPr lvl="1" eaLnBrk="1" hangingPunct="1">
              <a:lnSpc>
                <a:spcPct val="100000"/>
              </a:lnSpc>
            </a:pPr>
            <a:r>
              <a:rPr lang="zh-CN" altLang="en-US" dirty="0">
                <a:ea typeface="宋体" pitchFamily="2" charset="-122"/>
              </a:rPr>
              <a:t>全局布线区</a:t>
            </a:r>
            <a:r>
              <a:rPr lang="en-US" altLang="zh-CN" dirty="0">
                <a:ea typeface="宋体" pitchFamily="2" charset="-122"/>
              </a:rPr>
              <a:t>(GRP)</a:t>
            </a:r>
          </a:p>
          <a:p>
            <a:pPr lvl="1" eaLnBrk="1" hangingPunct="1">
              <a:lnSpc>
                <a:spcPct val="100000"/>
              </a:lnSpc>
            </a:pPr>
            <a:r>
              <a:rPr lang="zh-CN" altLang="en-US" dirty="0">
                <a:ea typeface="宋体" pitchFamily="2" charset="-122"/>
              </a:rPr>
              <a:t>通用逻辑块</a:t>
            </a:r>
            <a:r>
              <a:rPr lang="en-US" altLang="zh-CN" dirty="0">
                <a:ea typeface="宋体" pitchFamily="2" charset="-122"/>
              </a:rPr>
              <a:t>(GLB)</a:t>
            </a:r>
          </a:p>
        </p:txBody>
      </p:sp>
      <p:sp>
        <p:nvSpPr>
          <p:cNvPr id="3" name="矩形 2"/>
          <p:cNvSpPr/>
          <p:nvPr/>
        </p:nvSpPr>
        <p:spPr>
          <a:xfrm>
            <a:off x="3131904" y="6354195"/>
            <a:ext cx="2512226" cy="369332"/>
          </a:xfrm>
          <a:prstGeom prst="rect">
            <a:avLst/>
          </a:prstGeom>
        </p:spPr>
        <p:txBody>
          <a:bodyPr wrap="none">
            <a:spAutoFit/>
          </a:bodyPr>
          <a:lstStyle/>
          <a:p>
            <a:r>
              <a:rPr lang="en-US" altLang="zh-CN" dirty="0">
                <a:solidFill>
                  <a:schemeClr val="tx1"/>
                </a:solidFill>
              </a:rPr>
              <a:t>GLB</a:t>
            </a:r>
            <a:r>
              <a:rPr lang="zh-CN" altLang="en-US" dirty="0">
                <a:solidFill>
                  <a:schemeClr val="tx1"/>
                </a:solidFill>
              </a:rPr>
              <a:t>高速直通组态模式</a:t>
            </a:r>
            <a:r>
              <a:rPr lang="en-US" altLang="zh-CN" dirty="0">
                <a:solidFill>
                  <a:schemeClr val="tx1"/>
                </a:solidFill>
              </a:rPr>
              <a:t>.</a:t>
            </a:r>
            <a:endParaRPr lang="zh-CN" altLang="en-US" dirty="0">
              <a:solidFill>
                <a:schemeClr val="tx1"/>
              </a:solidFill>
            </a:endParaRPr>
          </a:p>
        </p:txBody>
      </p:sp>
      <p:sp>
        <p:nvSpPr>
          <p:cNvPr id="2" name="TextBox 1"/>
          <p:cNvSpPr txBox="1"/>
          <p:nvPr/>
        </p:nvSpPr>
        <p:spPr>
          <a:xfrm>
            <a:off x="3041898" y="6354195"/>
            <a:ext cx="810054"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endParaRPr lang="zh-CN" alt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48927"/>
            <a:ext cx="9144000" cy="4374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726877" y="6354195"/>
            <a:ext cx="990066"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endParaRPr lang="zh-CN" altLang="en-US" dirty="0"/>
          </a:p>
        </p:txBody>
      </p:sp>
    </p:spTree>
    <p:extLst>
      <p:ext uri="{BB962C8B-B14F-4D97-AF65-F5344CB8AC3E}">
        <p14:creationId xmlns:p14="http://schemas.microsoft.com/office/powerpoint/2010/main" val="18648367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 y="0"/>
            <a:ext cx="9027297" cy="417935"/>
          </a:xfrm>
        </p:spPr>
        <p:txBody>
          <a:bodyPr/>
          <a:lstStyle/>
          <a:p>
            <a:r>
              <a:rPr lang="zh-CN" altLang="en-US" sz="2800" dirty="0"/>
              <a:t>第六章  可编程逻辑</a:t>
            </a:r>
            <a:r>
              <a:rPr lang="en-US" altLang="zh-CN" sz="2800" dirty="0"/>
              <a:t>\</a:t>
            </a:r>
            <a:r>
              <a:rPr lang="zh-CN" altLang="en-US" sz="2800" dirty="0"/>
              <a:t>第三节  在系统可编程 </a:t>
            </a:r>
            <a:r>
              <a:rPr lang="en-US" altLang="zh-CN" sz="2800" dirty="0"/>
              <a:t>ISP</a:t>
            </a:r>
            <a:endParaRPr lang="zh-CN" altLang="en-US" dirty="0"/>
          </a:p>
        </p:txBody>
      </p:sp>
      <p:sp>
        <p:nvSpPr>
          <p:cNvPr id="13" name="Text Box 598"/>
          <p:cNvSpPr txBox="1">
            <a:spLocks noGrp="1" noChangeArrowheads="1"/>
          </p:cNvSpPr>
          <p:nvPr>
            <p:ph idx="1"/>
          </p:nvPr>
        </p:nvSpPr>
        <p:spPr bwMode="auto">
          <a:xfrm>
            <a:off x="55122" y="398462"/>
            <a:ext cx="8909050" cy="5511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pPr>
            <a:r>
              <a:rPr lang="zh-CN" altLang="en-US" dirty="0">
                <a:solidFill>
                  <a:srgbClr val="FF3300"/>
                </a:solidFill>
                <a:ea typeface="宋体" pitchFamily="2" charset="-122"/>
              </a:rPr>
              <a:t>在系统编程（</a:t>
            </a:r>
            <a:r>
              <a:rPr lang="en-US" altLang="zh-CN" dirty="0">
                <a:solidFill>
                  <a:srgbClr val="FF3300"/>
                </a:solidFill>
                <a:ea typeface="宋体" pitchFamily="2" charset="-122"/>
              </a:rPr>
              <a:t>ISP</a:t>
            </a:r>
            <a:r>
              <a:rPr lang="zh-CN" altLang="en-US" dirty="0">
                <a:solidFill>
                  <a:srgbClr val="FF3300"/>
                </a:solidFill>
                <a:ea typeface="宋体" pitchFamily="2" charset="-122"/>
              </a:rPr>
              <a:t>）</a:t>
            </a:r>
            <a:endParaRPr lang="en-US" altLang="zh-CN" dirty="0">
              <a:ea typeface="宋体" pitchFamily="2" charset="-122"/>
            </a:endParaRPr>
          </a:p>
          <a:p>
            <a:pPr eaLnBrk="1" hangingPunct="1">
              <a:lnSpc>
                <a:spcPct val="100000"/>
              </a:lnSpc>
            </a:pPr>
            <a:r>
              <a:rPr lang="en-US" altLang="zh-CN" dirty="0" err="1"/>
              <a:t>ispLSI</a:t>
            </a:r>
            <a:r>
              <a:rPr lang="zh-CN" altLang="en-US" dirty="0"/>
              <a:t>器件的体系结构</a:t>
            </a:r>
            <a:endParaRPr lang="en-US" altLang="zh-CN" dirty="0"/>
          </a:p>
          <a:p>
            <a:pPr lvl="1" eaLnBrk="1" hangingPunct="1">
              <a:lnSpc>
                <a:spcPct val="100000"/>
              </a:lnSpc>
            </a:pPr>
            <a:r>
              <a:rPr lang="zh-CN" altLang="en-US" dirty="0">
                <a:ea typeface="宋体" pitchFamily="2" charset="-122"/>
              </a:rPr>
              <a:t>全局布线区</a:t>
            </a:r>
            <a:r>
              <a:rPr lang="en-US" altLang="zh-CN" dirty="0">
                <a:ea typeface="宋体" pitchFamily="2" charset="-122"/>
              </a:rPr>
              <a:t>(GRP)</a:t>
            </a:r>
          </a:p>
          <a:p>
            <a:pPr lvl="1" eaLnBrk="1" hangingPunct="1">
              <a:lnSpc>
                <a:spcPct val="100000"/>
              </a:lnSpc>
            </a:pPr>
            <a:r>
              <a:rPr lang="zh-CN" altLang="en-US" dirty="0">
                <a:ea typeface="宋体" pitchFamily="2" charset="-122"/>
              </a:rPr>
              <a:t>通用逻辑块</a:t>
            </a:r>
            <a:r>
              <a:rPr lang="en-US" altLang="zh-CN" dirty="0">
                <a:ea typeface="宋体" pitchFamily="2" charset="-122"/>
              </a:rPr>
              <a:t>(GLB)</a:t>
            </a:r>
          </a:p>
          <a:p>
            <a:pPr lvl="1" eaLnBrk="1" hangingPunct="1">
              <a:lnSpc>
                <a:spcPct val="100000"/>
              </a:lnSpc>
            </a:pPr>
            <a:r>
              <a:rPr lang="zh-CN" altLang="en-US" dirty="0">
                <a:ea typeface="宋体" pitchFamily="2" charset="-122"/>
              </a:rPr>
              <a:t>输出布线区</a:t>
            </a:r>
            <a:r>
              <a:rPr lang="en-US" altLang="zh-CN" dirty="0">
                <a:ea typeface="宋体" pitchFamily="2" charset="-122"/>
              </a:rPr>
              <a:t>(ORP)</a:t>
            </a:r>
          </a:p>
          <a:p>
            <a:pPr lvl="2" eaLnBrk="1" hangingPunct="1">
              <a:lnSpc>
                <a:spcPct val="100000"/>
              </a:lnSpc>
            </a:pPr>
            <a:endParaRPr lang="en-US" altLang="zh-CN" dirty="0">
              <a:ea typeface="宋体" pitchFamily="2" charset="-122"/>
            </a:endParaRPr>
          </a:p>
          <a:p>
            <a:pPr lvl="2" eaLnBrk="1" hangingPunct="1">
              <a:lnSpc>
                <a:spcPct val="100000"/>
              </a:lnSpc>
            </a:pPr>
            <a:r>
              <a:rPr lang="en-US" altLang="zh-CN" dirty="0">
                <a:ea typeface="宋体" pitchFamily="2" charset="-122"/>
              </a:rPr>
              <a:t>ORP</a:t>
            </a:r>
            <a:r>
              <a:rPr lang="zh-CN" altLang="en-US" dirty="0">
                <a:ea typeface="宋体" pitchFamily="2" charset="-122"/>
              </a:rPr>
              <a:t>是一个可编程的输出矩阵</a:t>
            </a:r>
            <a:r>
              <a:rPr lang="en-US" altLang="zh-CN" dirty="0">
                <a:ea typeface="宋体" pitchFamily="2" charset="-122"/>
              </a:rPr>
              <a:t>,</a:t>
            </a:r>
            <a:r>
              <a:rPr lang="zh-CN" altLang="en-US" dirty="0">
                <a:ea typeface="宋体" pitchFamily="2" charset="-122"/>
              </a:rPr>
              <a:t>位于</a:t>
            </a:r>
            <a:r>
              <a:rPr lang="en-US" altLang="zh-CN" dirty="0">
                <a:ea typeface="宋体" pitchFamily="2" charset="-122"/>
              </a:rPr>
              <a:t>GLB</a:t>
            </a:r>
            <a:r>
              <a:rPr lang="zh-CN" altLang="en-US" dirty="0">
                <a:ea typeface="宋体" pitchFamily="2" charset="-122"/>
              </a:rPr>
              <a:t>和</a:t>
            </a:r>
            <a:r>
              <a:rPr lang="en-US" altLang="zh-CN" dirty="0">
                <a:ea typeface="宋体" pitchFamily="2" charset="-122"/>
              </a:rPr>
              <a:t>IOC</a:t>
            </a:r>
            <a:r>
              <a:rPr lang="zh-CN" altLang="en-US" dirty="0">
                <a:ea typeface="宋体" pitchFamily="2" charset="-122"/>
              </a:rPr>
              <a:t>之间的可编程互联阵列</a:t>
            </a:r>
            <a:r>
              <a:rPr lang="en-US" altLang="zh-CN" dirty="0">
                <a:ea typeface="宋体" pitchFamily="2" charset="-122"/>
              </a:rPr>
              <a:t>, </a:t>
            </a:r>
            <a:r>
              <a:rPr lang="zh-CN" altLang="en-US" dirty="0">
                <a:ea typeface="宋体" pitchFamily="2" charset="-122"/>
              </a:rPr>
              <a:t>通过对</a:t>
            </a:r>
            <a:r>
              <a:rPr lang="en-US" altLang="zh-CN" dirty="0">
                <a:ea typeface="宋体" pitchFamily="2" charset="-122"/>
              </a:rPr>
              <a:t>ORP</a:t>
            </a:r>
            <a:r>
              <a:rPr lang="zh-CN" altLang="en-US" dirty="0">
                <a:ea typeface="宋体" pitchFamily="2" charset="-122"/>
              </a:rPr>
              <a:t>的编程可以将任一个</a:t>
            </a:r>
            <a:r>
              <a:rPr lang="en-US" altLang="zh-CN" dirty="0">
                <a:ea typeface="宋体" pitchFamily="2" charset="-122"/>
              </a:rPr>
              <a:t>GLB</a:t>
            </a:r>
            <a:r>
              <a:rPr lang="zh-CN" altLang="en-US" dirty="0">
                <a:ea typeface="宋体" pitchFamily="2" charset="-122"/>
              </a:rPr>
              <a:t>的输出送到</a:t>
            </a:r>
            <a:r>
              <a:rPr lang="en-US" altLang="zh-CN" dirty="0">
                <a:ea typeface="宋体" pitchFamily="2" charset="-122"/>
              </a:rPr>
              <a:t>16</a:t>
            </a:r>
            <a:r>
              <a:rPr lang="zh-CN" altLang="en-US" dirty="0">
                <a:ea typeface="宋体" pitchFamily="2" charset="-122"/>
              </a:rPr>
              <a:t>个</a:t>
            </a:r>
            <a:r>
              <a:rPr lang="en-US" altLang="zh-CN" dirty="0">
                <a:ea typeface="宋体" pitchFamily="2" charset="-122"/>
              </a:rPr>
              <a:t>I/O</a:t>
            </a:r>
            <a:r>
              <a:rPr lang="zh-CN" altLang="en-US" dirty="0">
                <a:ea typeface="宋体" pitchFamily="2" charset="-122"/>
              </a:rPr>
              <a:t>端的某一个</a:t>
            </a:r>
            <a:r>
              <a:rPr lang="en-US" altLang="zh-CN" dirty="0">
                <a:ea typeface="宋体" pitchFamily="2" charset="-122"/>
              </a:rPr>
              <a:t>.</a:t>
            </a:r>
          </a:p>
          <a:p>
            <a:pPr lvl="2" eaLnBrk="1" hangingPunct="1">
              <a:lnSpc>
                <a:spcPct val="100000"/>
              </a:lnSpc>
            </a:pPr>
            <a:r>
              <a:rPr lang="en-US" altLang="zh-CN" dirty="0">
                <a:ea typeface="宋体" pitchFamily="2" charset="-122"/>
              </a:rPr>
              <a:t>isp1032</a:t>
            </a:r>
            <a:r>
              <a:rPr lang="zh-CN" altLang="en-US" dirty="0">
                <a:ea typeface="宋体" pitchFamily="2" charset="-122"/>
              </a:rPr>
              <a:t>的一大特点是</a:t>
            </a:r>
            <a:r>
              <a:rPr lang="en-US" altLang="zh-CN" dirty="0">
                <a:ea typeface="宋体" pitchFamily="2" charset="-122"/>
              </a:rPr>
              <a:t>IOC</a:t>
            </a:r>
            <a:r>
              <a:rPr lang="zh-CN" altLang="en-US" dirty="0">
                <a:ea typeface="宋体" pitchFamily="2" charset="-122"/>
              </a:rPr>
              <a:t>和</a:t>
            </a:r>
            <a:r>
              <a:rPr lang="en-US" altLang="zh-CN" dirty="0">
                <a:ea typeface="宋体" pitchFamily="2" charset="-122"/>
              </a:rPr>
              <a:t>GLB</a:t>
            </a:r>
            <a:r>
              <a:rPr lang="zh-CN" altLang="en-US" dirty="0">
                <a:ea typeface="宋体" pitchFamily="2" charset="-122"/>
              </a:rPr>
              <a:t>之间没有一一对应的关系</a:t>
            </a:r>
            <a:r>
              <a:rPr lang="en-US" altLang="zh-CN" dirty="0">
                <a:ea typeface="宋体" pitchFamily="2" charset="-122"/>
              </a:rPr>
              <a:t>.</a:t>
            </a:r>
          </a:p>
          <a:p>
            <a:pPr lvl="2" eaLnBrk="1" hangingPunct="1">
              <a:lnSpc>
                <a:spcPct val="100000"/>
              </a:lnSpc>
            </a:pPr>
            <a:r>
              <a:rPr lang="zh-CN" altLang="en-US" dirty="0">
                <a:ea typeface="宋体" pitchFamily="2" charset="-122"/>
              </a:rPr>
              <a:t>在</a:t>
            </a:r>
            <a:r>
              <a:rPr lang="en-US" altLang="zh-CN" dirty="0">
                <a:ea typeface="宋体" pitchFamily="2" charset="-122"/>
              </a:rPr>
              <a:t>ORP</a:t>
            </a:r>
            <a:r>
              <a:rPr lang="zh-CN" altLang="en-US" dirty="0">
                <a:ea typeface="宋体" pitchFamily="2" charset="-122"/>
              </a:rPr>
              <a:t>旁边有</a:t>
            </a:r>
            <a:r>
              <a:rPr lang="en-US" altLang="zh-CN" dirty="0">
                <a:ea typeface="宋体" pitchFamily="2" charset="-122"/>
              </a:rPr>
              <a:t>16</a:t>
            </a:r>
            <a:r>
              <a:rPr lang="zh-CN" altLang="en-US" dirty="0">
                <a:ea typeface="宋体" pitchFamily="2" charset="-122"/>
              </a:rPr>
              <a:t>条通向</a:t>
            </a:r>
            <a:r>
              <a:rPr lang="en-US" altLang="zh-CN" dirty="0">
                <a:ea typeface="宋体" pitchFamily="2" charset="-122"/>
              </a:rPr>
              <a:t>GRP</a:t>
            </a:r>
            <a:r>
              <a:rPr lang="zh-CN" altLang="en-US" dirty="0">
                <a:ea typeface="宋体" pitchFamily="2" charset="-122"/>
              </a:rPr>
              <a:t>的总线</a:t>
            </a:r>
            <a:r>
              <a:rPr lang="en-US" altLang="zh-CN" dirty="0">
                <a:ea typeface="宋体" pitchFamily="2" charset="-122"/>
              </a:rPr>
              <a:t>,I/O</a:t>
            </a:r>
            <a:r>
              <a:rPr lang="zh-CN" altLang="en-US" dirty="0">
                <a:ea typeface="宋体" pitchFamily="2" charset="-122"/>
              </a:rPr>
              <a:t>单元可以使用</a:t>
            </a:r>
            <a:r>
              <a:rPr lang="en-US" altLang="zh-CN" dirty="0">
                <a:ea typeface="宋体" pitchFamily="2" charset="-122"/>
              </a:rPr>
              <a:t>,GLB</a:t>
            </a:r>
            <a:r>
              <a:rPr lang="zh-CN" altLang="en-US" dirty="0">
                <a:ea typeface="宋体" pitchFamily="2" charset="-122"/>
              </a:rPr>
              <a:t>输出也可以通过</a:t>
            </a:r>
            <a:r>
              <a:rPr lang="en-US" altLang="zh-CN" dirty="0">
                <a:ea typeface="宋体" pitchFamily="2" charset="-122"/>
              </a:rPr>
              <a:t>ORP</a:t>
            </a:r>
            <a:r>
              <a:rPr lang="zh-CN" altLang="en-US" dirty="0">
                <a:ea typeface="宋体" pitchFamily="2" charset="-122"/>
              </a:rPr>
              <a:t>使用它</a:t>
            </a:r>
            <a:r>
              <a:rPr lang="en-US" altLang="zh-CN" dirty="0">
                <a:ea typeface="宋体" pitchFamily="2" charset="-122"/>
              </a:rPr>
              <a:t>,</a:t>
            </a:r>
            <a:r>
              <a:rPr lang="zh-CN" altLang="en-US" dirty="0">
                <a:ea typeface="宋体" pitchFamily="2" charset="-122"/>
              </a:rPr>
              <a:t>从而方便的实现了</a:t>
            </a:r>
            <a:r>
              <a:rPr lang="en-US" altLang="zh-CN" dirty="0">
                <a:ea typeface="宋体" pitchFamily="2" charset="-122"/>
              </a:rPr>
              <a:t>I/O</a:t>
            </a:r>
            <a:r>
              <a:rPr lang="zh-CN" altLang="en-US" dirty="0">
                <a:ea typeface="宋体" pitchFamily="2" charset="-122"/>
              </a:rPr>
              <a:t>端复用功能和</a:t>
            </a:r>
            <a:r>
              <a:rPr lang="en-US" altLang="zh-CN" dirty="0">
                <a:ea typeface="宋体" pitchFamily="2" charset="-122"/>
              </a:rPr>
              <a:t>GLB</a:t>
            </a:r>
            <a:r>
              <a:rPr lang="zh-CN" altLang="en-US" dirty="0">
                <a:ea typeface="宋体" pitchFamily="2" charset="-122"/>
              </a:rPr>
              <a:t>之间的互联</a:t>
            </a:r>
            <a:r>
              <a:rPr lang="en-US" altLang="zh-CN" dirty="0">
                <a:ea typeface="宋体" pitchFamily="2" charset="-122"/>
              </a:rPr>
              <a:t>.</a:t>
            </a:r>
          </a:p>
          <a:p>
            <a:pPr lvl="2" eaLnBrk="1" hangingPunct="1">
              <a:lnSpc>
                <a:spcPct val="100000"/>
              </a:lnSpc>
            </a:pPr>
            <a:r>
              <a:rPr lang="zh-CN" altLang="en-US" dirty="0">
                <a:ea typeface="宋体" pitchFamily="2" charset="-122"/>
              </a:rPr>
              <a:t>有时为了高速的工作</a:t>
            </a:r>
            <a:r>
              <a:rPr lang="en-US" altLang="zh-CN" dirty="0">
                <a:ea typeface="宋体" pitchFamily="2" charset="-122"/>
              </a:rPr>
              <a:t>,GLB</a:t>
            </a:r>
            <a:r>
              <a:rPr lang="zh-CN" altLang="en-US" dirty="0">
                <a:ea typeface="宋体" pitchFamily="2" charset="-122"/>
              </a:rPr>
              <a:t>输出还可跨过</a:t>
            </a:r>
            <a:r>
              <a:rPr lang="en-US" altLang="zh-CN" dirty="0">
                <a:ea typeface="宋体" pitchFamily="2" charset="-122"/>
              </a:rPr>
              <a:t>ORP</a:t>
            </a:r>
            <a:r>
              <a:rPr lang="zh-CN" altLang="en-US" dirty="0">
                <a:ea typeface="宋体" pitchFamily="2" charset="-122"/>
              </a:rPr>
              <a:t>直接与</a:t>
            </a:r>
            <a:r>
              <a:rPr lang="en-US" altLang="zh-CN" dirty="0">
                <a:ea typeface="宋体" pitchFamily="2" charset="-122"/>
              </a:rPr>
              <a:t>I/O</a:t>
            </a:r>
            <a:r>
              <a:rPr lang="zh-CN" altLang="en-US" dirty="0">
                <a:ea typeface="宋体" pitchFamily="2" charset="-122"/>
              </a:rPr>
              <a:t>单元相连</a:t>
            </a:r>
            <a:r>
              <a:rPr lang="en-US" altLang="zh-CN" dirty="0">
                <a:ea typeface="宋体" pitchFamily="2" charset="-122"/>
              </a:rPr>
              <a:t>.</a:t>
            </a:r>
          </a:p>
        </p:txBody>
      </p:sp>
      <p:pic>
        <p:nvPicPr>
          <p:cNvPr id="8" name="Picture 4" descr="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4506" y="683817"/>
            <a:ext cx="5180013" cy="2170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3338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 y="0"/>
            <a:ext cx="9027297" cy="417935"/>
          </a:xfrm>
        </p:spPr>
        <p:txBody>
          <a:bodyPr/>
          <a:lstStyle/>
          <a:p>
            <a:r>
              <a:rPr lang="zh-CN" altLang="en-US" sz="2800" dirty="0"/>
              <a:t>第六章  可编程逻辑</a:t>
            </a:r>
            <a:r>
              <a:rPr lang="en-US" altLang="zh-CN" sz="2800" dirty="0"/>
              <a:t>\</a:t>
            </a:r>
            <a:r>
              <a:rPr lang="zh-CN" altLang="en-US" sz="2800" dirty="0"/>
              <a:t>第三节  在系统可编程 </a:t>
            </a:r>
            <a:r>
              <a:rPr lang="en-US" altLang="zh-CN" sz="2800" dirty="0"/>
              <a:t>ISP</a:t>
            </a:r>
            <a:endParaRPr lang="zh-CN" altLang="en-US" dirty="0"/>
          </a:p>
        </p:txBody>
      </p:sp>
      <p:sp>
        <p:nvSpPr>
          <p:cNvPr id="13" name="Text Box 598"/>
          <p:cNvSpPr txBox="1">
            <a:spLocks noGrp="1" noChangeArrowheads="1"/>
          </p:cNvSpPr>
          <p:nvPr>
            <p:ph idx="1"/>
          </p:nvPr>
        </p:nvSpPr>
        <p:spPr bwMode="auto">
          <a:xfrm>
            <a:off x="55122" y="398462"/>
            <a:ext cx="8909050" cy="6188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pPr>
            <a:r>
              <a:rPr lang="zh-CN" altLang="en-US" dirty="0">
                <a:solidFill>
                  <a:srgbClr val="FF3300"/>
                </a:solidFill>
                <a:ea typeface="宋体" pitchFamily="2" charset="-122"/>
              </a:rPr>
              <a:t>在系统编程（</a:t>
            </a:r>
            <a:r>
              <a:rPr lang="en-US" altLang="zh-CN" dirty="0">
                <a:solidFill>
                  <a:srgbClr val="FF3300"/>
                </a:solidFill>
                <a:ea typeface="宋体" pitchFamily="2" charset="-122"/>
              </a:rPr>
              <a:t>ISP</a:t>
            </a:r>
            <a:r>
              <a:rPr lang="zh-CN" altLang="en-US" dirty="0">
                <a:solidFill>
                  <a:srgbClr val="FF3300"/>
                </a:solidFill>
                <a:ea typeface="宋体" pitchFamily="2" charset="-122"/>
              </a:rPr>
              <a:t>）：</a:t>
            </a:r>
            <a:r>
              <a:rPr lang="zh-CN" altLang="en-US" dirty="0">
                <a:ea typeface="宋体" pitchFamily="2" charset="-122"/>
              </a:rPr>
              <a:t>用户在自己设计的目标系统中或线路板上为重构逻辑而对逻辑器件进行编程或反复改写的能力。</a:t>
            </a:r>
            <a:endParaRPr lang="en-US" altLang="zh-CN" dirty="0">
              <a:ea typeface="宋体" pitchFamily="2" charset="-122"/>
            </a:endParaRPr>
          </a:p>
          <a:p>
            <a:pPr eaLnBrk="1" hangingPunct="1">
              <a:lnSpc>
                <a:spcPct val="100000"/>
              </a:lnSpc>
            </a:pPr>
            <a:r>
              <a:rPr lang="en-US" altLang="zh-CN" dirty="0" err="1"/>
              <a:t>ispLSI</a:t>
            </a:r>
            <a:r>
              <a:rPr lang="zh-CN" altLang="en-US" dirty="0"/>
              <a:t>器件的体系结构</a:t>
            </a:r>
            <a:endParaRPr lang="en-US" altLang="zh-CN" dirty="0"/>
          </a:p>
          <a:p>
            <a:pPr lvl="1" eaLnBrk="1" hangingPunct="1">
              <a:lnSpc>
                <a:spcPct val="100000"/>
              </a:lnSpc>
            </a:pPr>
            <a:r>
              <a:rPr lang="zh-CN" altLang="en-US" dirty="0">
                <a:ea typeface="宋体" pitchFamily="2" charset="-122"/>
              </a:rPr>
              <a:t>全局布线区</a:t>
            </a:r>
            <a:r>
              <a:rPr lang="en-US" altLang="zh-CN" dirty="0">
                <a:ea typeface="宋体" pitchFamily="2" charset="-122"/>
              </a:rPr>
              <a:t>(GRP)</a:t>
            </a:r>
          </a:p>
          <a:p>
            <a:pPr lvl="1" eaLnBrk="1" hangingPunct="1">
              <a:lnSpc>
                <a:spcPct val="100000"/>
              </a:lnSpc>
            </a:pPr>
            <a:r>
              <a:rPr lang="zh-CN" altLang="en-US" dirty="0">
                <a:ea typeface="宋体" pitchFamily="2" charset="-122"/>
              </a:rPr>
              <a:t>通用逻辑块</a:t>
            </a:r>
            <a:r>
              <a:rPr lang="en-US" altLang="zh-CN" dirty="0">
                <a:ea typeface="宋体" pitchFamily="2" charset="-122"/>
              </a:rPr>
              <a:t>(GLB)</a:t>
            </a:r>
          </a:p>
          <a:p>
            <a:pPr lvl="1" eaLnBrk="1" hangingPunct="1">
              <a:lnSpc>
                <a:spcPct val="100000"/>
              </a:lnSpc>
            </a:pPr>
            <a:r>
              <a:rPr lang="zh-CN" altLang="en-US" dirty="0">
                <a:ea typeface="宋体" pitchFamily="2" charset="-122"/>
              </a:rPr>
              <a:t>输出布线区</a:t>
            </a:r>
            <a:r>
              <a:rPr lang="en-US" altLang="zh-CN" dirty="0">
                <a:ea typeface="宋体" pitchFamily="2" charset="-122"/>
              </a:rPr>
              <a:t>(ORP)</a:t>
            </a:r>
          </a:p>
          <a:p>
            <a:pPr lvl="1" eaLnBrk="1" hangingPunct="1">
              <a:lnSpc>
                <a:spcPct val="100000"/>
              </a:lnSpc>
            </a:pPr>
            <a:r>
              <a:rPr lang="zh-CN" altLang="en-US" dirty="0">
                <a:ea typeface="宋体" pitchFamily="2" charset="-122"/>
              </a:rPr>
              <a:t>巨块</a:t>
            </a:r>
            <a:endParaRPr lang="en-US" altLang="zh-CN" dirty="0">
              <a:ea typeface="宋体" pitchFamily="2" charset="-122"/>
            </a:endParaRPr>
          </a:p>
          <a:p>
            <a:pPr lvl="2" eaLnBrk="1" hangingPunct="1">
              <a:lnSpc>
                <a:spcPct val="100000"/>
              </a:lnSpc>
            </a:pPr>
            <a:endParaRPr lang="en-US" altLang="zh-CN" dirty="0">
              <a:ea typeface="宋体" pitchFamily="2" charset="-122"/>
            </a:endParaRPr>
          </a:p>
          <a:p>
            <a:pPr lvl="2" eaLnBrk="1" hangingPunct="1">
              <a:lnSpc>
                <a:spcPct val="100000"/>
              </a:lnSpc>
            </a:pPr>
            <a:endParaRPr lang="en-US" altLang="zh-CN" dirty="0">
              <a:ea typeface="宋体" pitchFamily="2" charset="-122"/>
            </a:endParaRPr>
          </a:p>
          <a:p>
            <a:pPr lvl="2" eaLnBrk="1" hangingPunct="1">
              <a:lnSpc>
                <a:spcPct val="100000"/>
              </a:lnSpc>
            </a:pPr>
            <a:r>
              <a:rPr lang="zh-CN" altLang="en-US" dirty="0">
                <a:ea typeface="宋体" pitchFamily="2" charset="-122"/>
              </a:rPr>
              <a:t>一个巨块包含</a:t>
            </a:r>
            <a:r>
              <a:rPr lang="en-US" altLang="zh-CN" dirty="0">
                <a:ea typeface="宋体" pitchFamily="2" charset="-122"/>
              </a:rPr>
              <a:t>8</a:t>
            </a:r>
            <a:r>
              <a:rPr lang="zh-CN" altLang="en-US" dirty="0">
                <a:ea typeface="宋体" pitchFamily="2" charset="-122"/>
              </a:rPr>
              <a:t>个</a:t>
            </a:r>
            <a:r>
              <a:rPr lang="en-US" altLang="zh-CN" dirty="0">
                <a:ea typeface="宋体" pitchFamily="2" charset="-122"/>
              </a:rPr>
              <a:t>GLB,</a:t>
            </a:r>
            <a:r>
              <a:rPr lang="zh-CN" altLang="en-US" dirty="0">
                <a:ea typeface="宋体" pitchFamily="2" charset="-122"/>
              </a:rPr>
              <a:t>一个输出布线区</a:t>
            </a:r>
            <a:r>
              <a:rPr lang="en-US" altLang="zh-CN" dirty="0">
                <a:ea typeface="宋体" pitchFamily="2" charset="-122"/>
              </a:rPr>
              <a:t>,16</a:t>
            </a:r>
            <a:r>
              <a:rPr lang="zh-CN" altLang="en-US" dirty="0">
                <a:ea typeface="宋体" pitchFamily="2" charset="-122"/>
              </a:rPr>
              <a:t>个</a:t>
            </a:r>
            <a:r>
              <a:rPr lang="en-US" altLang="zh-CN" dirty="0">
                <a:ea typeface="宋体" pitchFamily="2" charset="-122"/>
              </a:rPr>
              <a:t>I/O</a:t>
            </a:r>
            <a:r>
              <a:rPr lang="zh-CN" altLang="en-US" dirty="0">
                <a:ea typeface="宋体" pitchFamily="2" charset="-122"/>
              </a:rPr>
              <a:t>单元</a:t>
            </a:r>
            <a:r>
              <a:rPr lang="en-US" altLang="zh-CN" dirty="0">
                <a:ea typeface="宋体" pitchFamily="2" charset="-122"/>
              </a:rPr>
              <a:t>,</a:t>
            </a:r>
            <a:r>
              <a:rPr lang="zh-CN" altLang="en-US" dirty="0">
                <a:ea typeface="宋体" pitchFamily="2" charset="-122"/>
              </a:rPr>
              <a:t>两个直接输入</a:t>
            </a:r>
            <a:r>
              <a:rPr lang="en-US" altLang="zh-CN" dirty="0">
                <a:ea typeface="宋体" pitchFamily="2" charset="-122"/>
              </a:rPr>
              <a:t>(IN0,IN1),ISP1016</a:t>
            </a:r>
            <a:r>
              <a:rPr lang="zh-CN" altLang="en-US" dirty="0">
                <a:ea typeface="宋体" pitchFamily="2" charset="-122"/>
              </a:rPr>
              <a:t>中有两个巨块</a:t>
            </a:r>
            <a:r>
              <a:rPr lang="en-US" altLang="zh-CN" dirty="0">
                <a:ea typeface="宋体" pitchFamily="2" charset="-122"/>
              </a:rPr>
              <a:t>,ISP1032</a:t>
            </a:r>
            <a:r>
              <a:rPr lang="zh-CN" altLang="en-US" dirty="0">
                <a:ea typeface="宋体" pitchFamily="2" charset="-122"/>
              </a:rPr>
              <a:t>中有四个巨块</a:t>
            </a:r>
            <a:r>
              <a:rPr lang="en-US" altLang="zh-CN" dirty="0">
                <a:ea typeface="宋体" pitchFamily="2" charset="-122"/>
              </a:rPr>
              <a:t>.</a:t>
            </a:r>
          </a:p>
          <a:p>
            <a:pPr lvl="2" eaLnBrk="1" hangingPunct="1">
              <a:lnSpc>
                <a:spcPct val="100000"/>
              </a:lnSpc>
            </a:pPr>
            <a:r>
              <a:rPr lang="zh-CN" altLang="en-US" dirty="0">
                <a:ea typeface="宋体" pitchFamily="2" charset="-122"/>
              </a:rPr>
              <a:t>两个专用输入端不经过锁存器直接输入</a:t>
            </a:r>
            <a:r>
              <a:rPr lang="en-US" altLang="zh-CN" dirty="0">
                <a:ea typeface="宋体" pitchFamily="2" charset="-122"/>
              </a:rPr>
              <a:t>.</a:t>
            </a:r>
            <a:endParaRPr lang="zh-CN" altLang="en-US" dirty="0">
              <a:ea typeface="宋体" pitchFamily="2" charset="-122"/>
            </a:endParaRPr>
          </a:p>
          <a:p>
            <a:pPr lvl="1" eaLnBrk="1" hangingPunct="1">
              <a:lnSpc>
                <a:spcPct val="100000"/>
              </a:lnSpc>
            </a:pPr>
            <a:endParaRPr lang="en-US" altLang="zh-CN" dirty="0">
              <a:ea typeface="宋体" pitchFamily="2" charset="-122"/>
            </a:endParaRPr>
          </a:p>
          <a:p>
            <a:pPr lvl="2" eaLnBrk="1" hangingPunct="1">
              <a:lnSpc>
                <a:spcPct val="100000"/>
              </a:lnSpc>
            </a:pPr>
            <a:endParaRPr lang="en-US" altLang="zh-CN" dirty="0">
              <a:ea typeface="宋体" pitchFamily="2" charset="-122"/>
            </a:endParaRPr>
          </a:p>
          <a:p>
            <a:pPr lvl="2" eaLnBrk="1" hangingPunct="1">
              <a:lnSpc>
                <a:spcPct val="100000"/>
              </a:lnSpc>
            </a:pPr>
            <a:endParaRPr lang="en-US" altLang="zh-CN" dirty="0">
              <a:ea typeface="宋体" pitchFamily="2" charset="-122"/>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904" y="1268856"/>
            <a:ext cx="5850390" cy="2780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49465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98778"/>
            <a:ext cx="9027297" cy="259753"/>
          </a:xfrm>
        </p:spPr>
        <p:txBody>
          <a:bodyPr/>
          <a:lstStyle/>
          <a:p>
            <a:r>
              <a:rPr lang="zh-CN" altLang="en-US" sz="2800" dirty="0"/>
              <a:t>第六章  可编程逻辑</a:t>
            </a:r>
            <a:r>
              <a:rPr lang="en-US" altLang="zh-CN" sz="2800" dirty="0"/>
              <a:t>\</a:t>
            </a:r>
            <a:r>
              <a:rPr lang="zh-CN" altLang="en-US" sz="2800" dirty="0"/>
              <a:t>第三节  在系统可编程 </a:t>
            </a:r>
            <a:r>
              <a:rPr lang="en-US" altLang="zh-CN" sz="2800" dirty="0"/>
              <a:t>ISP</a:t>
            </a:r>
            <a:endParaRPr lang="zh-CN" altLang="en-US" dirty="0"/>
          </a:p>
        </p:txBody>
      </p:sp>
      <p:sp>
        <p:nvSpPr>
          <p:cNvPr id="13" name="Text Box 598"/>
          <p:cNvSpPr txBox="1">
            <a:spLocks noGrp="1" noChangeArrowheads="1"/>
          </p:cNvSpPr>
          <p:nvPr>
            <p:ph idx="1"/>
          </p:nvPr>
        </p:nvSpPr>
        <p:spPr bwMode="auto">
          <a:xfrm>
            <a:off x="71700" y="510023"/>
            <a:ext cx="8909050" cy="6065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pPr>
            <a:r>
              <a:rPr lang="zh-CN" altLang="en-US" dirty="0">
                <a:solidFill>
                  <a:srgbClr val="FF3300"/>
                </a:solidFill>
                <a:ea typeface="宋体" pitchFamily="2" charset="-122"/>
              </a:rPr>
              <a:t>在系统编程（</a:t>
            </a:r>
            <a:r>
              <a:rPr lang="en-US" altLang="zh-CN" dirty="0">
                <a:solidFill>
                  <a:srgbClr val="FF3300"/>
                </a:solidFill>
                <a:ea typeface="宋体" pitchFamily="2" charset="-122"/>
              </a:rPr>
              <a:t>ISP</a:t>
            </a:r>
            <a:r>
              <a:rPr lang="zh-CN" altLang="en-US" dirty="0">
                <a:solidFill>
                  <a:srgbClr val="FF3300"/>
                </a:solidFill>
                <a:ea typeface="宋体" pitchFamily="2" charset="-122"/>
              </a:rPr>
              <a:t>）：</a:t>
            </a:r>
            <a:r>
              <a:rPr lang="zh-CN" altLang="en-US" dirty="0">
                <a:ea typeface="宋体" pitchFamily="2" charset="-122"/>
              </a:rPr>
              <a:t>用户在自己设计的目标系统中或线路板上为重构逻辑而对逻辑器件进行编程或反复改写的能力。</a:t>
            </a:r>
            <a:endParaRPr lang="en-US" altLang="zh-CN" dirty="0">
              <a:ea typeface="宋体" pitchFamily="2" charset="-122"/>
            </a:endParaRPr>
          </a:p>
          <a:p>
            <a:pPr eaLnBrk="1" hangingPunct="1">
              <a:lnSpc>
                <a:spcPct val="100000"/>
              </a:lnSpc>
            </a:pPr>
            <a:r>
              <a:rPr lang="en-US" altLang="zh-CN" dirty="0" err="1"/>
              <a:t>ispLSI</a:t>
            </a:r>
            <a:r>
              <a:rPr lang="zh-CN" altLang="en-US" dirty="0"/>
              <a:t>器件的体系结构</a:t>
            </a:r>
            <a:endParaRPr lang="en-US" altLang="zh-CN" dirty="0"/>
          </a:p>
          <a:p>
            <a:pPr lvl="1" eaLnBrk="1" hangingPunct="1">
              <a:lnSpc>
                <a:spcPct val="100000"/>
              </a:lnSpc>
            </a:pPr>
            <a:r>
              <a:rPr lang="zh-CN" altLang="en-US" dirty="0">
                <a:ea typeface="宋体" pitchFamily="2" charset="-122"/>
              </a:rPr>
              <a:t>全局布线区</a:t>
            </a:r>
            <a:r>
              <a:rPr lang="en-US" altLang="zh-CN" dirty="0">
                <a:ea typeface="宋体" pitchFamily="2" charset="-122"/>
              </a:rPr>
              <a:t>(GRP)</a:t>
            </a:r>
          </a:p>
          <a:p>
            <a:pPr lvl="1" eaLnBrk="1" hangingPunct="1">
              <a:lnSpc>
                <a:spcPct val="100000"/>
              </a:lnSpc>
            </a:pPr>
            <a:r>
              <a:rPr lang="zh-CN" altLang="en-US" dirty="0">
                <a:ea typeface="宋体" pitchFamily="2" charset="-122"/>
              </a:rPr>
              <a:t>通用逻辑块</a:t>
            </a:r>
            <a:r>
              <a:rPr lang="en-US" altLang="zh-CN" dirty="0">
                <a:ea typeface="宋体" pitchFamily="2" charset="-122"/>
              </a:rPr>
              <a:t>(GLB)</a:t>
            </a:r>
          </a:p>
          <a:p>
            <a:pPr lvl="1" eaLnBrk="1" hangingPunct="1">
              <a:lnSpc>
                <a:spcPct val="100000"/>
              </a:lnSpc>
            </a:pPr>
            <a:r>
              <a:rPr lang="zh-CN" altLang="en-US" dirty="0">
                <a:ea typeface="宋体" pitchFamily="2" charset="-122"/>
              </a:rPr>
              <a:t>输出布线区</a:t>
            </a:r>
            <a:r>
              <a:rPr lang="en-US" altLang="zh-CN" dirty="0">
                <a:ea typeface="宋体" pitchFamily="2" charset="-122"/>
              </a:rPr>
              <a:t>(ORP)</a:t>
            </a:r>
          </a:p>
          <a:p>
            <a:pPr lvl="1" eaLnBrk="1" hangingPunct="1">
              <a:lnSpc>
                <a:spcPct val="100000"/>
              </a:lnSpc>
            </a:pPr>
            <a:r>
              <a:rPr lang="zh-CN" altLang="en-US" dirty="0">
                <a:ea typeface="宋体" pitchFamily="2" charset="-122"/>
              </a:rPr>
              <a:t>巨块</a:t>
            </a:r>
            <a:endParaRPr lang="en-US" altLang="zh-CN" dirty="0">
              <a:ea typeface="宋体" pitchFamily="2" charset="-122"/>
            </a:endParaRPr>
          </a:p>
          <a:p>
            <a:pPr lvl="1" eaLnBrk="1" hangingPunct="1">
              <a:lnSpc>
                <a:spcPct val="100000"/>
              </a:lnSpc>
            </a:pPr>
            <a:r>
              <a:rPr lang="zh-CN" altLang="en-US" dirty="0">
                <a:ea typeface="宋体" pitchFamily="2" charset="-122"/>
              </a:rPr>
              <a:t>时钟分配网络</a:t>
            </a:r>
            <a:r>
              <a:rPr lang="en-US" altLang="zh-CN" dirty="0">
                <a:ea typeface="宋体" pitchFamily="2" charset="-122"/>
              </a:rPr>
              <a:t>CDN</a:t>
            </a:r>
          </a:p>
          <a:p>
            <a:pPr lvl="2" eaLnBrk="1" hangingPunct="1">
              <a:lnSpc>
                <a:spcPct val="100000"/>
              </a:lnSpc>
            </a:pPr>
            <a:r>
              <a:rPr lang="zh-CN" altLang="en-US" dirty="0">
                <a:ea typeface="宋体" pitchFamily="2" charset="-122"/>
              </a:rPr>
              <a:t>它产生</a:t>
            </a:r>
            <a:r>
              <a:rPr lang="en-US" altLang="zh-CN" dirty="0">
                <a:ea typeface="宋体" pitchFamily="2" charset="-122"/>
              </a:rPr>
              <a:t>5</a:t>
            </a:r>
            <a:r>
              <a:rPr lang="zh-CN" altLang="en-US" dirty="0">
                <a:ea typeface="宋体" pitchFamily="2" charset="-122"/>
              </a:rPr>
              <a:t>个全局时钟信号</a:t>
            </a:r>
            <a:r>
              <a:rPr lang="en-US" altLang="zh-CN" dirty="0">
                <a:ea typeface="宋体" pitchFamily="2" charset="-122"/>
              </a:rPr>
              <a:t>,</a:t>
            </a:r>
            <a:r>
              <a:rPr lang="zh-CN" altLang="en-US" dirty="0">
                <a:ea typeface="宋体" pitchFamily="2" charset="-122"/>
              </a:rPr>
              <a:t>前三个同步时钟信号可供所有的</a:t>
            </a:r>
            <a:r>
              <a:rPr lang="en-US" altLang="zh-CN" dirty="0">
                <a:ea typeface="宋体" pitchFamily="2" charset="-122"/>
              </a:rPr>
              <a:t>GLB</a:t>
            </a:r>
            <a:r>
              <a:rPr lang="zh-CN" altLang="en-US" dirty="0">
                <a:ea typeface="宋体" pitchFamily="2" charset="-122"/>
              </a:rPr>
              <a:t>使用</a:t>
            </a:r>
            <a:r>
              <a:rPr lang="en-US" altLang="zh-CN" dirty="0">
                <a:ea typeface="宋体" pitchFamily="2" charset="-122"/>
              </a:rPr>
              <a:t>.</a:t>
            </a:r>
            <a:r>
              <a:rPr lang="zh-CN" altLang="en-US" dirty="0">
                <a:ea typeface="宋体" pitchFamily="2" charset="-122"/>
              </a:rPr>
              <a:t>后两个可用于所有的</a:t>
            </a:r>
            <a:r>
              <a:rPr lang="en-US" altLang="zh-CN" dirty="0">
                <a:ea typeface="宋体" pitchFamily="2" charset="-122"/>
              </a:rPr>
              <a:t>I/O</a:t>
            </a:r>
            <a:r>
              <a:rPr lang="zh-CN" altLang="en-US" dirty="0">
                <a:ea typeface="宋体" pitchFamily="2" charset="-122"/>
              </a:rPr>
              <a:t>单元</a:t>
            </a:r>
            <a:r>
              <a:rPr lang="en-US" altLang="zh-CN" dirty="0">
                <a:ea typeface="宋体" pitchFamily="2" charset="-122"/>
              </a:rPr>
              <a:t>.</a:t>
            </a:r>
          </a:p>
          <a:p>
            <a:pPr lvl="2" eaLnBrk="1" hangingPunct="1">
              <a:lnSpc>
                <a:spcPct val="100000"/>
              </a:lnSpc>
            </a:pPr>
            <a:r>
              <a:rPr lang="zh-CN" altLang="en-US" dirty="0">
                <a:ea typeface="宋体" pitchFamily="2" charset="-122"/>
              </a:rPr>
              <a:t>其输入信号由四个专用时钟输入引脚提供</a:t>
            </a:r>
            <a:r>
              <a:rPr lang="en-US" altLang="zh-CN" dirty="0">
                <a:ea typeface="宋体" pitchFamily="2" charset="-122"/>
              </a:rPr>
              <a:t>.</a:t>
            </a:r>
          </a:p>
          <a:p>
            <a:pPr lvl="2" eaLnBrk="1" hangingPunct="1">
              <a:lnSpc>
                <a:spcPct val="100000"/>
              </a:lnSpc>
            </a:pPr>
            <a:r>
              <a:rPr lang="zh-CN" altLang="en-US" dirty="0">
                <a:ea typeface="宋体" pitchFamily="2" charset="-122"/>
              </a:rPr>
              <a:t>但时钟网络的输入也可以是</a:t>
            </a:r>
            <a:r>
              <a:rPr lang="en-US" altLang="zh-CN" dirty="0">
                <a:ea typeface="宋体" pitchFamily="2" charset="-122"/>
              </a:rPr>
              <a:t>GLB</a:t>
            </a:r>
            <a:r>
              <a:rPr lang="zh-CN" altLang="en-US" dirty="0">
                <a:ea typeface="宋体" pitchFamily="2" charset="-122"/>
              </a:rPr>
              <a:t>的</a:t>
            </a:r>
            <a:r>
              <a:rPr lang="en-US" altLang="zh-CN" dirty="0">
                <a:ea typeface="宋体" pitchFamily="2" charset="-122"/>
              </a:rPr>
              <a:t>4</a:t>
            </a:r>
            <a:r>
              <a:rPr lang="zh-CN" altLang="en-US" dirty="0">
                <a:ea typeface="宋体" pitchFamily="2" charset="-122"/>
              </a:rPr>
              <a:t>个输出</a:t>
            </a:r>
            <a:r>
              <a:rPr lang="en-US" altLang="zh-CN" dirty="0">
                <a:ea typeface="宋体" pitchFamily="2" charset="-122"/>
              </a:rPr>
              <a:t>,</a:t>
            </a:r>
            <a:r>
              <a:rPr lang="zh-CN" altLang="en-US" dirty="0">
                <a:ea typeface="宋体" pitchFamily="2" charset="-122"/>
              </a:rPr>
              <a:t>以便生成内部时钟电路</a:t>
            </a:r>
            <a:r>
              <a:rPr lang="en-US" altLang="zh-CN" dirty="0">
                <a:ea typeface="宋体" pitchFamily="2" charset="-122"/>
              </a:rPr>
              <a:t>,</a:t>
            </a:r>
            <a:r>
              <a:rPr lang="zh-CN" altLang="en-US" dirty="0">
                <a:ea typeface="宋体" pitchFamily="2" charset="-122"/>
              </a:rPr>
              <a:t>内部时钟由用户自己定义</a:t>
            </a:r>
            <a:r>
              <a:rPr lang="en-US" altLang="zh-CN" dirty="0">
                <a:ea typeface="宋体" pitchFamily="2" charset="-122"/>
              </a:rPr>
              <a:t>.</a:t>
            </a:r>
          </a:p>
          <a:p>
            <a:pPr marL="914400" lvl="2" indent="0" eaLnBrk="1" hangingPunct="1">
              <a:lnSpc>
                <a:spcPct val="100000"/>
              </a:lnSpc>
              <a:buNone/>
            </a:pPr>
            <a:endParaRPr lang="en-US" altLang="zh-CN" dirty="0">
              <a:ea typeface="宋体" pitchFamily="2" charset="-122"/>
            </a:endParaRPr>
          </a:p>
          <a:p>
            <a:pPr lvl="2" eaLnBrk="1" hangingPunct="1">
              <a:lnSpc>
                <a:spcPct val="100000"/>
              </a:lnSpc>
            </a:pPr>
            <a:endParaRPr lang="en-US" altLang="zh-CN" dirty="0">
              <a:ea typeface="宋体" pitchFamily="2" charset="-122"/>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3349" y="1690835"/>
            <a:ext cx="2127380" cy="1851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92008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556799" y="429847"/>
            <a:ext cx="2970197" cy="1313565"/>
          </a:xfrm>
        </p:spPr>
        <p:txBody>
          <a:bodyPr/>
          <a:lstStyle/>
          <a:p>
            <a:r>
              <a:rPr lang="zh-CN" altLang="en-US" sz="8800" dirty="0"/>
              <a:t>作业</a:t>
            </a:r>
          </a:p>
        </p:txBody>
      </p:sp>
      <p:sp>
        <p:nvSpPr>
          <p:cNvPr id="7" name="内容占位符 6"/>
          <p:cNvSpPr>
            <a:spLocks noGrp="1"/>
          </p:cNvSpPr>
          <p:nvPr>
            <p:ph sz="half" idx="1"/>
          </p:nvPr>
        </p:nvSpPr>
        <p:spPr>
          <a:xfrm>
            <a:off x="386721" y="2573943"/>
            <a:ext cx="4305929" cy="3750657"/>
          </a:xfrm>
        </p:spPr>
        <p:txBody>
          <a:bodyPr/>
          <a:lstStyle/>
          <a:p>
            <a:r>
              <a:rPr lang="zh-CN" altLang="en-US" dirty="0"/>
              <a:t>习题</a:t>
            </a:r>
            <a:r>
              <a:rPr lang="en-US" altLang="zh-CN" dirty="0"/>
              <a:t>P156</a:t>
            </a:r>
            <a:r>
              <a:rPr lang="zh-CN" altLang="en-US" dirty="0"/>
              <a:t>，第</a:t>
            </a:r>
            <a:r>
              <a:rPr lang="en-US" altLang="zh-CN" dirty="0"/>
              <a:t>1,2,3,4</a:t>
            </a:r>
            <a:r>
              <a:rPr lang="zh-CN" altLang="en-US" dirty="0"/>
              <a:t>题</a:t>
            </a:r>
          </a:p>
        </p:txBody>
      </p:sp>
      <p:sp>
        <p:nvSpPr>
          <p:cNvPr id="8" name="内容占位符 7"/>
          <p:cNvSpPr>
            <a:spLocks noGrp="1"/>
          </p:cNvSpPr>
          <p:nvPr>
            <p:ph sz="half" idx="2"/>
          </p:nvPr>
        </p:nvSpPr>
        <p:spPr>
          <a:xfrm>
            <a:off x="4797015" y="548808"/>
            <a:ext cx="4010435" cy="5775792"/>
          </a:xfrm>
        </p:spPr>
        <p:style>
          <a:lnRef idx="1">
            <a:schemeClr val="accent4"/>
          </a:lnRef>
          <a:fillRef idx="2">
            <a:schemeClr val="accent4"/>
          </a:fillRef>
          <a:effectRef idx="1">
            <a:schemeClr val="accent4"/>
          </a:effectRef>
          <a:fontRef idx="minor">
            <a:schemeClr val="dk1"/>
          </a:fontRef>
        </p:style>
        <p:txBody>
          <a:bodyPr/>
          <a:lstStyle/>
          <a:p>
            <a:r>
              <a:rPr lang="zh-CN" altLang="en-US" dirty="0"/>
              <a:t>无</a:t>
            </a:r>
          </a:p>
        </p:txBody>
      </p:sp>
      <p:pic>
        <p:nvPicPr>
          <p:cNvPr id="5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1" y="1"/>
            <a:ext cx="1548038" cy="2327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4961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22633" y="1808892"/>
            <a:ext cx="6664628" cy="1194173"/>
          </a:xfrm>
        </p:spPr>
        <p:txBody>
          <a:bodyPr/>
          <a:lstStyle/>
          <a:p>
            <a:r>
              <a:rPr lang="zh-CN" altLang="en-US" dirty="0"/>
              <a:t>第四节  </a:t>
            </a:r>
            <a:r>
              <a:rPr lang="en-US" altLang="zh-CN" dirty="0"/>
              <a:t>VHDL</a:t>
            </a:r>
            <a:r>
              <a:rPr lang="zh-CN" altLang="en-US" dirty="0"/>
              <a:t>编程语言</a:t>
            </a:r>
            <a:br>
              <a:rPr lang="en-US" altLang="zh-CN" dirty="0"/>
            </a:br>
            <a:endParaRPr lang="zh-CN" altLang="en-US" dirty="0"/>
          </a:p>
        </p:txBody>
      </p:sp>
      <p:sp>
        <p:nvSpPr>
          <p:cNvPr id="4" name="标题 3"/>
          <p:cNvSpPr txBox="1">
            <a:spLocks/>
          </p:cNvSpPr>
          <p:nvPr/>
        </p:nvSpPr>
        <p:spPr bwMode="auto">
          <a:xfrm>
            <a:off x="1295934" y="641357"/>
            <a:ext cx="7452192" cy="895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l" rtl="0" eaLnBrk="0" fontAlgn="base" hangingPunct="0">
              <a:lnSpc>
                <a:spcPct val="97000"/>
              </a:lnSpc>
              <a:spcBef>
                <a:spcPct val="0"/>
              </a:spcBef>
              <a:spcAft>
                <a:spcPct val="0"/>
              </a:spcAft>
              <a:defRPr sz="4000" b="1" cap="all">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sz="6000" dirty="0"/>
              <a:t>第六章  可编程逻辑</a:t>
            </a:r>
          </a:p>
        </p:txBody>
      </p:sp>
      <p:sp>
        <p:nvSpPr>
          <p:cNvPr id="5" name="内容占位符 4"/>
          <p:cNvSpPr txBox="1">
            <a:spLocks/>
          </p:cNvSpPr>
          <p:nvPr/>
        </p:nvSpPr>
        <p:spPr bwMode="auto">
          <a:xfrm>
            <a:off x="2186840" y="2663949"/>
            <a:ext cx="6345423" cy="2520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0" fontAlgn="base" hangingPunct="0">
              <a:lnSpc>
                <a:spcPct val="97000"/>
              </a:lnSpc>
              <a:spcBef>
                <a:spcPct val="20000"/>
              </a:spcBef>
              <a:spcAft>
                <a:spcPct val="20000"/>
              </a:spcAft>
              <a:buClr>
                <a:schemeClr val="folHlink"/>
              </a:buClr>
              <a:buFont typeface="Wingdings" pitchFamily="2" charset="2"/>
              <a:buNone/>
              <a:defRPr sz="2000" b="1">
                <a:solidFill>
                  <a:schemeClr val="tx1"/>
                </a:solidFill>
                <a:latin typeface="+mn-lt"/>
                <a:ea typeface="+mn-ea"/>
                <a:cs typeface="+mn-cs"/>
              </a:defRPr>
            </a:lvl1pPr>
            <a:lvl2pPr marL="457200" indent="0" algn="l" rtl="0" eaLnBrk="0" fontAlgn="base" hangingPunct="0">
              <a:lnSpc>
                <a:spcPct val="97000"/>
              </a:lnSpc>
              <a:spcBef>
                <a:spcPct val="20000"/>
              </a:spcBef>
              <a:spcAft>
                <a:spcPct val="20000"/>
              </a:spcAft>
              <a:buClr>
                <a:schemeClr val="folHlink"/>
              </a:buClr>
              <a:buFont typeface="Arial" charset="0"/>
              <a:buNone/>
              <a:defRPr sz="1800" b="1">
                <a:solidFill>
                  <a:schemeClr val="tx1"/>
                </a:solidFill>
                <a:latin typeface="+mn-lt"/>
                <a:ea typeface="+mn-ea"/>
              </a:defRPr>
            </a:lvl2pPr>
            <a:lvl3pPr marL="914400" indent="0" algn="l" rtl="0" eaLnBrk="0" fontAlgn="base" hangingPunct="0">
              <a:lnSpc>
                <a:spcPct val="97000"/>
              </a:lnSpc>
              <a:spcBef>
                <a:spcPct val="20000"/>
              </a:spcBef>
              <a:spcAft>
                <a:spcPct val="20000"/>
              </a:spcAft>
              <a:buClr>
                <a:schemeClr val="folHlink"/>
              </a:buClr>
              <a:buNone/>
              <a:defRPr sz="1600" b="1">
                <a:solidFill>
                  <a:schemeClr val="tx1"/>
                </a:solidFill>
                <a:latin typeface="Arial" pitchFamily="34" charset="0"/>
                <a:ea typeface="+mn-ea"/>
              </a:defRPr>
            </a:lvl3pPr>
            <a:lvl4pPr marL="13716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4pPr>
            <a:lvl5pPr marL="18288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5pPr>
            <a:lvl6pPr marL="22860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6pPr>
            <a:lvl7pPr marL="27432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7pPr>
            <a:lvl8pPr marL="32004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8pPr>
            <a:lvl9pPr marL="36576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9pPr>
          </a:lstStyle>
          <a:p>
            <a:pPr marL="342900" indent="-342900">
              <a:buFont typeface="Wingdings" pitchFamily="2" charset="2"/>
              <a:buChar char="Ø"/>
            </a:pPr>
            <a:r>
              <a:rPr lang="en-US" altLang="zh-CN" dirty="0"/>
              <a:t>VHDL</a:t>
            </a:r>
            <a:r>
              <a:rPr lang="zh-CN" altLang="en-US" dirty="0"/>
              <a:t>的主要语言要素</a:t>
            </a:r>
            <a:endParaRPr lang="en-US" altLang="zh-CN" dirty="0"/>
          </a:p>
          <a:p>
            <a:pPr marL="342900" indent="-342900">
              <a:buFont typeface="Wingdings" pitchFamily="2" charset="2"/>
              <a:buChar char="Ø"/>
            </a:pPr>
            <a:r>
              <a:rPr lang="en-US" altLang="zh-CN" dirty="0"/>
              <a:t>VHDL</a:t>
            </a:r>
            <a:r>
              <a:rPr lang="zh-CN" altLang="en-US" dirty="0"/>
              <a:t>的编程案例（组合逻辑，时序逻辑，状态机等）</a:t>
            </a:r>
            <a:endParaRPr lang="zh-CN" altLang="en-US" dirty="0">
              <a:ea typeface="宋体" pitchFamily="2" charset="-122"/>
            </a:endParaRPr>
          </a:p>
          <a:p>
            <a:pPr marL="342900" indent="-342900">
              <a:buFont typeface="Wingdings" pitchFamily="2" charset="2"/>
              <a:buChar char="Ø"/>
            </a:pPr>
            <a:endParaRPr kumimoji="1" lang="zh-CN" altLang="en-US" dirty="0"/>
          </a:p>
          <a:p>
            <a:pPr marL="342900" indent="-342900">
              <a:buFont typeface="Wingdings" pitchFamily="2" charset="2"/>
              <a:buChar char="Ø"/>
            </a:pPr>
            <a:endParaRPr kumimoji="1" lang="en-US" altLang="zh-CN" dirty="0"/>
          </a:p>
          <a:p>
            <a:pPr marL="342900" indent="-342900">
              <a:buFont typeface="Wingdings" pitchFamily="2" charset="2"/>
              <a:buChar char="Ø"/>
            </a:pPr>
            <a:endParaRPr kumimoji="1" lang="zh-CN" altLang="en-US" dirty="0"/>
          </a:p>
          <a:p>
            <a:pPr marL="342900" indent="-342900">
              <a:buFont typeface="Wingdings" pitchFamily="2" charset="2"/>
              <a:buChar char="Ø"/>
            </a:pPr>
            <a:endParaRPr lang="zh-CN" altLang="en-US" dirty="0">
              <a:solidFill>
                <a:srgbClr val="0000DC"/>
              </a:solidFill>
              <a:latin typeface="楷体_GB2312" charset="-122"/>
              <a:ea typeface="楷体_GB2312" charset="-122"/>
            </a:endParaRPr>
          </a:p>
          <a:p>
            <a:pPr marL="342900" indent="-342900">
              <a:buFont typeface="Wingdings" pitchFamily="2" charset="2"/>
              <a:buChar char="Ø"/>
            </a:pPr>
            <a:endParaRPr lang="en-US" altLang="zh-CN" dirty="0"/>
          </a:p>
          <a:p>
            <a:pPr marL="342900" indent="-342900">
              <a:buFont typeface="Wingdings" pitchFamily="2" charset="2"/>
              <a:buChar char="Ø"/>
            </a:pPr>
            <a:endParaRPr lang="en-US" altLang="zh-CN" dirty="0"/>
          </a:p>
        </p:txBody>
      </p:sp>
    </p:spTree>
    <p:extLst>
      <p:ext uri="{BB962C8B-B14F-4D97-AF65-F5344CB8AC3E}">
        <p14:creationId xmlns:p14="http://schemas.microsoft.com/office/powerpoint/2010/main" val="11490394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9687"/>
            <a:ext cx="9027297" cy="417935"/>
          </a:xfrm>
        </p:spPr>
        <p:txBody>
          <a:bodyPr/>
          <a:lstStyle/>
          <a:p>
            <a:r>
              <a:rPr lang="zh-CN" altLang="en-US" sz="2800" dirty="0"/>
              <a:t>第六章  可编程逻辑</a:t>
            </a:r>
            <a:r>
              <a:rPr lang="en-US" altLang="zh-CN" sz="2800" dirty="0"/>
              <a:t>\</a:t>
            </a:r>
            <a:r>
              <a:rPr lang="zh-CN" altLang="en-US" sz="2800" dirty="0"/>
              <a:t>第四节  </a:t>
            </a:r>
            <a:r>
              <a:rPr lang="en-US" altLang="zh-CN" sz="2800" dirty="0"/>
              <a:t>VHDL</a:t>
            </a:r>
            <a:r>
              <a:rPr lang="zh-CN" altLang="en-US" sz="2800" dirty="0"/>
              <a:t>语言编程</a:t>
            </a:r>
            <a:endParaRPr lang="zh-CN" altLang="en-US" dirty="0"/>
          </a:p>
        </p:txBody>
      </p:sp>
      <p:sp>
        <p:nvSpPr>
          <p:cNvPr id="13" name="Text Box 598"/>
          <p:cNvSpPr txBox="1">
            <a:spLocks noGrp="1" noChangeArrowheads="1"/>
          </p:cNvSpPr>
          <p:nvPr>
            <p:ph idx="1"/>
          </p:nvPr>
        </p:nvSpPr>
        <p:spPr bwMode="auto">
          <a:xfrm>
            <a:off x="71700" y="510023"/>
            <a:ext cx="8909050" cy="980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pPr>
            <a:r>
              <a:rPr lang="en-US" altLang="zh-CN" sz="2800" dirty="0">
                <a:ea typeface="宋体" pitchFamily="2" charset="-122"/>
              </a:rPr>
              <a:t>VHDL</a:t>
            </a:r>
            <a:r>
              <a:rPr lang="zh-CN" altLang="en-US" sz="2800" dirty="0">
                <a:ea typeface="宋体" pitchFamily="2" charset="-122"/>
              </a:rPr>
              <a:t>语言</a:t>
            </a:r>
            <a:endParaRPr lang="en-US" altLang="zh-CN" sz="2800" dirty="0">
              <a:ea typeface="宋体" pitchFamily="2" charset="-122"/>
            </a:endParaRPr>
          </a:p>
          <a:p>
            <a:pPr lvl="2" eaLnBrk="1" hangingPunct="1">
              <a:lnSpc>
                <a:spcPct val="100000"/>
              </a:lnSpc>
            </a:pPr>
            <a:endParaRPr lang="en-US" altLang="zh-CN" dirty="0">
              <a:ea typeface="宋体" pitchFamily="2" charset="-122"/>
            </a:endParaRPr>
          </a:p>
        </p:txBody>
      </p:sp>
      <p:grpSp>
        <p:nvGrpSpPr>
          <p:cNvPr id="5" name="Group 23"/>
          <p:cNvGrpSpPr>
            <a:grpSpLocks/>
          </p:cNvGrpSpPr>
          <p:nvPr/>
        </p:nvGrpSpPr>
        <p:grpSpPr bwMode="auto">
          <a:xfrm>
            <a:off x="2763613" y="2261394"/>
            <a:ext cx="3887787" cy="3852862"/>
            <a:chOff x="1610" y="663"/>
            <a:chExt cx="2449" cy="2427"/>
          </a:xfrm>
        </p:grpSpPr>
        <p:sp>
          <p:nvSpPr>
            <p:cNvPr id="6" name="Rectangle 16"/>
            <p:cNvSpPr>
              <a:spLocks noChangeArrowheads="1"/>
            </p:cNvSpPr>
            <p:nvPr/>
          </p:nvSpPr>
          <p:spPr bwMode="auto">
            <a:xfrm>
              <a:off x="1610" y="663"/>
              <a:ext cx="2404" cy="2404"/>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1"/>
              </a:extrusionClr>
            </a:sp3d>
          </p:spPr>
          <p:txBody>
            <a:bodyPr wrap="none" lIns="90000" tIns="46800" rIns="90000" bIns="46800" anchor="ctr">
              <a:spAutoFit/>
              <a:flatTx/>
            </a:bodyPr>
            <a:lstStyle/>
            <a:p>
              <a:endParaRPr lang="zh-CN" altLang="en-US"/>
            </a:p>
          </p:txBody>
        </p:sp>
        <p:sp>
          <p:nvSpPr>
            <p:cNvPr id="7" name="Text Box 17"/>
            <p:cNvSpPr txBox="1">
              <a:spLocks noChangeArrowheads="1"/>
            </p:cNvSpPr>
            <p:nvPr/>
          </p:nvSpPr>
          <p:spPr bwMode="auto">
            <a:xfrm>
              <a:off x="3016" y="2840"/>
              <a:ext cx="104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ea typeface="宋体" pitchFamily="2" charset="-122"/>
                </a:rPr>
                <a:t>VHDL</a:t>
              </a:r>
              <a:r>
                <a:rPr lang="zh-CN" altLang="en-US"/>
                <a:t>结构</a:t>
              </a:r>
            </a:p>
          </p:txBody>
        </p:sp>
      </p:grpSp>
      <p:grpSp>
        <p:nvGrpSpPr>
          <p:cNvPr id="8" name="Group 18"/>
          <p:cNvGrpSpPr>
            <a:grpSpLocks/>
          </p:cNvGrpSpPr>
          <p:nvPr/>
        </p:nvGrpSpPr>
        <p:grpSpPr bwMode="auto">
          <a:xfrm>
            <a:off x="3158900" y="2839244"/>
            <a:ext cx="936625" cy="431800"/>
            <a:chOff x="1882" y="1026"/>
            <a:chExt cx="590" cy="272"/>
          </a:xfrm>
        </p:grpSpPr>
        <p:sp>
          <p:nvSpPr>
            <p:cNvPr id="9" name="Rectangle 6"/>
            <p:cNvSpPr>
              <a:spLocks noChangeArrowheads="1"/>
            </p:cNvSpPr>
            <p:nvPr/>
          </p:nvSpPr>
          <p:spPr bwMode="auto">
            <a:xfrm>
              <a:off x="1882" y="1026"/>
              <a:ext cx="590" cy="272"/>
            </a:xfrm>
            <a:prstGeom prst="rect">
              <a:avLst/>
            </a:prstGeom>
            <a:solidFill>
              <a:schemeClr val="hlink"/>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hlink"/>
              </a:extrusionClr>
            </a:sp3d>
          </p:spPr>
          <p:txBody>
            <a:bodyPr wrap="none" lIns="90000" tIns="46800" rIns="90000" bIns="46800" anchor="ctr">
              <a:spAutoFit/>
              <a:flatTx/>
            </a:bodyPr>
            <a:lstStyle/>
            <a:p>
              <a:endParaRPr lang="zh-CN" altLang="en-US"/>
            </a:p>
          </p:txBody>
        </p:sp>
        <p:sp>
          <p:nvSpPr>
            <p:cNvPr id="10" name="Text Box 8"/>
            <p:cNvSpPr txBox="1">
              <a:spLocks noChangeArrowheads="1"/>
            </p:cNvSpPr>
            <p:nvPr/>
          </p:nvSpPr>
          <p:spPr bwMode="auto">
            <a:xfrm>
              <a:off x="2018" y="1026"/>
              <a:ext cx="36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zh-CN" altLang="en-US"/>
                <a:t>库</a:t>
              </a:r>
            </a:p>
          </p:txBody>
        </p:sp>
      </p:grpSp>
      <p:grpSp>
        <p:nvGrpSpPr>
          <p:cNvPr id="11" name="Group 50"/>
          <p:cNvGrpSpPr>
            <a:grpSpLocks/>
          </p:cNvGrpSpPr>
          <p:nvPr/>
        </p:nvGrpSpPr>
        <p:grpSpPr bwMode="auto">
          <a:xfrm>
            <a:off x="4995638" y="2837656"/>
            <a:ext cx="1081087" cy="431800"/>
            <a:chOff x="3152" y="1344"/>
            <a:chExt cx="681" cy="272"/>
          </a:xfrm>
        </p:grpSpPr>
        <p:sp>
          <p:nvSpPr>
            <p:cNvPr id="12" name="Rectangle 7"/>
            <p:cNvSpPr>
              <a:spLocks noChangeArrowheads="1"/>
            </p:cNvSpPr>
            <p:nvPr/>
          </p:nvSpPr>
          <p:spPr bwMode="auto">
            <a:xfrm>
              <a:off x="3152" y="1344"/>
              <a:ext cx="681" cy="272"/>
            </a:xfrm>
            <a:prstGeom prst="rect">
              <a:avLst/>
            </a:prstGeom>
            <a:solidFill>
              <a:schemeClr val="hlink"/>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hlink"/>
              </a:extrusionClr>
            </a:sp3d>
          </p:spPr>
          <p:txBody>
            <a:bodyPr lIns="90000" tIns="46800" rIns="90000" bIns="46800" anchor="ctr">
              <a:spAutoFit/>
              <a:flatTx/>
            </a:bodyPr>
            <a:lstStyle/>
            <a:p>
              <a:endParaRPr lang="zh-CN" altLang="en-US"/>
            </a:p>
          </p:txBody>
        </p:sp>
        <p:sp>
          <p:nvSpPr>
            <p:cNvPr id="14" name="Text Box 9"/>
            <p:cNvSpPr txBox="1">
              <a:spLocks noChangeArrowheads="1"/>
            </p:cNvSpPr>
            <p:nvPr/>
          </p:nvSpPr>
          <p:spPr bwMode="auto">
            <a:xfrm>
              <a:off x="3152" y="1344"/>
              <a:ext cx="68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zh-CN" altLang="en-US"/>
                <a:t>程序包</a:t>
              </a:r>
            </a:p>
          </p:txBody>
        </p:sp>
      </p:grpSp>
      <p:grpSp>
        <p:nvGrpSpPr>
          <p:cNvPr id="15" name="Group 20"/>
          <p:cNvGrpSpPr>
            <a:grpSpLocks/>
          </p:cNvGrpSpPr>
          <p:nvPr/>
        </p:nvGrpSpPr>
        <p:grpSpPr bwMode="auto">
          <a:xfrm>
            <a:off x="3735163" y="3775869"/>
            <a:ext cx="1511300" cy="431800"/>
            <a:chOff x="2245" y="1616"/>
            <a:chExt cx="952" cy="272"/>
          </a:xfrm>
        </p:grpSpPr>
        <p:sp>
          <p:nvSpPr>
            <p:cNvPr id="16" name="Rectangle 10"/>
            <p:cNvSpPr>
              <a:spLocks noChangeArrowheads="1"/>
            </p:cNvSpPr>
            <p:nvPr/>
          </p:nvSpPr>
          <p:spPr bwMode="auto">
            <a:xfrm>
              <a:off x="2245" y="1616"/>
              <a:ext cx="952" cy="272"/>
            </a:xfrm>
            <a:prstGeom prst="rect">
              <a:avLst/>
            </a:prstGeom>
            <a:solidFill>
              <a:schemeClr val="hlink"/>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hlink"/>
              </a:extrusionClr>
            </a:sp3d>
          </p:spPr>
          <p:txBody>
            <a:bodyPr lIns="90000" tIns="46800" rIns="90000" bIns="46800" anchor="ctr">
              <a:spAutoFit/>
              <a:flatTx/>
            </a:bodyPr>
            <a:lstStyle/>
            <a:p>
              <a:endParaRPr lang="zh-CN" altLang="en-US"/>
            </a:p>
          </p:txBody>
        </p:sp>
        <p:sp>
          <p:nvSpPr>
            <p:cNvPr id="17" name="Text Box 11"/>
            <p:cNvSpPr txBox="1">
              <a:spLocks noChangeArrowheads="1"/>
            </p:cNvSpPr>
            <p:nvPr/>
          </p:nvSpPr>
          <p:spPr bwMode="auto">
            <a:xfrm>
              <a:off x="2472" y="1616"/>
              <a:ext cx="5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zh-CN" altLang="en-US"/>
                <a:t>实体</a:t>
              </a:r>
            </a:p>
          </p:txBody>
        </p:sp>
      </p:grpSp>
      <p:grpSp>
        <p:nvGrpSpPr>
          <p:cNvPr id="18" name="Group 21"/>
          <p:cNvGrpSpPr>
            <a:grpSpLocks/>
          </p:cNvGrpSpPr>
          <p:nvPr/>
        </p:nvGrpSpPr>
        <p:grpSpPr bwMode="auto">
          <a:xfrm>
            <a:off x="3735163" y="4495006"/>
            <a:ext cx="1511300" cy="431800"/>
            <a:chOff x="2199" y="2069"/>
            <a:chExt cx="952" cy="272"/>
          </a:xfrm>
        </p:grpSpPr>
        <p:sp>
          <p:nvSpPr>
            <p:cNvPr id="19" name="Rectangle 12"/>
            <p:cNvSpPr>
              <a:spLocks noChangeArrowheads="1"/>
            </p:cNvSpPr>
            <p:nvPr/>
          </p:nvSpPr>
          <p:spPr bwMode="auto">
            <a:xfrm>
              <a:off x="2199" y="2069"/>
              <a:ext cx="952" cy="272"/>
            </a:xfrm>
            <a:prstGeom prst="rect">
              <a:avLst/>
            </a:prstGeom>
            <a:solidFill>
              <a:schemeClr val="hlink"/>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hlink"/>
              </a:extrusionClr>
            </a:sp3d>
          </p:spPr>
          <p:txBody>
            <a:bodyPr lIns="90000" tIns="46800" rIns="90000" bIns="46800" anchor="ctr">
              <a:spAutoFit/>
              <a:flatTx/>
            </a:bodyPr>
            <a:lstStyle/>
            <a:p>
              <a:endParaRPr lang="zh-CN" altLang="en-US"/>
            </a:p>
          </p:txBody>
        </p:sp>
        <p:sp>
          <p:nvSpPr>
            <p:cNvPr id="20" name="Text Box 13"/>
            <p:cNvSpPr txBox="1">
              <a:spLocks noChangeArrowheads="1"/>
            </p:cNvSpPr>
            <p:nvPr/>
          </p:nvSpPr>
          <p:spPr bwMode="auto">
            <a:xfrm>
              <a:off x="2290" y="2069"/>
              <a:ext cx="81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zh-CN" altLang="en-US"/>
                <a:t>结构体</a:t>
              </a:r>
            </a:p>
          </p:txBody>
        </p:sp>
      </p:grpSp>
      <p:grpSp>
        <p:nvGrpSpPr>
          <p:cNvPr id="21" name="Group 22"/>
          <p:cNvGrpSpPr>
            <a:grpSpLocks/>
          </p:cNvGrpSpPr>
          <p:nvPr/>
        </p:nvGrpSpPr>
        <p:grpSpPr bwMode="auto">
          <a:xfrm>
            <a:off x="4022500" y="5215731"/>
            <a:ext cx="1081088" cy="431800"/>
            <a:chOff x="2426" y="2568"/>
            <a:chExt cx="681" cy="272"/>
          </a:xfrm>
        </p:grpSpPr>
        <p:sp>
          <p:nvSpPr>
            <p:cNvPr id="22" name="Rectangle 14"/>
            <p:cNvSpPr>
              <a:spLocks noChangeArrowheads="1"/>
            </p:cNvSpPr>
            <p:nvPr/>
          </p:nvSpPr>
          <p:spPr bwMode="auto">
            <a:xfrm>
              <a:off x="2426" y="2568"/>
              <a:ext cx="590" cy="272"/>
            </a:xfrm>
            <a:prstGeom prst="rect">
              <a:avLst/>
            </a:prstGeom>
            <a:solidFill>
              <a:schemeClr val="hlink"/>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hlink"/>
              </a:extrusionClr>
            </a:sp3d>
          </p:spPr>
          <p:txBody>
            <a:bodyPr wrap="none" lIns="90000" tIns="46800" rIns="90000" bIns="46800" anchor="ctr">
              <a:spAutoFit/>
              <a:flatTx/>
            </a:bodyPr>
            <a:lstStyle/>
            <a:p>
              <a:endParaRPr lang="zh-CN" altLang="en-US"/>
            </a:p>
          </p:txBody>
        </p:sp>
        <p:sp>
          <p:nvSpPr>
            <p:cNvPr id="23" name="Text Box 15"/>
            <p:cNvSpPr txBox="1">
              <a:spLocks noChangeArrowheads="1"/>
            </p:cNvSpPr>
            <p:nvPr/>
          </p:nvSpPr>
          <p:spPr bwMode="auto">
            <a:xfrm>
              <a:off x="2426" y="2568"/>
              <a:ext cx="68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zh-CN" altLang="en-US"/>
                <a:t>配置</a:t>
              </a:r>
            </a:p>
          </p:txBody>
        </p:sp>
      </p:grpSp>
      <p:grpSp>
        <p:nvGrpSpPr>
          <p:cNvPr id="24" name="Group 30"/>
          <p:cNvGrpSpPr>
            <a:grpSpLocks/>
          </p:cNvGrpSpPr>
          <p:nvPr/>
        </p:nvGrpSpPr>
        <p:grpSpPr bwMode="auto">
          <a:xfrm>
            <a:off x="223613" y="1253331"/>
            <a:ext cx="2898775" cy="1657350"/>
            <a:chOff x="101" y="73"/>
            <a:chExt cx="1826" cy="1044"/>
          </a:xfrm>
        </p:grpSpPr>
        <p:sp>
          <p:nvSpPr>
            <p:cNvPr id="25" name="Text Box 24"/>
            <p:cNvSpPr txBox="1">
              <a:spLocks noChangeArrowheads="1"/>
            </p:cNvSpPr>
            <p:nvPr/>
          </p:nvSpPr>
          <p:spPr bwMode="auto">
            <a:xfrm>
              <a:off x="101" y="73"/>
              <a:ext cx="1446" cy="670"/>
            </a:xfrm>
            <a:prstGeom prst="rect">
              <a:avLst/>
            </a:prstGeom>
            <a:noFill/>
            <a:ln w="57150" cmpd="thinThick" algn="ctr">
              <a:solidFill>
                <a:srgbClr val="FF66CC"/>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pPr>
              <a:r>
                <a:rPr lang="zh-CN" altLang="en-US">
                  <a:ea typeface="宋体" pitchFamily="2" charset="-122"/>
                </a:rPr>
                <a:t>存放已编译的实体、结构体、程序包和配置</a:t>
              </a:r>
            </a:p>
          </p:txBody>
        </p:sp>
        <p:sp>
          <p:nvSpPr>
            <p:cNvPr id="26" name="Line 25"/>
            <p:cNvSpPr>
              <a:spLocks noChangeShapeType="1"/>
            </p:cNvSpPr>
            <p:nvPr/>
          </p:nvSpPr>
          <p:spPr bwMode="auto">
            <a:xfrm>
              <a:off x="1519" y="754"/>
              <a:ext cx="408" cy="363"/>
            </a:xfrm>
            <a:prstGeom prst="line">
              <a:avLst/>
            </a:prstGeom>
            <a:noFill/>
            <a:ln w="19050">
              <a:solidFill>
                <a:srgbClr val="FF66CC"/>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grpSp>
      <p:grpSp>
        <p:nvGrpSpPr>
          <p:cNvPr id="27" name="Group 35"/>
          <p:cNvGrpSpPr>
            <a:grpSpLocks/>
          </p:cNvGrpSpPr>
          <p:nvPr/>
        </p:nvGrpSpPr>
        <p:grpSpPr bwMode="auto">
          <a:xfrm>
            <a:off x="6200550" y="1108869"/>
            <a:ext cx="2879725" cy="1714500"/>
            <a:chOff x="3833" y="82"/>
            <a:chExt cx="1814" cy="1080"/>
          </a:xfrm>
        </p:grpSpPr>
        <p:sp>
          <p:nvSpPr>
            <p:cNvPr id="28" name="Text Box 28"/>
            <p:cNvSpPr txBox="1">
              <a:spLocks noChangeArrowheads="1"/>
            </p:cNvSpPr>
            <p:nvPr/>
          </p:nvSpPr>
          <p:spPr bwMode="auto">
            <a:xfrm>
              <a:off x="4195" y="82"/>
              <a:ext cx="1452" cy="670"/>
            </a:xfrm>
            <a:prstGeom prst="rect">
              <a:avLst/>
            </a:prstGeom>
            <a:noFill/>
            <a:ln w="57150" cmpd="thinThick" algn="ctr">
              <a:solidFill>
                <a:srgbClr val="FF66CC"/>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pPr>
              <a:r>
                <a:rPr lang="zh-CN" altLang="en-US">
                  <a:ea typeface="宋体" pitchFamily="2" charset="-122"/>
                </a:rPr>
                <a:t>存放各种设计模块能共享的数据类型、常数、程序等</a:t>
              </a:r>
            </a:p>
          </p:txBody>
        </p:sp>
        <p:sp>
          <p:nvSpPr>
            <p:cNvPr id="29" name="Line 29"/>
            <p:cNvSpPr>
              <a:spLocks noChangeShapeType="1"/>
            </p:cNvSpPr>
            <p:nvPr/>
          </p:nvSpPr>
          <p:spPr bwMode="auto">
            <a:xfrm flipH="1">
              <a:off x="3833" y="754"/>
              <a:ext cx="499" cy="408"/>
            </a:xfrm>
            <a:prstGeom prst="line">
              <a:avLst/>
            </a:prstGeom>
            <a:noFill/>
            <a:ln w="19050">
              <a:solidFill>
                <a:srgbClr val="FF66CC"/>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grpSp>
      <p:grpSp>
        <p:nvGrpSpPr>
          <p:cNvPr id="30" name="Group 34"/>
          <p:cNvGrpSpPr>
            <a:grpSpLocks/>
          </p:cNvGrpSpPr>
          <p:nvPr/>
        </p:nvGrpSpPr>
        <p:grpSpPr bwMode="auto">
          <a:xfrm>
            <a:off x="295050" y="3255169"/>
            <a:ext cx="3384550" cy="758825"/>
            <a:chOff x="113" y="1434"/>
            <a:chExt cx="2132" cy="478"/>
          </a:xfrm>
        </p:grpSpPr>
        <p:sp>
          <p:nvSpPr>
            <p:cNvPr id="31" name="Text Box 32"/>
            <p:cNvSpPr txBox="1">
              <a:spLocks noChangeArrowheads="1"/>
            </p:cNvSpPr>
            <p:nvPr/>
          </p:nvSpPr>
          <p:spPr bwMode="auto">
            <a:xfrm>
              <a:off x="113" y="1434"/>
              <a:ext cx="1446" cy="478"/>
            </a:xfrm>
            <a:prstGeom prst="rect">
              <a:avLst/>
            </a:prstGeom>
            <a:noFill/>
            <a:ln w="57150" cmpd="thinThick" algn="ctr">
              <a:solidFill>
                <a:srgbClr val="FF66CC"/>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pPr>
              <a:r>
                <a:rPr lang="zh-CN" altLang="en-US">
                  <a:ea typeface="宋体" pitchFamily="2" charset="-122"/>
                </a:rPr>
                <a:t>描述所设计硬件系统的外部接口信号</a:t>
              </a:r>
            </a:p>
          </p:txBody>
        </p:sp>
        <p:sp>
          <p:nvSpPr>
            <p:cNvPr id="32" name="Line 33"/>
            <p:cNvSpPr>
              <a:spLocks noChangeShapeType="1"/>
            </p:cNvSpPr>
            <p:nvPr/>
          </p:nvSpPr>
          <p:spPr bwMode="auto">
            <a:xfrm>
              <a:off x="1565" y="1661"/>
              <a:ext cx="680" cy="181"/>
            </a:xfrm>
            <a:prstGeom prst="line">
              <a:avLst/>
            </a:prstGeom>
            <a:noFill/>
            <a:ln w="19050">
              <a:solidFill>
                <a:srgbClr val="FF66CC"/>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grpSp>
      <p:grpSp>
        <p:nvGrpSpPr>
          <p:cNvPr id="33" name="Group 41"/>
          <p:cNvGrpSpPr>
            <a:grpSpLocks/>
          </p:cNvGrpSpPr>
          <p:nvPr/>
        </p:nvGrpSpPr>
        <p:grpSpPr bwMode="auto">
          <a:xfrm>
            <a:off x="5479825" y="3759994"/>
            <a:ext cx="3248025" cy="1063625"/>
            <a:chOff x="3379" y="1752"/>
            <a:chExt cx="2046" cy="670"/>
          </a:xfrm>
        </p:grpSpPr>
        <p:sp>
          <p:nvSpPr>
            <p:cNvPr id="34" name="Text Box 37"/>
            <p:cNvSpPr txBox="1">
              <a:spLocks noChangeArrowheads="1"/>
            </p:cNvSpPr>
            <p:nvPr/>
          </p:nvSpPr>
          <p:spPr bwMode="auto">
            <a:xfrm>
              <a:off x="4286" y="1752"/>
              <a:ext cx="1139" cy="670"/>
            </a:xfrm>
            <a:prstGeom prst="rect">
              <a:avLst/>
            </a:prstGeom>
            <a:noFill/>
            <a:ln w="57150" cmpd="thinThick" algn="ctr">
              <a:solidFill>
                <a:srgbClr val="FF66CC"/>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pPr>
              <a:r>
                <a:rPr lang="zh-CN" altLang="en-US">
                  <a:ea typeface="宋体" pitchFamily="2" charset="-122"/>
                </a:rPr>
                <a:t>描述所设计硬件系统的内部结构和功能</a:t>
              </a:r>
            </a:p>
          </p:txBody>
        </p:sp>
        <p:sp>
          <p:nvSpPr>
            <p:cNvPr id="35" name="Line 38"/>
            <p:cNvSpPr>
              <a:spLocks noChangeShapeType="1"/>
            </p:cNvSpPr>
            <p:nvPr/>
          </p:nvSpPr>
          <p:spPr bwMode="auto">
            <a:xfrm flipH="1">
              <a:off x="3379" y="2069"/>
              <a:ext cx="907" cy="227"/>
            </a:xfrm>
            <a:prstGeom prst="line">
              <a:avLst/>
            </a:prstGeom>
            <a:noFill/>
            <a:ln w="19050">
              <a:solidFill>
                <a:srgbClr val="FF66CC"/>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grpSp>
      <p:grpSp>
        <p:nvGrpSpPr>
          <p:cNvPr id="36" name="Group 46"/>
          <p:cNvGrpSpPr>
            <a:grpSpLocks/>
          </p:cNvGrpSpPr>
          <p:nvPr/>
        </p:nvGrpSpPr>
        <p:grpSpPr bwMode="auto">
          <a:xfrm>
            <a:off x="510950" y="4768056"/>
            <a:ext cx="3455988" cy="1063625"/>
            <a:chOff x="249" y="2387"/>
            <a:chExt cx="2177" cy="670"/>
          </a:xfrm>
        </p:grpSpPr>
        <p:sp>
          <p:nvSpPr>
            <p:cNvPr id="37" name="Text Box 43"/>
            <p:cNvSpPr txBox="1">
              <a:spLocks noChangeArrowheads="1"/>
            </p:cNvSpPr>
            <p:nvPr/>
          </p:nvSpPr>
          <p:spPr bwMode="auto">
            <a:xfrm>
              <a:off x="249" y="2387"/>
              <a:ext cx="1270" cy="670"/>
            </a:xfrm>
            <a:prstGeom prst="rect">
              <a:avLst/>
            </a:prstGeom>
            <a:noFill/>
            <a:ln w="57150" cmpd="thinThick" algn="ctr">
              <a:solidFill>
                <a:srgbClr val="FF66CC"/>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pPr>
              <a:r>
                <a:rPr lang="zh-CN" altLang="en-US">
                  <a:ea typeface="宋体" pitchFamily="2" charset="-122"/>
                </a:rPr>
                <a:t>用来从库中选取所需单元来组成新系统</a:t>
              </a:r>
            </a:p>
          </p:txBody>
        </p:sp>
        <p:sp>
          <p:nvSpPr>
            <p:cNvPr id="38" name="Line 44"/>
            <p:cNvSpPr>
              <a:spLocks noChangeShapeType="1"/>
            </p:cNvSpPr>
            <p:nvPr/>
          </p:nvSpPr>
          <p:spPr bwMode="auto">
            <a:xfrm>
              <a:off x="1519" y="2614"/>
              <a:ext cx="907" cy="181"/>
            </a:xfrm>
            <a:prstGeom prst="line">
              <a:avLst/>
            </a:prstGeom>
            <a:noFill/>
            <a:ln w="19050">
              <a:solidFill>
                <a:srgbClr val="FF66CC"/>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grpSp>
    </p:spTree>
    <p:extLst>
      <p:ext uri="{BB962C8B-B14F-4D97-AF65-F5344CB8AC3E}">
        <p14:creationId xmlns:p14="http://schemas.microsoft.com/office/powerpoint/2010/main" val="38116779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9687"/>
            <a:ext cx="9027297" cy="417935"/>
          </a:xfrm>
        </p:spPr>
        <p:txBody>
          <a:bodyPr/>
          <a:lstStyle/>
          <a:p>
            <a:r>
              <a:rPr lang="zh-CN" altLang="en-US" sz="2800" dirty="0"/>
              <a:t>第六章  可编程逻辑</a:t>
            </a:r>
            <a:r>
              <a:rPr lang="en-US" altLang="zh-CN" sz="2800" dirty="0"/>
              <a:t>\</a:t>
            </a:r>
            <a:r>
              <a:rPr lang="zh-CN" altLang="en-US" sz="2800" dirty="0"/>
              <a:t>第四节  </a:t>
            </a:r>
            <a:r>
              <a:rPr lang="en-US" altLang="zh-CN" sz="2800" dirty="0"/>
              <a:t>VHDL</a:t>
            </a:r>
            <a:r>
              <a:rPr lang="zh-CN" altLang="en-US" sz="2800" dirty="0"/>
              <a:t>语言编程</a:t>
            </a:r>
            <a:endParaRPr lang="zh-CN" altLang="en-US" dirty="0"/>
          </a:p>
        </p:txBody>
      </p:sp>
      <p:sp>
        <p:nvSpPr>
          <p:cNvPr id="39" name="Text Box 598"/>
          <p:cNvSpPr txBox="1">
            <a:spLocks noGrp="1" noChangeArrowheads="1"/>
          </p:cNvSpPr>
          <p:nvPr>
            <p:ph idx="1"/>
          </p:nvPr>
        </p:nvSpPr>
        <p:spPr bwMode="auto">
          <a:xfrm>
            <a:off x="8466" y="445712"/>
            <a:ext cx="8909050" cy="6385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pPr>
            <a:r>
              <a:rPr lang="en-US" altLang="zh-CN" sz="2800" dirty="0">
                <a:ea typeface="宋体" pitchFamily="2" charset="-122"/>
              </a:rPr>
              <a:t>VHDL</a:t>
            </a:r>
            <a:r>
              <a:rPr lang="zh-CN" altLang="en-US" sz="2800" dirty="0">
                <a:ea typeface="宋体" pitchFamily="2" charset="-122"/>
              </a:rPr>
              <a:t>语言</a:t>
            </a:r>
            <a:endParaRPr lang="en-US" altLang="zh-CN" sz="2800" dirty="0">
              <a:ea typeface="宋体" pitchFamily="2" charset="-122"/>
            </a:endParaRPr>
          </a:p>
          <a:p>
            <a:pPr lvl="1" eaLnBrk="1" hangingPunct="1">
              <a:lnSpc>
                <a:spcPct val="100000"/>
              </a:lnSpc>
            </a:pPr>
            <a:r>
              <a:rPr lang="zh-CN" altLang="en-US" sz="2800" dirty="0">
                <a:ea typeface="宋体" pitchFamily="2" charset="-122"/>
              </a:rPr>
              <a:t>库</a:t>
            </a:r>
            <a:endParaRPr lang="en-US" altLang="zh-CN" sz="2800" dirty="0">
              <a:ea typeface="宋体" pitchFamily="2" charset="-122"/>
            </a:endParaRPr>
          </a:p>
          <a:p>
            <a:pPr lvl="2" eaLnBrk="1" hangingPunct="1">
              <a:lnSpc>
                <a:spcPct val="100000"/>
              </a:lnSpc>
            </a:pPr>
            <a:r>
              <a:rPr lang="zh-CN" altLang="en-US" dirty="0">
                <a:ea typeface="宋体" pitchFamily="2" charset="-122"/>
              </a:rPr>
              <a:t>库是专门用于存放预先编译好的程序包的地方，对应一个文件目录，程序包的文件就放在此目录中，其功能相当于共享资源的仓库，所有已完成的设计资源只有存入某个“库”内才可以被其他实体共享。</a:t>
            </a:r>
            <a:endParaRPr lang="en-US" altLang="zh-CN" dirty="0">
              <a:ea typeface="宋体" pitchFamily="2" charset="-122"/>
            </a:endParaRPr>
          </a:p>
          <a:p>
            <a:pPr lvl="2" eaLnBrk="1" hangingPunct="1">
              <a:lnSpc>
                <a:spcPct val="100000"/>
              </a:lnSpc>
            </a:pPr>
            <a:r>
              <a:rPr lang="zh-CN" altLang="en-US" dirty="0">
                <a:ea typeface="宋体" pitchFamily="2" charset="-122"/>
              </a:rPr>
              <a:t>库的说明总是放在设计单元的最前面，表示该库资源对以下的设计单元开放。库语句格式如下：</a:t>
            </a:r>
            <a:endParaRPr lang="en-US" altLang="zh-CN" dirty="0">
              <a:ea typeface="宋体" pitchFamily="2" charset="-122"/>
            </a:endParaRPr>
          </a:p>
          <a:p>
            <a:pPr marL="457200" lvl="1" indent="0" eaLnBrk="1" hangingPunct="1">
              <a:lnSpc>
                <a:spcPct val="100000"/>
              </a:lnSpc>
              <a:buNone/>
            </a:pPr>
            <a:endParaRPr lang="en-US" altLang="zh-CN" sz="2800" dirty="0">
              <a:ea typeface="宋体" pitchFamily="2" charset="-122"/>
            </a:endParaRPr>
          </a:p>
          <a:p>
            <a:pPr marL="230188" lvl="1" indent="-230188" eaLnBrk="1" hangingPunct="1">
              <a:lnSpc>
                <a:spcPct val="100000"/>
              </a:lnSpc>
              <a:buFont typeface="Wingdings" pitchFamily="2" charset="2"/>
              <a:buChar char="n"/>
            </a:pPr>
            <a:endParaRPr lang="en-US" altLang="zh-CN" sz="2800" dirty="0">
              <a:ea typeface="宋体" pitchFamily="2" charset="-122"/>
            </a:endParaRPr>
          </a:p>
          <a:p>
            <a:pPr eaLnBrk="1" hangingPunct="1">
              <a:lnSpc>
                <a:spcPct val="100000"/>
              </a:lnSpc>
              <a:buFont typeface="Wingdings" pitchFamily="2" charset="2"/>
              <a:buChar char="n"/>
            </a:pPr>
            <a:endParaRPr lang="en-US" altLang="zh-CN" sz="2800" dirty="0">
              <a:ea typeface="宋体" pitchFamily="2" charset="-122"/>
            </a:endParaRPr>
          </a:p>
          <a:p>
            <a:pPr marL="457200" lvl="1" indent="0" eaLnBrk="1" hangingPunct="1">
              <a:lnSpc>
                <a:spcPct val="100000"/>
              </a:lnSpc>
              <a:buNone/>
            </a:pPr>
            <a:endParaRPr lang="en-US" altLang="zh-CN" sz="2800" dirty="0">
              <a:ea typeface="宋体" pitchFamily="2" charset="-122"/>
            </a:endParaRPr>
          </a:p>
          <a:p>
            <a:pPr eaLnBrk="1" hangingPunct="1">
              <a:lnSpc>
                <a:spcPct val="100000"/>
              </a:lnSpc>
            </a:pPr>
            <a:endParaRPr lang="en-US" altLang="zh-CN" sz="2800" dirty="0">
              <a:ea typeface="宋体" pitchFamily="2" charset="-122"/>
            </a:endParaRPr>
          </a:p>
          <a:p>
            <a:pPr lvl="2" eaLnBrk="1" hangingPunct="1">
              <a:lnSpc>
                <a:spcPct val="100000"/>
              </a:lnSpc>
            </a:pPr>
            <a:endParaRPr lang="en-US" altLang="zh-CN" dirty="0">
              <a:ea typeface="宋体" pitchFamily="2" charset="-122"/>
            </a:endParaRPr>
          </a:p>
        </p:txBody>
      </p:sp>
      <p:sp>
        <p:nvSpPr>
          <p:cNvPr id="3" name="矩形 2"/>
          <p:cNvSpPr/>
          <p:nvPr/>
        </p:nvSpPr>
        <p:spPr>
          <a:xfrm>
            <a:off x="2681874" y="3248988"/>
            <a:ext cx="4572000" cy="646331"/>
          </a:xfrm>
          <a:prstGeom prst="rect">
            <a:avLst/>
          </a:prstGeom>
        </p:spPr>
        <p:txBody>
          <a:bodyPr>
            <a:spAutoFit/>
          </a:bodyPr>
          <a:lstStyle/>
          <a:p>
            <a:r>
              <a:rPr lang="zh-CN" altLang="en-US" dirty="0">
                <a:solidFill>
                  <a:schemeClr val="tx1"/>
                </a:solidFill>
              </a:rPr>
              <a:t>库语句格式如下：</a:t>
            </a:r>
          </a:p>
          <a:p>
            <a:r>
              <a:rPr lang="en-US" altLang="zh-CN" dirty="0">
                <a:solidFill>
                  <a:schemeClr val="tx1"/>
                </a:solidFill>
              </a:rPr>
              <a:t>LIBRARY </a:t>
            </a:r>
            <a:r>
              <a:rPr lang="zh-CN" altLang="en-US" dirty="0">
                <a:solidFill>
                  <a:schemeClr val="tx1"/>
                </a:solidFill>
              </a:rPr>
              <a:t>库名 ；</a:t>
            </a:r>
          </a:p>
        </p:txBody>
      </p:sp>
      <p:sp>
        <p:nvSpPr>
          <p:cNvPr id="40" name="矩形 39"/>
          <p:cNvSpPr/>
          <p:nvPr/>
        </p:nvSpPr>
        <p:spPr>
          <a:xfrm>
            <a:off x="1241778" y="3875136"/>
            <a:ext cx="4028667" cy="369332"/>
          </a:xfrm>
          <a:prstGeom prst="rect">
            <a:avLst/>
          </a:prstGeom>
        </p:spPr>
        <p:txBody>
          <a:bodyPr wrap="none">
            <a:spAutoFit/>
          </a:bodyPr>
          <a:lstStyle/>
          <a:p>
            <a:r>
              <a:rPr lang="zh-CN" altLang="en-US" dirty="0">
                <a:solidFill>
                  <a:schemeClr val="tx1"/>
                </a:solidFill>
              </a:rPr>
              <a:t>常用的库有</a:t>
            </a:r>
            <a:r>
              <a:rPr lang="en-US" altLang="zh-CN" dirty="0">
                <a:solidFill>
                  <a:schemeClr val="tx1"/>
                </a:solidFill>
              </a:rPr>
              <a:t>IEEE</a:t>
            </a:r>
            <a:r>
              <a:rPr lang="zh-CN" altLang="en-US" dirty="0">
                <a:solidFill>
                  <a:schemeClr val="tx1"/>
                </a:solidFill>
              </a:rPr>
              <a:t>库、</a:t>
            </a:r>
            <a:r>
              <a:rPr lang="en-US" altLang="zh-CN" dirty="0">
                <a:solidFill>
                  <a:schemeClr val="tx1"/>
                </a:solidFill>
              </a:rPr>
              <a:t>STD</a:t>
            </a:r>
            <a:r>
              <a:rPr lang="zh-CN" altLang="en-US" dirty="0">
                <a:solidFill>
                  <a:schemeClr val="tx1"/>
                </a:solidFill>
              </a:rPr>
              <a:t>库和</a:t>
            </a:r>
            <a:r>
              <a:rPr lang="en-US" altLang="zh-CN" dirty="0">
                <a:solidFill>
                  <a:schemeClr val="tx1"/>
                </a:solidFill>
              </a:rPr>
              <a:t>WORK</a:t>
            </a:r>
            <a:r>
              <a:rPr lang="zh-CN" altLang="en-US" dirty="0">
                <a:solidFill>
                  <a:schemeClr val="tx1"/>
                </a:solidFill>
              </a:rPr>
              <a:t>库。</a:t>
            </a:r>
            <a:endParaRPr lang="zh-CN" altLang="en-US" dirty="0">
              <a:solidFill>
                <a:schemeClr val="tx1"/>
              </a:solidFill>
              <a:effectLst/>
            </a:endParaRPr>
          </a:p>
        </p:txBody>
      </p:sp>
      <p:sp>
        <p:nvSpPr>
          <p:cNvPr id="41" name="矩形 40"/>
          <p:cNvSpPr/>
          <p:nvPr/>
        </p:nvSpPr>
        <p:spPr>
          <a:xfrm>
            <a:off x="1511796" y="4244468"/>
            <a:ext cx="7245483" cy="1200329"/>
          </a:xfrm>
          <a:prstGeom prst="rect">
            <a:avLst/>
          </a:prstGeom>
        </p:spPr>
        <p:txBody>
          <a:bodyPr wrap="square">
            <a:spAutoFit/>
          </a:bodyPr>
          <a:lstStyle/>
          <a:p>
            <a:pPr marL="285750" indent="-285750">
              <a:buFont typeface="Wingdings" pitchFamily="2" charset="2"/>
              <a:buChar char="l"/>
            </a:pPr>
            <a:r>
              <a:rPr lang="en-US" altLang="zh-CN" dirty="0">
                <a:solidFill>
                  <a:schemeClr val="tx1"/>
                </a:solidFill>
              </a:rPr>
              <a:t>IEEE</a:t>
            </a:r>
            <a:r>
              <a:rPr lang="zh-CN" altLang="en-US" dirty="0">
                <a:solidFill>
                  <a:schemeClr val="tx1"/>
                </a:solidFill>
              </a:rPr>
              <a:t>库：是</a:t>
            </a:r>
            <a:r>
              <a:rPr lang="en-US" altLang="zh-CN" dirty="0">
                <a:solidFill>
                  <a:schemeClr val="tx1"/>
                </a:solidFill>
              </a:rPr>
              <a:t>VHDL</a:t>
            </a:r>
            <a:r>
              <a:rPr lang="zh-CN" altLang="en-US" dirty="0">
                <a:solidFill>
                  <a:schemeClr val="tx1"/>
                </a:solidFill>
              </a:rPr>
              <a:t>设计中最常用的资源库，包含</a:t>
            </a:r>
            <a:r>
              <a:rPr lang="en-US" altLang="zh-CN" dirty="0">
                <a:solidFill>
                  <a:schemeClr val="tx1"/>
                </a:solidFill>
              </a:rPr>
              <a:t>IEEE</a:t>
            </a:r>
            <a:r>
              <a:rPr lang="zh-CN" altLang="en-US" dirty="0">
                <a:solidFill>
                  <a:schemeClr val="tx1"/>
                </a:solidFill>
              </a:rPr>
              <a:t>标准的</a:t>
            </a:r>
            <a:r>
              <a:rPr lang="en-US" altLang="zh-CN" dirty="0">
                <a:solidFill>
                  <a:schemeClr val="tx1"/>
                </a:solidFill>
              </a:rPr>
              <a:t>STD_LOGIC_1164</a:t>
            </a:r>
            <a:r>
              <a:rPr lang="zh-CN" altLang="en-US" dirty="0">
                <a:solidFill>
                  <a:schemeClr val="tx1"/>
                </a:solidFill>
              </a:rPr>
              <a:t>、</a:t>
            </a:r>
            <a:r>
              <a:rPr lang="en-US" altLang="zh-CN" dirty="0">
                <a:solidFill>
                  <a:schemeClr val="tx1"/>
                </a:solidFill>
              </a:rPr>
              <a:t>NUMERIC_BIT</a:t>
            </a:r>
            <a:r>
              <a:rPr lang="zh-CN" altLang="en-US" dirty="0">
                <a:solidFill>
                  <a:schemeClr val="tx1"/>
                </a:solidFill>
              </a:rPr>
              <a:t>、</a:t>
            </a:r>
            <a:r>
              <a:rPr lang="en-US" altLang="zh-CN" dirty="0">
                <a:solidFill>
                  <a:schemeClr val="tx1"/>
                </a:solidFill>
              </a:rPr>
              <a:t>NUMERIC_STD</a:t>
            </a:r>
            <a:r>
              <a:rPr lang="zh-CN" altLang="en-US" dirty="0">
                <a:solidFill>
                  <a:schemeClr val="tx1"/>
                </a:solidFill>
              </a:rPr>
              <a:t>以及其他一些支持工业标准的程序包。其中最重要和最常用的是</a:t>
            </a:r>
            <a:r>
              <a:rPr lang="en-US" altLang="zh-CN" dirty="0">
                <a:solidFill>
                  <a:schemeClr val="tx1"/>
                </a:solidFill>
              </a:rPr>
              <a:t>STD_LOGIC_1164</a:t>
            </a:r>
            <a:r>
              <a:rPr lang="zh-CN" altLang="en-US" dirty="0">
                <a:solidFill>
                  <a:schemeClr val="tx1"/>
                </a:solidFill>
              </a:rPr>
              <a:t>程序包，大部分程序都是以此程序包中设定的标准为设计基础。</a:t>
            </a:r>
          </a:p>
        </p:txBody>
      </p:sp>
      <p:sp>
        <p:nvSpPr>
          <p:cNvPr id="42" name="矩形 41"/>
          <p:cNvSpPr/>
          <p:nvPr/>
        </p:nvSpPr>
        <p:spPr>
          <a:xfrm>
            <a:off x="1511795" y="5314172"/>
            <a:ext cx="7245483" cy="646331"/>
          </a:xfrm>
          <a:prstGeom prst="rect">
            <a:avLst/>
          </a:prstGeom>
        </p:spPr>
        <p:txBody>
          <a:bodyPr wrap="square">
            <a:spAutoFit/>
          </a:bodyPr>
          <a:lstStyle/>
          <a:p>
            <a:pPr marL="285750" indent="-285750">
              <a:buFont typeface="Wingdings" pitchFamily="2" charset="2"/>
              <a:buChar char="l"/>
            </a:pPr>
            <a:r>
              <a:rPr lang="en-US" altLang="zh-CN" dirty="0">
                <a:solidFill>
                  <a:schemeClr val="tx1"/>
                </a:solidFill>
              </a:rPr>
              <a:t>STD</a:t>
            </a:r>
            <a:r>
              <a:rPr lang="zh-CN" altLang="en-US" dirty="0">
                <a:solidFill>
                  <a:schemeClr val="tx1"/>
                </a:solidFill>
              </a:rPr>
              <a:t>库：是</a:t>
            </a:r>
            <a:r>
              <a:rPr lang="en-US" altLang="zh-CN" dirty="0">
                <a:solidFill>
                  <a:schemeClr val="tx1"/>
                </a:solidFill>
              </a:rPr>
              <a:t>VHDL</a:t>
            </a:r>
            <a:r>
              <a:rPr lang="zh-CN" altLang="en-US" dirty="0">
                <a:solidFill>
                  <a:schemeClr val="tx1"/>
                </a:solidFill>
              </a:rPr>
              <a:t>的标准库，</a:t>
            </a:r>
            <a:r>
              <a:rPr lang="en-US" altLang="zh-CN" dirty="0">
                <a:solidFill>
                  <a:schemeClr val="tx1"/>
                </a:solidFill>
              </a:rPr>
              <a:t>VHDL</a:t>
            </a:r>
            <a:r>
              <a:rPr lang="zh-CN" altLang="en-US" dirty="0">
                <a:solidFill>
                  <a:schemeClr val="tx1"/>
                </a:solidFill>
              </a:rPr>
              <a:t>在编译过程中会自动调用这个库，所以使用时不需要用语句另外说明。</a:t>
            </a:r>
          </a:p>
        </p:txBody>
      </p:sp>
      <p:sp>
        <p:nvSpPr>
          <p:cNvPr id="43" name="矩形 42"/>
          <p:cNvSpPr/>
          <p:nvPr/>
        </p:nvSpPr>
        <p:spPr>
          <a:xfrm>
            <a:off x="1497718" y="5895363"/>
            <a:ext cx="7646281" cy="923330"/>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buFont typeface="Wingdings" pitchFamily="2" charset="2"/>
              <a:buChar char="l"/>
            </a:pPr>
            <a:r>
              <a:rPr lang="en-US" altLang="zh-CN" dirty="0">
                <a:solidFill>
                  <a:schemeClr val="tx1"/>
                </a:solidFill>
              </a:rPr>
              <a:t>WORK</a:t>
            </a:r>
            <a:r>
              <a:rPr lang="zh-CN" altLang="en-US" dirty="0">
                <a:solidFill>
                  <a:schemeClr val="tx1"/>
                </a:solidFill>
              </a:rPr>
              <a:t>库：是用户在进行</a:t>
            </a:r>
            <a:r>
              <a:rPr lang="en-US" altLang="zh-CN" dirty="0">
                <a:solidFill>
                  <a:schemeClr val="tx1"/>
                </a:solidFill>
              </a:rPr>
              <a:t>VHDL</a:t>
            </a:r>
            <a:r>
              <a:rPr lang="zh-CN" altLang="en-US" dirty="0">
                <a:solidFill>
                  <a:schemeClr val="tx1"/>
                </a:solidFill>
              </a:rPr>
              <a:t>设计时的现行工作库，用户的设计成果将自动保存在这个库中，是用户自己的仓库，同</a:t>
            </a:r>
            <a:r>
              <a:rPr lang="en-US" altLang="zh-CN" dirty="0">
                <a:solidFill>
                  <a:schemeClr val="tx1"/>
                </a:solidFill>
              </a:rPr>
              <a:t>STD</a:t>
            </a:r>
            <a:r>
              <a:rPr lang="zh-CN" altLang="en-US" dirty="0">
                <a:solidFill>
                  <a:schemeClr val="tx1"/>
                </a:solidFill>
              </a:rPr>
              <a:t>库一样，使用该库不需要任何说明。</a:t>
            </a:r>
          </a:p>
        </p:txBody>
      </p:sp>
      <p:pic>
        <p:nvPicPr>
          <p:cNvPr id="563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0161" y="0"/>
            <a:ext cx="3289928" cy="1636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34397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9687"/>
            <a:ext cx="9027297" cy="239647"/>
          </a:xfrm>
        </p:spPr>
        <p:txBody>
          <a:bodyPr/>
          <a:lstStyle/>
          <a:p>
            <a:r>
              <a:rPr lang="zh-CN" altLang="en-US" sz="2800" dirty="0"/>
              <a:t>第六章  可编程逻辑</a:t>
            </a:r>
            <a:r>
              <a:rPr lang="en-US" altLang="zh-CN" sz="2800" dirty="0"/>
              <a:t>\</a:t>
            </a:r>
            <a:r>
              <a:rPr lang="zh-CN" altLang="en-US" sz="2800" dirty="0"/>
              <a:t>第四节  </a:t>
            </a:r>
            <a:r>
              <a:rPr lang="en-US" altLang="zh-CN" sz="2800" dirty="0"/>
              <a:t>VHDL</a:t>
            </a:r>
            <a:r>
              <a:rPr lang="zh-CN" altLang="en-US" sz="2800" dirty="0"/>
              <a:t>语言编程</a:t>
            </a:r>
            <a:endParaRPr lang="zh-CN" altLang="en-US" dirty="0"/>
          </a:p>
        </p:txBody>
      </p:sp>
      <p:sp>
        <p:nvSpPr>
          <p:cNvPr id="39" name="Text Box 598"/>
          <p:cNvSpPr txBox="1">
            <a:spLocks noGrp="1" noChangeArrowheads="1"/>
          </p:cNvSpPr>
          <p:nvPr>
            <p:ph idx="1"/>
          </p:nvPr>
        </p:nvSpPr>
        <p:spPr bwMode="auto">
          <a:xfrm>
            <a:off x="-751" y="373373"/>
            <a:ext cx="9028048" cy="610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pPr>
            <a:r>
              <a:rPr lang="en-US" altLang="zh-CN" sz="2800" dirty="0">
                <a:ea typeface="宋体" pitchFamily="2" charset="-122"/>
              </a:rPr>
              <a:t>VHDL</a:t>
            </a:r>
            <a:r>
              <a:rPr lang="zh-CN" altLang="en-US" sz="2800" dirty="0">
                <a:ea typeface="宋体" pitchFamily="2" charset="-122"/>
              </a:rPr>
              <a:t>语言</a:t>
            </a:r>
            <a:endParaRPr lang="en-US" altLang="zh-CN" sz="2800" dirty="0">
              <a:ea typeface="宋体" pitchFamily="2" charset="-122"/>
            </a:endParaRPr>
          </a:p>
          <a:p>
            <a:pPr lvl="1" eaLnBrk="1" hangingPunct="1">
              <a:lnSpc>
                <a:spcPct val="100000"/>
              </a:lnSpc>
            </a:pPr>
            <a:r>
              <a:rPr lang="zh-CN" altLang="en-US" sz="2800" dirty="0">
                <a:ea typeface="宋体" pitchFamily="2" charset="-122"/>
              </a:rPr>
              <a:t>程序包</a:t>
            </a:r>
            <a:endParaRPr lang="en-US" altLang="zh-CN" sz="2800" dirty="0">
              <a:ea typeface="宋体" pitchFamily="2" charset="-122"/>
            </a:endParaRPr>
          </a:p>
          <a:p>
            <a:pPr lvl="2" eaLnBrk="1" hangingPunct="1">
              <a:lnSpc>
                <a:spcPct val="100000"/>
              </a:lnSpc>
            </a:pPr>
            <a:r>
              <a:rPr lang="zh-CN" altLang="en-US" dirty="0">
                <a:ea typeface="宋体" pitchFamily="2" charset="-122"/>
              </a:rPr>
              <a:t>程序包是用</a:t>
            </a:r>
            <a:r>
              <a:rPr lang="en-US" altLang="zh-CN" dirty="0">
                <a:ea typeface="宋体" pitchFamily="2" charset="-122"/>
              </a:rPr>
              <a:t>VHDL</a:t>
            </a:r>
            <a:r>
              <a:rPr lang="zh-CN" altLang="en-US" dirty="0">
                <a:ea typeface="宋体" pitchFamily="2" charset="-122"/>
              </a:rPr>
              <a:t>语言编写的一段程序，可以供其他设计单元调用和共享，程序包的作用是可以使一组数据类型、常量和子程序能够被多个设计单元使用，使程序结构清晰。</a:t>
            </a:r>
            <a:endParaRPr lang="en-US" altLang="zh-CN" dirty="0">
              <a:ea typeface="宋体" pitchFamily="2" charset="-122"/>
            </a:endParaRPr>
          </a:p>
          <a:p>
            <a:pPr lvl="2" eaLnBrk="1" hangingPunct="1">
              <a:lnSpc>
                <a:spcPct val="100000"/>
              </a:lnSpc>
            </a:pPr>
            <a:r>
              <a:rPr lang="zh-CN" altLang="en-US" dirty="0">
                <a:ea typeface="宋体" pitchFamily="2" charset="-122"/>
              </a:rPr>
              <a:t>程序包分为包头和包体两部分。包头（也称程序包说明）是对包中使用的数据类型、元件、函数和子程序进行定义，其形式与实体定义类似。包体规定了程序包的实际功能，存放函数和过程的程序体，而且还允许建立内部的子程序、内部变量和数据类型。包头、包体均以关键字</a:t>
            </a:r>
            <a:r>
              <a:rPr lang="en-US" altLang="zh-CN" dirty="0">
                <a:ea typeface="宋体" pitchFamily="2" charset="-122"/>
              </a:rPr>
              <a:t>PACKAGE</a:t>
            </a:r>
            <a:r>
              <a:rPr lang="zh-CN" altLang="en-US" dirty="0">
                <a:ea typeface="宋体" pitchFamily="2" charset="-122"/>
              </a:rPr>
              <a:t>开头。</a:t>
            </a:r>
            <a:endParaRPr lang="en-US" altLang="zh-CN" dirty="0">
              <a:ea typeface="宋体" pitchFamily="2" charset="-122"/>
            </a:endParaRPr>
          </a:p>
          <a:p>
            <a:pPr eaLnBrk="1" hangingPunct="1">
              <a:lnSpc>
                <a:spcPct val="100000"/>
              </a:lnSpc>
              <a:buFont typeface="Wingdings" pitchFamily="2" charset="2"/>
              <a:buChar char="n"/>
            </a:pPr>
            <a:endParaRPr lang="en-US" altLang="zh-CN" sz="2800" dirty="0">
              <a:ea typeface="宋体" pitchFamily="2" charset="-122"/>
            </a:endParaRPr>
          </a:p>
          <a:p>
            <a:pPr marL="457200" lvl="1" indent="0" eaLnBrk="1" hangingPunct="1">
              <a:lnSpc>
                <a:spcPct val="100000"/>
              </a:lnSpc>
              <a:buNone/>
            </a:pPr>
            <a:endParaRPr lang="en-US" altLang="zh-CN" sz="2800" dirty="0">
              <a:ea typeface="宋体" pitchFamily="2" charset="-122"/>
            </a:endParaRPr>
          </a:p>
          <a:p>
            <a:pPr eaLnBrk="1" hangingPunct="1">
              <a:lnSpc>
                <a:spcPct val="100000"/>
              </a:lnSpc>
            </a:pPr>
            <a:endParaRPr lang="en-US" altLang="zh-CN" sz="2800" dirty="0">
              <a:ea typeface="宋体" pitchFamily="2" charset="-122"/>
            </a:endParaRPr>
          </a:p>
          <a:p>
            <a:pPr lvl="2" eaLnBrk="1" hangingPunct="1">
              <a:lnSpc>
                <a:spcPct val="100000"/>
              </a:lnSpc>
            </a:pPr>
            <a:endParaRPr lang="en-US" altLang="zh-CN" dirty="0">
              <a:ea typeface="宋体" pitchFamily="2" charset="-122"/>
            </a:endParaRPr>
          </a:p>
        </p:txBody>
      </p:sp>
      <p:sp>
        <p:nvSpPr>
          <p:cNvPr id="2" name="矩形 1"/>
          <p:cNvSpPr/>
          <p:nvPr/>
        </p:nvSpPr>
        <p:spPr>
          <a:xfrm>
            <a:off x="1061766" y="4271341"/>
            <a:ext cx="2475165" cy="1477328"/>
          </a:xfrm>
          <a:prstGeom prst="rect">
            <a:avLst/>
          </a:prstGeom>
        </p:spPr>
        <p:txBody>
          <a:bodyPr wrap="square">
            <a:spAutoFit/>
          </a:bodyPr>
          <a:lstStyle/>
          <a:p>
            <a:r>
              <a:rPr lang="zh-CN" altLang="en-US" dirty="0">
                <a:solidFill>
                  <a:schemeClr val="tx1"/>
                </a:solidFill>
              </a:rPr>
              <a:t>包头格式：</a:t>
            </a:r>
            <a:endParaRPr lang="en-US" altLang="zh-CN" dirty="0">
              <a:solidFill>
                <a:schemeClr val="tx1"/>
              </a:solidFill>
            </a:endParaRPr>
          </a:p>
          <a:p>
            <a:endParaRPr lang="en-US" altLang="zh-CN" dirty="0">
              <a:solidFill>
                <a:schemeClr val="tx1"/>
              </a:solidFill>
            </a:endParaRPr>
          </a:p>
          <a:p>
            <a:r>
              <a:rPr lang="en-US" altLang="zh-CN" dirty="0">
                <a:solidFill>
                  <a:schemeClr val="tx1"/>
                </a:solidFill>
              </a:rPr>
              <a:t>PACKAGE </a:t>
            </a:r>
            <a:r>
              <a:rPr lang="zh-CN" altLang="en-US" dirty="0">
                <a:solidFill>
                  <a:schemeClr val="tx1"/>
                </a:solidFill>
              </a:rPr>
              <a:t>程序包名 </a:t>
            </a:r>
            <a:r>
              <a:rPr lang="en-US" altLang="zh-CN" dirty="0">
                <a:solidFill>
                  <a:schemeClr val="tx1"/>
                </a:solidFill>
              </a:rPr>
              <a:t>IS</a:t>
            </a:r>
          </a:p>
          <a:p>
            <a:r>
              <a:rPr lang="en-US" altLang="zh-CN" dirty="0">
                <a:solidFill>
                  <a:schemeClr val="tx1"/>
                </a:solidFill>
              </a:rPr>
              <a:t>[</a:t>
            </a:r>
            <a:r>
              <a:rPr lang="zh-CN" altLang="en-US" dirty="0">
                <a:solidFill>
                  <a:schemeClr val="tx1"/>
                </a:solidFill>
              </a:rPr>
              <a:t>包头说明语句</a:t>
            </a:r>
            <a:r>
              <a:rPr lang="en-US" altLang="zh-CN" dirty="0">
                <a:solidFill>
                  <a:schemeClr val="tx1"/>
                </a:solidFill>
              </a:rPr>
              <a:t>]</a:t>
            </a:r>
            <a:endParaRPr lang="zh-CN" altLang="en-US" dirty="0">
              <a:solidFill>
                <a:schemeClr val="tx1"/>
              </a:solidFill>
            </a:endParaRPr>
          </a:p>
          <a:p>
            <a:r>
              <a:rPr lang="en-US" altLang="zh-CN" dirty="0">
                <a:solidFill>
                  <a:schemeClr val="tx1"/>
                </a:solidFill>
              </a:rPr>
              <a:t>END </a:t>
            </a:r>
            <a:r>
              <a:rPr lang="zh-CN" altLang="en-US" dirty="0">
                <a:solidFill>
                  <a:schemeClr val="tx1"/>
                </a:solidFill>
              </a:rPr>
              <a:t>程序包名；</a:t>
            </a:r>
            <a:endParaRPr lang="zh-CN" altLang="en-US" dirty="0">
              <a:solidFill>
                <a:schemeClr val="tx1"/>
              </a:solidFill>
              <a:effectLst/>
            </a:endParaRPr>
          </a:p>
        </p:txBody>
      </p:sp>
      <p:sp>
        <p:nvSpPr>
          <p:cNvPr id="5" name="矩形 4"/>
          <p:cNvSpPr/>
          <p:nvPr/>
        </p:nvSpPr>
        <p:spPr>
          <a:xfrm>
            <a:off x="5292048" y="4251758"/>
            <a:ext cx="2960205" cy="1477328"/>
          </a:xfrm>
          <a:prstGeom prst="rect">
            <a:avLst/>
          </a:prstGeom>
        </p:spPr>
        <p:txBody>
          <a:bodyPr wrap="square">
            <a:spAutoFit/>
          </a:bodyPr>
          <a:lstStyle/>
          <a:p>
            <a:r>
              <a:rPr lang="zh-CN" altLang="en-US" dirty="0">
                <a:solidFill>
                  <a:schemeClr val="tx1"/>
                </a:solidFill>
              </a:rPr>
              <a:t>包体格式：</a:t>
            </a:r>
            <a:endParaRPr lang="en-US" altLang="zh-CN" dirty="0">
              <a:solidFill>
                <a:schemeClr val="tx1"/>
              </a:solidFill>
            </a:endParaRPr>
          </a:p>
          <a:p>
            <a:endParaRPr lang="en-US" altLang="zh-CN" dirty="0">
              <a:solidFill>
                <a:schemeClr val="tx1"/>
              </a:solidFill>
            </a:endParaRPr>
          </a:p>
          <a:p>
            <a:r>
              <a:rPr lang="en-US" altLang="zh-CN" dirty="0">
                <a:solidFill>
                  <a:schemeClr val="tx1"/>
                </a:solidFill>
              </a:rPr>
              <a:t>PACKAGE BODY </a:t>
            </a:r>
            <a:r>
              <a:rPr lang="zh-CN" altLang="en-US" dirty="0">
                <a:solidFill>
                  <a:schemeClr val="tx1"/>
                </a:solidFill>
              </a:rPr>
              <a:t>程序包名 </a:t>
            </a:r>
            <a:r>
              <a:rPr lang="en-US" altLang="zh-CN" dirty="0">
                <a:solidFill>
                  <a:schemeClr val="tx1"/>
                </a:solidFill>
              </a:rPr>
              <a:t>IS</a:t>
            </a:r>
          </a:p>
          <a:p>
            <a:r>
              <a:rPr lang="en-US" altLang="zh-CN" dirty="0">
                <a:solidFill>
                  <a:schemeClr val="tx1"/>
                </a:solidFill>
              </a:rPr>
              <a:t>[</a:t>
            </a:r>
            <a:r>
              <a:rPr lang="zh-CN" altLang="en-US" dirty="0">
                <a:solidFill>
                  <a:schemeClr val="tx1"/>
                </a:solidFill>
              </a:rPr>
              <a:t>包体说明语句</a:t>
            </a:r>
            <a:r>
              <a:rPr lang="en-US" altLang="zh-CN" dirty="0">
                <a:solidFill>
                  <a:schemeClr val="tx1"/>
                </a:solidFill>
              </a:rPr>
              <a:t>]</a:t>
            </a:r>
            <a:endParaRPr lang="zh-CN" altLang="en-US" dirty="0">
              <a:solidFill>
                <a:schemeClr val="tx1"/>
              </a:solidFill>
            </a:endParaRPr>
          </a:p>
          <a:p>
            <a:r>
              <a:rPr lang="en-US" altLang="zh-CN" dirty="0">
                <a:solidFill>
                  <a:schemeClr val="tx1"/>
                </a:solidFill>
              </a:rPr>
              <a:t>END </a:t>
            </a:r>
            <a:r>
              <a:rPr lang="zh-CN" altLang="en-US" dirty="0">
                <a:solidFill>
                  <a:schemeClr val="tx1"/>
                </a:solidFill>
              </a:rPr>
              <a:t>程序包名；</a:t>
            </a:r>
            <a:endParaRPr lang="zh-CN" altLang="en-US" dirty="0">
              <a:solidFill>
                <a:schemeClr val="tx1"/>
              </a:solidFill>
              <a:effectLst/>
            </a:endParaRPr>
          </a:p>
        </p:txBody>
      </p:sp>
      <p:sp>
        <p:nvSpPr>
          <p:cNvPr id="6" name="矩形 5"/>
          <p:cNvSpPr/>
          <p:nvPr/>
        </p:nvSpPr>
        <p:spPr>
          <a:xfrm>
            <a:off x="1601802" y="5916838"/>
            <a:ext cx="5580372" cy="369332"/>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zh-CN" altLang="en-US" dirty="0">
                <a:solidFill>
                  <a:schemeClr val="tx1"/>
                </a:solidFill>
              </a:rPr>
              <a:t>调用程序包的通用模式为：</a:t>
            </a:r>
            <a:r>
              <a:rPr lang="en-US" altLang="zh-CN" dirty="0">
                <a:solidFill>
                  <a:schemeClr val="tx1"/>
                </a:solidFill>
              </a:rPr>
              <a:t>USE</a:t>
            </a:r>
            <a:r>
              <a:rPr lang="zh-CN" altLang="en-US" dirty="0">
                <a:solidFill>
                  <a:schemeClr val="tx1"/>
                </a:solidFill>
              </a:rPr>
              <a:t> 库名</a:t>
            </a:r>
            <a:r>
              <a:rPr lang="en-US" altLang="zh-CN" dirty="0">
                <a:solidFill>
                  <a:schemeClr val="tx1"/>
                </a:solidFill>
              </a:rPr>
              <a:t>.</a:t>
            </a:r>
            <a:r>
              <a:rPr lang="zh-CN" altLang="en-US" dirty="0">
                <a:solidFill>
                  <a:schemeClr val="tx1"/>
                </a:solidFill>
              </a:rPr>
              <a:t>程序包名</a:t>
            </a:r>
            <a:r>
              <a:rPr lang="en-US" altLang="zh-CN" dirty="0">
                <a:solidFill>
                  <a:schemeClr val="tx1"/>
                </a:solidFill>
              </a:rPr>
              <a:t>.ALL</a:t>
            </a:r>
            <a:r>
              <a:rPr lang="zh-CN" altLang="en-US" dirty="0">
                <a:solidFill>
                  <a:schemeClr val="tx1"/>
                </a:solidFill>
              </a:rPr>
              <a:t>；</a:t>
            </a:r>
            <a:endParaRPr lang="zh-CN" altLang="en-US" dirty="0">
              <a:solidFill>
                <a:schemeClr val="tx1"/>
              </a:solidFill>
              <a:effectLst/>
            </a:endParaRPr>
          </a:p>
        </p:txBody>
      </p:sp>
    </p:spTree>
    <p:extLst>
      <p:ext uri="{BB962C8B-B14F-4D97-AF65-F5344CB8AC3E}">
        <p14:creationId xmlns:p14="http://schemas.microsoft.com/office/powerpoint/2010/main" val="29251597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9687"/>
            <a:ext cx="9027297" cy="239647"/>
          </a:xfrm>
        </p:spPr>
        <p:txBody>
          <a:bodyPr/>
          <a:lstStyle/>
          <a:p>
            <a:r>
              <a:rPr lang="zh-CN" altLang="en-US" sz="2800" dirty="0"/>
              <a:t>第六章  可编程逻辑</a:t>
            </a:r>
            <a:r>
              <a:rPr lang="en-US" altLang="zh-CN" sz="2800" dirty="0"/>
              <a:t>\</a:t>
            </a:r>
            <a:r>
              <a:rPr lang="zh-CN" altLang="en-US" sz="2800" dirty="0"/>
              <a:t>第四节  </a:t>
            </a:r>
            <a:r>
              <a:rPr lang="en-US" altLang="zh-CN" sz="2800" dirty="0"/>
              <a:t>VHDL</a:t>
            </a:r>
            <a:r>
              <a:rPr lang="zh-CN" altLang="en-US" sz="2800" dirty="0"/>
              <a:t>语言编程</a:t>
            </a:r>
            <a:endParaRPr lang="zh-CN" altLang="en-US" dirty="0"/>
          </a:p>
        </p:txBody>
      </p:sp>
      <p:sp>
        <p:nvSpPr>
          <p:cNvPr id="39" name="Text Box 598"/>
          <p:cNvSpPr txBox="1">
            <a:spLocks noGrp="1" noChangeArrowheads="1"/>
          </p:cNvSpPr>
          <p:nvPr>
            <p:ph idx="1"/>
          </p:nvPr>
        </p:nvSpPr>
        <p:spPr bwMode="auto">
          <a:xfrm>
            <a:off x="-751" y="373373"/>
            <a:ext cx="9028048" cy="3393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pPr>
            <a:r>
              <a:rPr lang="en-US" altLang="zh-CN" sz="2800" dirty="0">
                <a:ea typeface="宋体" pitchFamily="2" charset="-122"/>
              </a:rPr>
              <a:t>VHDL</a:t>
            </a:r>
            <a:r>
              <a:rPr lang="zh-CN" altLang="en-US" sz="2800" dirty="0">
                <a:ea typeface="宋体" pitchFamily="2" charset="-122"/>
              </a:rPr>
              <a:t>语言</a:t>
            </a:r>
            <a:endParaRPr lang="en-US" altLang="zh-CN" sz="2800" dirty="0">
              <a:ea typeface="宋体" pitchFamily="2" charset="-122"/>
            </a:endParaRPr>
          </a:p>
          <a:p>
            <a:pPr lvl="1" eaLnBrk="1" hangingPunct="1">
              <a:lnSpc>
                <a:spcPct val="100000"/>
              </a:lnSpc>
            </a:pPr>
            <a:r>
              <a:rPr lang="zh-CN" altLang="en-US" sz="2800" dirty="0">
                <a:ea typeface="宋体" pitchFamily="2" charset="-122"/>
              </a:rPr>
              <a:t>程序包</a:t>
            </a:r>
            <a:r>
              <a:rPr lang="en-US" altLang="zh-CN" sz="2800" dirty="0">
                <a:ea typeface="宋体" pitchFamily="2" charset="-122"/>
              </a:rPr>
              <a:t>/ </a:t>
            </a:r>
            <a:r>
              <a:rPr lang="zh-CN" altLang="en-US" sz="2800" dirty="0">
                <a:ea typeface="宋体" pitchFamily="2" charset="-122"/>
              </a:rPr>
              <a:t>常用预定义程序包有以下四个：</a:t>
            </a:r>
            <a:endParaRPr lang="en-US" altLang="zh-CN" sz="2800" dirty="0">
              <a:ea typeface="宋体" pitchFamily="2" charset="-122"/>
            </a:endParaRPr>
          </a:p>
          <a:p>
            <a:pPr eaLnBrk="1" hangingPunct="1">
              <a:lnSpc>
                <a:spcPct val="100000"/>
              </a:lnSpc>
              <a:buFont typeface="Wingdings" pitchFamily="2" charset="2"/>
              <a:buChar char="n"/>
            </a:pPr>
            <a:endParaRPr lang="en-US" altLang="zh-CN" sz="2800" dirty="0">
              <a:ea typeface="宋体" pitchFamily="2" charset="-122"/>
            </a:endParaRPr>
          </a:p>
          <a:p>
            <a:pPr marL="457200" lvl="1" indent="0" eaLnBrk="1" hangingPunct="1">
              <a:lnSpc>
                <a:spcPct val="100000"/>
              </a:lnSpc>
              <a:buNone/>
            </a:pPr>
            <a:endParaRPr lang="en-US" altLang="zh-CN" sz="2800" dirty="0">
              <a:ea typeface="宋体" pitchFamily="2" charset="-122"/>
            </a:endParaRPr>
          </a:p>
          <a:p>
            <a:pPr eaLnBrk="1" hangingPunct="1">
              <a:lnSpc>
                <a:spcPct val="100000"/>
              </a:lnSpc>
            </a:pPr>
            <a:endParaRPr lang="en-US" altLang="zh-CN" sz="2800" dirty="0">
              <a:ea typeface="宋体" pitchFamily="2" charset="-122"/>
            </a:endParaRPr>
          </a:p>
          <a:p>
            <a:pPr lvl="2" eaLnBrk="1" hangingPunct="1">
              <a:lnSpc>
                <a:spcPct val="100000"/>
              </a:lnSpc>
            </a:pPr>
            <a:endParaRPr lang="en-US" altLang="zh-CN" dirty="0">
              <a:ea typeface="宋体" pitchFamily="2" charset="-122"/>
            </a:endParaRPr>
          </a:p>
        </p:txBody>
      </p:sp>
      <p:sp>
        <p:nvSpPr>
          <p:cNvPr id="3" name="矩形 2"/>
          <p:cNvSpPr/>
          <p:nvPr/>
        </p:nvSpPr>
        <p:spPr>
          <a:xfrm>
            <a:off x="0" y="1443841"/>
            <a:ext cx="9027297" cy="2585323"/>
          </a:xfrm>
          <a:prstGeom prst="rect">
            <a:avLst/>
          </a:prstGeom>
        </p:spPr>
        <p:txBody>
          <a:bodyPr wrap="square">
            <a:spAutoFit/>
          </a:bodyPr>
          <a:lstStyle/>
          <a:p>
            <a:r>
              <a:rPr lang="zh-CN" altLang="en-US" dirty="0">
                <a:solidFill>
                  <a:schemeClr val="tx1"/>
                </a:solidFill>
              </a:rPr>
              <a:t>（</a:t>
            </a:r>
            <a:r>
              <a:rPr lang="en-US" altLang="zh-CN" dirty="0">
                <a:solidFill>
                  <a:schemeClr val="tx1"/>
                </a:solidFill>
              </a:rPr>
              <a:t>1</a:t>
            </a:r>
            <a:r>
              <a:rPr lang="zh-CN" altLang="en-US" dirty="0">
                <a:solidFill>
                  <a:schemeClr val="tx1"/>
                </a:solidFill>
              </a:rPr>
              <a:t>）</a:t>
            </a:r>
            <a:r>
              <a:rPr lang="en-US" altLang="zh-CN" dirty="0">
                <a:solidFill>
                  <a:schemeClr val="tx1"/>
                </a:solidFill>
              </a:rPr>
              <a:t>STD_LOGIC_1164</a:t>
            </a:r>
            <a:r>
              <a:rPr lang="zh-CN" altLang="en-US" dirty="0">
                <a:solidFill>
                  <a:schemeClr val="tx1"/>
                </a:solidFill>
              </a:rPr>
              <a:t>程序包</a:t>
            </a:r>
          </a:p>
          <a:p>
            <a:r>
              <a:rPr lang="en-US" altLang="zh-CN" dirty="0">
                <a:solidFill>
                  <a:schemeClr val="tx1"/>
                </a:solidFill>
              </a:rPr>
              <a:t>    STD_LOGIC_1164</a:t>
            </a:r>
            <a:r>
              <a:rPr lang="zh-CN" altLang="en-US" dirty="0">
                <a:solidFill>
                  <a:schemeClr val="tx1"/>
                </a:solidFill>
              </a:rPr>
              <a:t>程序包定义了一些数据类型、子类型和函数。数据类型包括：</a:t>
            </a:r>
            <a:r>
              <a:rPr lang="en-US" altLang="zh-CN" dirty="0">
                <a:solidFill>
                  <a:schemeClr val="tx1"/>
                </a:solidFill>
              </a:rPr>
              <a:t>STD_ULOGIC</a:t>
            </a:r>
            <a:r>
              <a:rPr lang="zh-CN" altLang="en-US" dirty="0">
                <a:solidFill>
                  <a:schemeClr val="tx1"/>
                </a:solidFill>
              </a:rPr>
              <a:t>、</a:t>
            </a:r>
            <a:r>
              <a:rPr lang="en-US" altLang="zh-CN" dirty="0">
                <a:solidFill>
                  <a:schemeClr val="tx1"/>
                </a:solidFill>
              </a:rPr>
              <a:t>STD_ULOGIC _VECTOR</a:t>
            </a:r>
            <a:r>
              <a:rPr lang="zh-CN" altLang="en-US" dirty="0">
                <a:solidFill>
                  <a:schemeClr val="tx1"/>
                </a:solidFill>
              </a:rPr>
              <a:t>、</a:t>
            </a:r>
            <a:r>
              <a:rPr lang="en-US" altLang="zh-CN" dirty="0">
                <a:solidFill>
                  <a:schemeClr val="tx1"/>
                </a:solidFill>
              </a:rPr>
              <a:t>STD_LOGIC</a:t>
            </a:r>
            <a:r>
              <a:rPr lang="zh-CN" altLang="en-US" dirty="0">
                <a:solidFill>
                  <a:schemeClr val="tx1"/>
                </a:solidFill>
              </a:rPr>
              <a:t>和</a:t>
            </a:r>
            <a:r>
              <a:rPr lang="en-US" altLang="zh-CN" dirty="0">
                <a:solidFill>
                  <a:schemeClr val="tx1"/>
                </a:solidFill>
              </a:rPr>
              <a:t>STD_LOGIC _VECTOR</a:t>
            </a:r>
            <a:r>
              <a:rPr lang="zh-CN" altLang="en-US" dirty="0">
                <a:solidFill>
                  <a:schemeClr val="tx1"/>
                </a:solidFill>
              </a:rPr>
              <a:t>，用的最多最广的是</a:t>
            </a:r>
            <a:r>
              <a:rPr lang="en-US" altLang="zh-CN" dirty="0">
                <a:solidFill>
                  <a:schemeClr val="tx1"/>
                </a:solidFill>
              </a:rPr>
              <a:t>STD_LOGIC</a:t>
            </a:r>
            <a:r>
              <a:rPr lang="zh-CN" altLang="en-US" dirty="0">
                <a:solidFill>
                  <a:schemeClr val="tx1"/>
                </a:solidFill>
              </a:rPr>
              <a:t>和</a:t>
            </a:r>
            <a:r>
              <a:rPr lang="en-US" altLang="zh-CN" dirty="0">
                <a:solidFill>
                  <a:schemeClr val="tx1"/>
                </a:solidFill>
              </a:rPr>
              <a:t>STD_LOGIC_VECTOR</a:t>
            </a:r>
            <a:r>
              <a:rPr lang="zh-CN" altLang="en-US" dirty="0">
                <a:solidFill>
                  <a:schemeClr val="tx1"/>
                </a:solidFill>
              </a:rPr>
              <a:t>数据类型。调用</a:t>
            </a:r>
            <a:r>
              <a:rPr lang="en-US" altLang="zh-CN" dirty="0">
                <a:solidFill>
                  <a:schemeClr val="tx1"/>
                </a:solidFill>
              </a:rPr>
              <a:t>STD_LOGIC_1164</a:t>
            </a:r>
            <a:r>
              <a:rPr lang="zh-CN" altLang="en-US" dirty="0">
                <a:solidFill>
                  <a:schemeClr val="tx1"/>
                </a:solidFill>
              </a:rPr>
              <a:t>程序包中的项目需要使用以下语句：</a:t>
            </a:r>
          </a:p>
          <a:p>
            <a:r>
              <a:rPr lang="en-US" altLang="zh-CN" dirty="0">
                <a:solidFill>
                  <a:schemeClr val="tx1"/>
                </a:solidFill>
              </a:rPr>
              <a:t>    LIBRARY IEEE</a:t>
            </a:r>
            <a:r>
              <a:rPr lang="zh-CN" altLang="en-US" dirty="0">
                <a:solidFill>
                  <a:schemeClr val="tx1"/>
                </a:solidFill>
              </a:rPr>
              <a:t>；</a:t>
            </a:r>
          </a:p>
          <a:p>
            <a:r>
              <a:rPr lang="en-US" altLang="zh-CN" dirty="0">
                <a:solidFill>
                  <a:schemeClr val="tx1"/>
                </a:solidFill>
              </a:rPr>
              <a:t>    USE IEEE.STD_LOGIC_1164.ALL</a:t>
            </a:r>
            <a:r>
              <a:rPr lang="zh-CN" altLang="en-US" dirty="0">
                <a:solidFill>
                  <a:schemeClr val="tx1"/>
                </a:solidFill>
              </a:rPr>
              <a:t>；</a:t>
            </a:r>
          </a:p>
          <a:p>
            <a:r>
              <a:rPr lang="zh-CN" altLang="en-US" dirty="0">
                <a:solidFill>
                  <a:schemeClr val="tx1"/>
                </a:solidFill>
              </a:rPr>
              <a:t>    该程序包预先在</a:t>
            </a:r>
            <a:r>
              <a:rPr lang="en-US" altLang="zh-CN" dirty="0">
                <a:solidFill>
                  <a:schemeClr val="tx1"/>
                </a:solidFill>
              </a:rPr>
              <a:t>IEEE</a:t>
            </a:r>
            <a:r>
              <a:rPr lang="zh-CN" altLang="en-US" dirty="0">
                <a:solidFill>
                  <a:schemeClr val="tx1"/>
                </a:solidFill>
              </a:rPr>
              <a:t>库中编译，是</a:t>
            </a:r>
            <a:r>
              <a:rPr lang="en-US" altLang="zh-CN" dirty="0">
                <a:solidFill>
                  <a:schemeClr val="tx1"/>
                </a:solidFill>
              </a:rPr>
              <a:t>IEEE</a:t>
            </a:r>
            <a:r>
              <a:rPr lang="zh-CN" altLang="en-US" dirty="0">
                <a:solidFill>
                  <a:schemeClr val="tx1"/>
                </a:solidFill>
              </a:rPr>
              <a:t>库中最常用的标准程序包，其数据类型能够满足工业标准，非常适合</a:t>
            </a:r>
            <a:r>
              <a:rPr lang="en-US" altLang="zh-CN" dirty="0">
                <a:solidFill>
                  <a:schemeClr val="tx1"/>
                </a:solidFill>
              </a:rPr>
              <a:t>CPLD</a:t>
            </a:r>
            <a:r>
              <a:rPr lang="zh-CN" altLang="en-US" dirty="0">
                <a:solidFill>
                  <a:schemeClr val="tx1"/>
                </a:solidFill>
              </a:rPr>
              <a:t>（或</a:t>
            </a:r>
            <a:r>
              <a:rPr lang="en-US" altLang="zh-CN" dirty="0">
                <a:solidFill>
                  <a:schemeClr val="tx1"/>
                </a:solidFill>
              </a:rPr>
              <a:t>FPGA</a:t>
            </a:r>
            <a:r>
              <a:rPr lang="zh-CN" altLang="en-US" dirty="0">
                <a:solidFill>
                  <a:schemeClr val="tx1"/>
                </a:solidFill>
              </a:rPr>
              <a:t>）器件的多值逻辑设计结构。</a:t>
            </a:r>
            <a:endParaRPr lang="zh-CN" altLang="en-US" dirty="0">
              <a:solidFill>
                <a:schemeClr val="tx1"/>
              </a:solidFill>
              <a:effectLst/>
            </a:endParaRPr>
          </a:p>
        </p:txBody>
      </p:sp>
      <p:sp>
        <p:nvSpPr>
          <p:cNvPr id="7" name="矩形 6"/>
          <p:cNvSpPr/>
          <p:nvPr/>
        </p:nvSpPr>
        <p:spPr>
          <a:xfrm>
            <a:off x="0" y="4032456"/>
            <a:ext cx="9027297" cy="1200329"/>
          </a:xfrm>
          <a:prstGeom prst="rect">
            <a:avLst/>
          </a:prstGeom>
        </p:spPr>
        <p:txBody>
          <a:bodyPr wrap="square">
            <a:spAutoFit/>
          </a:bodyPr>
          <a:lstStyle/>
          <a:p>
            <a:r>
              <a:rPr lang="zh-CN" altLang="en-US" dirty="0">
                <a:solidFill>
                  <a:schemeClr val="tx1"/>
                </a:solidFill>
              </a:rPr>
              <a:t>（</a:t>
            </a:r>
            <a:r>
              <a:rPr lang="en-US" altLang="zh-CN" dirty="0">
                <a:solidFill>
                  <a:schemeClr val="tx1"/>
                </a:solidFill>
              </a:rPr>
              <a:t>2</a:t>
            </a:r>
            <a:r>
              <a:rPr lang="zh-CN" altLang="en-US" dirty="0">
                <a:solidFill>
                  <a:schemeClr val="tx1"/>
                </a:solidFill>
              </a:rPr>
              <a:t>）</a:t>
            </a:r>
            <a:r>
              <a:rPr lang="en-US" altLang="zh-CN" dirty="0">
                <a:solidFill>
                  <a:schemeClr val="tx1"/>
                </a:solidFill>
              </a:rPr>
              <a:t>STD_LOGIC_ARITH</a:t>
            </a:r>
            <a:r>
              <a:rPr lang="zh-CN" altLang="en-US" dirty="0">
                <a:solidFill>
                  <a:schemeClr val="tx1"/>
                </a:solidFill>
              </a:rPr>
              <a:t>程序包</a:t>
            </a:r>
          </a:p>
          <a:p>
            <a:r>
              <a:rPr lang="zh-CN" altLang="en-US" dirty="0">
                <a:solidFill>
                  <a:schemeClr val="tx1"/>
                </a:solidFill>
              </a:rPr>
              <a:t>     该程序包是美国新思公司</a:t>
            </a:r>
            <a:r>
              <a:rPr lang="en-US" altLang="zh-CN" dirty="0">
                <a:solidFill>
                  <a:schemeClr val="tx1"/>
                </a:solidFill>
              </a:rPr>
              <a:t>Synopsys</a:t>
            </a:r>
            <a:r>
              <a:rPr lang="zh-CN" altLang="en-US" dirty="0">
                <a:solidFill>
                  <a:schemeClr val="tx1"/>
                </a:solidFill>
              </a:rPr>
              <a:t>公司的程序包，预先编译在</a:t>
            </a:r>
            <a:r>
              <a:rPr lang="en-US" altLang="zh-CN" dirty="0">
                <a:solidFill>
                  <a:schemeClr val="tx1"/>
                </a:solidFill>
              </a:rPr>
              <a:t>IEEE</a:t>
            </a:r>
            <a:r>
              <a:rPr lang="zh-CN" altLang="en-US" dirty="0">
                <a:solidFill>
                  <a:schemeClr val="tx1"/>
                </a:solidFill>
              </a:rPr>
              <a:t>库中。主要是在</a:t>
            </a:r>
            <a:r>
              <a:rPr lang="en-US" altLang="zh-CN" dirty="0">
                <a:solidFill>
                  <a:schemeClr val="tx1"/>
                </a:solidFill>
              </a:rPr>
              <a:t>STD_LOGIC_1164</a:t>
            </a:r>
            <a:r>
              <a:rPr lang="zh-CN" altLang="en-US" dirty="0">
                <a:solidFill>
                  <a:schemeClr val="tx1"/>
                </a:solidFill>
              </a:rPr>
              <a:t>程序包的基础上扩展了</a:t>
            </a:r>
            <a:r>
              <a:rPr lang="en-US" altLang="zh-CN" dirty="0">
                <a:solidFill>
                  <a:schemeClr val="tx1"/>
                </a:solidFill>
              </a:rPr>
              <a:t>UNSIGNED</a:t>
            </a:r>
            <a:r>
              <a:rPr lang="zh-CN" altLang="en-US" dirty="0">
                <a:solidFill>
                  <a:schemeClr val="tx1"/>
                </a:solidFill>
              </a:rPr>
              <a:t>（无符号）、</a:t>
            </a:r>
            <a:r>
              <a:rPr lang="en-US" altLang="zh-CN" dirty="0">
                <a:solidFill>
                  <a:schemeClr val="tx1"/>
                </a:solidFill>
              </a:rPr>
              <a:t>SIGNED</a:t>
            </a:r>
            <a:r>
              <a:rPr lang="zh-CN" altLang="en-US" dirty="0">
                <a:solidFill>
                  <a:schemeClr val="tx1"/>
                </a:solidFill>
              </a:rPr>
              <a:t>（符号）和</a:t>
            </a:r>
            <a:r>
              <a:rPr lang="en-US" altLang="zh-CN" dirty="0">
                <a:solidFill>
                  <a:schemeClr val="tx1"/>
                </a:solidFill>
              </a:rPr>
              <a:t>SMALL_INT</a:t>
            </a:r>
            <a:r>
              <a:rPr lang="zh-CN" altLang="en-US" dirty="0">
                <a:solidFill>
                  <a:schemeClr val="tx1"/>
                </a:solidFill>
              </a:rPr>
              <a:t>（短整型）三个数据类型，并定义了相关的算术运算符和转换函数。</a:t>
            </a:r>
            <a:endParaRPr lang="zh-CN" altLang="en-US" dirty="0">
              <a:solidFill>
                <a:schemeClr val="tx1"/>
              </a:solidFill>
              <a:effectLst/>
            </a:endParaRPr>
          </a:p>
        </p:txBody>
      </p:sp>
      <p:sp>
        <p:nvSpPr>
          <p:cNvPr id="8" name="矩形 7"/>
          <p:cNvSpPr/>
          <p:nvPr/>
        </p:nvSpPr>
        <p:spPr>
          <a:xfrm>
            <a:off x="0" y="5237962"/>
            <a:ext cx="9144000" cy="1477328"/>
          </a:xfrm>
          <a:prstGeom prst="rect">
            <a:avLst/>
          </a:prstGeom>
        </p:spPr>
        <p:txBody>
          <a:bodyPr wrap="square">
            <a:spAutoFit/>
          </a:bodyPr>
          <a:lstStyle/>
          <a:p>
            <a:r>
              <a:rPr lang="zh-CN" altLang="en-US" dirty="0">
                <a:solidFill>
                  <a:schemeClr val="tx1"/>
                </a:solidFill>
              </a:rPr>
              <a:t>（</a:t>
            </a:r>
            <a:r>
              <a:rPr lang="en-US" altLang="zh-CN" dirty="0">
                <a:solidFill>
                  <a:schemeClr val="tx1"/>
                </a:solidFill>
              </a:rPr>
              <a:t>3</a:t>
            </a:r>
            <a:r>
              <a:rPr lang="zh-CN" altLang="en-US" dirty="0">
                <a:solidFill>
                  <a:schemeClr val="tx1"/>
                </a:solidFill>
              </a:rPr>
              <a:t>）</a:t>
            </a:r>
            <a:r>
              <a:rPr lang="en-US" altLang="zh-CN" dirty="0">
                <a:solidFill>
                  <a:schemeClr val="tx1"/>
                </a:solidFill>
              </a:rPr>
              <a:t>STD_LOGIC_SIGNED</a:t>
            </a:r>
            <a:r>
              <a:rPr lang="zh-CN" altLang="en-US" dirty="0">
                <a:solidFill>
                  <a:schemeClr val="tx1"/>
                </a:solidFill>
              </a:rPr>
              <a:t>程序包</a:t>
            </a:r>
          </a:p>
          <a:p>
            <a:r>
              <a:rPr lang="zh-CN" altLang="en-US" dirty="0">
                <a:solidFill>
                  <a:schemeClr val="tx1"/>
                </a:solidFill>
              </a:rPr>
              <a:t>     该程序包预先编译在</a:t>
            </a:r>
            <a:r>
              <a:rPr lang="en-US" altLang="zh-CN" dirty="0">
                <a:solidFill>
                  <a:schemeClr val="tx1"/>
                </a:solidFill>
              </a:rPr>
              <a:t>IEEE</a:t>
            </a:r>
            <a:r>
              <a:rPr lang="zh-CN" altLang="en-US" dirty="0">
                <a:solidFill>
                  <a:schemeClr val="tx1"/>
                </a:solidFill>
              </a:rPr>
              <a:t>库中，也是</a:t>
            </a:r>
            <a:r>
              <a:rPr lang="en-US" altLang="zh-CN" dirty="0">
                <a:solidFill>
                  <a:schemeClr val="tx1"/>
                </a:solidFill>
              </a:rPr>
              <a:t>Synopsys</a:t>
            </a:r>
            <a:r>
              <a:rPr lang="zh-CN" altLang="en-US" dirty="0">
                <a:solidFill>
                  <a:schemeClr val="tx1"/>
                </a:solidFill>
              </a:rPr>
              <a:t>公司的程序包。主要定义有符号数的运算，重载后可用于</a:t>
            </a:r>
            <a:r>
              <a:rPr lang="en-US" altLang="zh-CN" dirty="0">
                <a:solidFill>
                  <a:schemeClr val="tx1"/>
                </a:solidFill>
              </a:rPr>
              <a:t>INTEGER</a:t>
            </a:r>
            <a:r>
              <a:rPr lang="zh-CN" altLang="en-US" dirty="0">
                <a:solidFill>
                  <a:schemeClr val="tx1"/>
                </a:solidFill>
              </a:rPr>
              <a:t>（整数）、</a:t>
            </a:r>
            <a:r>
              <a:rPr lang="en-US" altLang="zh-CN" dirty="0">
                <a:solidFill>
                  <a:schemeClr val="tx1"/>
                </a:solidFill>
              </a:rPr>
              <a:t>STD_LOGIC</a:t>
            </a:r>
            <a:r>
              <a:rPr lang="zh-CN" altLang="en-US" dirty="0">
                <a:solidFill>
                  <a:schemeClr val="tx1"/>
                </a:solidFill>
              </a:rPr>
              <a:t>（标准逻辑位）和</a:t>
            </a:r>
            <a:r>
              <a:rPr lang="en-US" altLang="zh-CN" dirty="0">
                <a:solidFill>
                  <a:schemeClr val="tx1"/>
                </a:solidFill>
              </a:rPr>
              <a:t>STD_LOGIC _VECTOR</a:t>
            </a:r>
            <a:r>
              <a:rPr lang="zh-CN" altLang="en-US" dirty="0">
                <a:solidFill>
                  <a:schemeClr val="tx1"/>
                </a:solidFill>
              </a:rPr>
              <a:t>（标准逻辑位向量）之间的混合运算，并且定义了</a:t>
            </a:r>
            <a:r>
              <a:rPr lang="en-US" altLang="zh-CN" dirty="0">
                <a:solidFill>
                  <a:schemeClr val="tx1"/>
                </a:solidFill>
              </a:rPr>
              <a:t>STD_LOGIC _VECTOR</a:t>
            </a:r>
            <a:r>
              <a:rPr lang="zh-CN" altLang="en-US" dirty="0">
                <a:solidFill>
                  <a:schemeClr val="tx1"/>
                </a:solidFill>
              </a:rPr>
              <a:t>到</a:t>
            </a:r>
            <a:r>
              <a:rPr lang="en-US" altLang="zh-CN" dirty="0">
                <a:solidFill>
                  <a:schemeClr val="tx1"/>
                </a:solidFill>
              </a:rPr>
              <a:t>INTEGER</a:t>
            </a:r>
            <a:r>
              <a:rPr lang="zh-CN" altLang="en-US" dirty="0">
                <a:solidFill>
                  <a:schemeClr val="tx1"/>
                </a:solidFill>
              </a:rPr>
              <a:t>的转换函数。</a:t>
            </a:r>
            <a:endParaRPr lang="zh-CN" altLang="en-US" dirty="0">
              <a:solidFill>
                <a:schemeClr val="tx1"/>
              </a:solidFill>
              <a:effectLst/>
            </a:endParaRPr>
          </a:p>
        </p:txBody>
      </p:sp>
    </p:spTree>
    <p:extLst>
      <p:ext uri="{BB962C8B-B14F-4D97-AF65-F5344CB8AC3E}">
        <p14:creationId xmlns:p14="http://schemas.microsoft.com/office/powerpoint/2010/main" val="1375177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0"/>
            <a:ext cx="7848600" cy="417935"/>
          </a:xfrm>
        </p:spPr>
        <p:txBody>
          <a:bodyPr/>
          <a:lstStyle/>
          <a:p>
            <a:r>
              <a:rPr lang="zh-CN" altLang="en-US" sz="2800" dirty="0"/>
              <a:t>第六章  可编程逻辑</a:t>
            </a:r>
            <a:r>
              <a:rPr lang="en-US" altLang="zh-CN" sz="2800" dirty="0"/>
              <a:t>\</a:t>
            </a:r>
            <a:r>
              <a:rPr lang="zh-CN" altLang="en-US" dirty="0">
                <a:solidFill>
                  <a:srgbClr val="1C1C1C"/>
                </a:solidFill>
                <a:ea typeface="宋体" pitchFamily="2" charset="-122"/>
              </a:rPr>
              <a:t>第一节  </a:t>
            </a:r>
            <a:r>
              <a:rPr lang="en-US" altLang="zh-CN" dirty="0">
                <a:solidFill>
                  <a:srgbClr val="1C1C1C"/>
                </a:solidFill>
                <a:ea typeface="宋体" pitchFamily="2" charset="-122"/>
              </a:rPr>
              <a:t>PLD</a:t>
            </a:r>
            <a:r>
              <a:rPr lang="zh-CN" altLang="en-US" dirty="0">
                <a:solidFill>
                  <a:srgbClr val="1C1C1C"/>
                </a:solidFill>
                <a:ea typeface="宋体" pitchFamily="2" charset="-122"/>
              </a:rPr>
              <a:t>的基本概念</a:t>
            </a:r>
            <a:endParaRPr lang="zh-CN" altLang="en-US" dirty="0"/>
          </a:p>
        </p:txBody>
      </p:sp>
      <p:sp>
        <p:nvSpPr>
          <p:cNvPr id="5" name="内容占位符 4"/>
          <p:cNvSpPr>
            <a:spLocks noGrp="1"/>
          </p:cNvSpPr>
          <p:nvPr>
            <p:ph idx="1"/>
          </p:nvPr>
        </p:nvSpPr>
        <p:spPr>
          <a:xfrm>
            <a:off x="80285" y="519435"/>
            <a:ext cx="8690747" cy="1739488"/>
          </a:xfrm>
        </p:spPr>
        <p:txBody>
          <a:bodyPr/>
          <a:lstStyle/>
          <a:p>
            <a:r>
              <a:rPr lang="en-US" altLang="zh-CN" sz="2000" dirty="0"/>
              <a:t>PLA</a:t>
            </a:r>
            <a:r>
              <a:rPr lang="zh-CN" altLang="en-US" sz="2000" dirty="0"/>
              <a:t>（与阵列可编程或阵列可编程）</a:t>
            </a:r>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graphicFrame>
        <p:nvGraphicFramePr>
          <p:cNvPr id="2" name="对象 1"/>
          <p:cNvGraphicFramePr>
            <a:graphicFrameLocks noChangeAspect="1"/>
          </p:cNvGraphicFramePr>
          <p:nvPr>
            <p:extLst>
              <p:ext uri="{D42A27DB-BD31-4B8C-83A1-F6EECF244321}">
                <p14:modId xmlns:p14="http://schemas.microsoft.com/office/powerpoint/2010/main" val="1749935292"/>
              </p:ext>
            </p:extLst>
          </p:nvPr>
        </p:nvGraphicFramePr>
        <p:xfrm>
          <a:off x="4526997" y="728820"/>
          <a:ext cx="3186112" cy="820738"/>
        </p:xfrm>
        <a:graphic>
          <a:graphicData uri="http://schemas.openxmlformats.org/presentationml/2006/ole">
            <mc:AlternateContent xmlns:mc="http://schemas.openxmlformats.org/markup-compatibility/2006">
              <mc:Choice xmlns:v="urn:schemas-microsoft-com:vml" Requires="v">
                <p:oleObj spid="_x0000_s2831" name="公式" r:id="rId3" imgW="2571750" imgH="476340" progId="Equation.3">
                  <p:embed/>
                </p:oleObj>
              </mc:Choice>
              <mc:Fallback>
                <p:oleObj name="公式" r:id="rId3" imgW="2571750" imgH="476340" progId="Equation.3">
                  <p:embed/>
                  <p:pic>
                    <p:nvPicPr>
                      <p:cNvPr id="0"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6997" y="728820"/>
                        <a:ext cx="3186112" cy="820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6" name="Picture 5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013" y="1527175"/>
            <a:ext cx="7040562"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Oval 10"/>
          <p:cNvSpPr>
            <a:spLocks noChangeArrowheads="1"/>
          </p:cNvSpPr>
          <p:nvPr/>
        </p:nvSpPr>
        <p:spPr bwMode="auto">
          <a:xfrm>
            <a:off x="1724025" y="1782763"/>
            <a:ext cx="71438" cy="71437"/>
          </a:xfrm>
          <a:prstGeom prst="ellipse">
            <a:avLst/>
          </a:prstGeom>
          <a:solidFill>
            <a:srgbClr val="FF3300"/>
          </a:solidFill>
          <a:ln w="19050">
            <a:solidFill>
              <a:schemeClr val="tx1"/>
            </a:solidFill>
            <a:round/>
            <a:headEnd/>
            <a:tailEnd/>
          </a:ln>
        </p:spPr>
        <p:txBody>
          <a:bodyPr wrap="none" lIns="90000" tIns="46800" rIns="90000" bIns="46800" anchor="ctr">
            <a:spAutoFit/>
          </a:bodyPr>
          <a:lstStyle/>
          <a:p>
            <a:endParaRPr lang="zh-CN" altLang="en-US"/>
          </a:p>
        </p:txBody>
      </p:sp>
      <p:sp>
        <p:nvSpPr>
          <p:cNvPr id="28" name="Oval 11"/>
          <p:cNvSpPr>
            <a:spLocks noChangeArrowheads="1"/>
          </p:cNvSpPr>
          <p:nvPr/>
        </p:nvSpPr>
        <p:spPr bwMode="auto">
          <a:xfrm>
            <a:off x="2032000" y="1785938"/>
            <a:ext cx="71438" cy="71437"/>
          </a:xfrm>
          <a:prstGeom prst="ellipse">
            <a:avLst/>
          </a:prstGeom>
          <a:solidFill>
            <a:srgbClr val="FF3300"/>
          </a:solidFill>
          <a:ln w="19050">
            <a:solidFill>
              <a:schemeClr val="tx1"/>
            </a:solidFill>
            <a:round/>
            <a:headEnd/>
            <a:tailEnd/>
          </a:ln>
        </p:spPr>
        <p:txBody>
          <a:bodyPr wrap="none" lIns="90000" tIns="46800" rIns="90000" bIns="46800" anchor="ctr">
            <a:spAutoFit/>
          </a:bodyPr>
          <a:lstStyle/>
          <a:p>
            <a:endParaRPr lang="zh-CN" altLang="en-US"/>
          </a:p>
        </p:txBody>
      </p:sp>
      <p:sp>
        <p:nvSpPr>
          <p:cNvPr id="29" name="Oval 12"/>
          <p:cNvSpPr>
            <a:spLocks noChangeArrowheads="1"/>
          </p:cNvSpPr>
          <p:nvPr/>
        </p:nvSpPr>
        <p:spPr bwMode="auto">
          <a:xfrm>
            <a:off x="2349500" y="1785938"/>
            <a:ext cx="71438" cy="71437"/>
          </a:xfrm>
          <a:prstGeom prst="ellipse">
            <a:avLst/>
          </a:prstGeom>
          <a:solidFill>
            <a:srgbClr val="FF3300"/>
          </a:solidFill>
          <a:ln w="19050">
            <a:solidFill>
              <a:schemeClr val="tx1"/>
            </a:solidFill>
            <a:round/>
            <a:headEnd/>
            <a:tailEnd/>
          </a:ln>
        </p:spPr>
        <p:txBody>
          <a:bodyPr wrap="none" lIns="90000" tIns="46800" rIns="90000" bIns="46800" anchor="ctr">
            <a:spAutoFit/>
          </a:bodyPr>
          <a:lstStyle/>
          <a:p>
            <a:endParaRPr lang="zh-CN" altLang="en-US"/>
          </a:p>
        </p:txBody>
      </p:sp>
      <p:sp>
        <p:nvSpPr>
          <p:cNvPr id="30" name="Oval 13"/>
          <p:cNvSpPr>
            <a:spLocks noChangeArrowheads="1"/>
          </p:cNvSpPr>
          <p:nvPr/>
        </p:nvSpPr>
        <p:spPr bwMode="auto">
          <a:xfrm>
            <a:off x="2708275" y="1784350"/>
            <a:ext cx="71438" cy="71438"/>
          </a:xfrm>
          <a:prstGeom prst="ellipse">
            <a:avLst/>
          </a:prstGeom>
          <a:solidFill>
            <a:srgbClr val="FF3300"/>
          </a:solidFill>
          <a:ln w="19050">
            <a:solidFill>
              <a:schemeClr val="tx1"/>
            </a:solidFill>
            <a:round/>
            <a:headEnd/>
            <a:tailEnd/>
          </a:ln>
        </p:spPr>
        <p:txBody>
          <a:bodyPr wrap="none" lIns="90000" tIns="46800" rIns="90000" bIns="46800" anchor="ctr">
            <a:spAutoFit/>
          </a:bodyPr>
          <a:lstStyle/>
          <a:p>
            <a:endParaRPr lang="zh-CN" altLang="en-US"/>
          </a:p>
        </p:txBody>
      </p:sp>
      <p:grpSp>
        <p:nvGrpSpPr>
          <p:cNvPr id="31" name="Group 41"/>
          <p:cNvGrpSpPr>
            <a:grpSpLocks/>
          </p:cNvGrpSpPr>
          <p:nvPr/>
        </p:nvGrpSpPr>
        <p:grpSpPr bwMode="auto">
          <a:xfrm>
            <a:off x="1730375" y="2070100"/>
            <a:ext cx="884238" cy="74613"/>
            <a:chOff x="1053" y="844"/>
            <a:chExt cx="557" cy="47"/>
          </a:xfrm>
        </p:grpSpPr>
        <p:sp>
          <p:nvSpPr>
            <p:cNvPr id="32" name="Oval 15"/>
            <p:cNvSpPr>
              <a:spLocks noChangeArrowheads="1"/>
            </p:cNvSpPr>
            <p:nvPr/>
          </p:nvSpPr>
          <p:spPr bwMode="auto">
            <a:xfrm>
              <a:off x="1053" y="844"/>
              <a:ext cx="45" cy="45"/>
            </a:xfrm>
            <a:prstGeom prst="ellipse">
              <a:avLst/>
            </a:prstGeom>
            <a:solidFill>
              <a:srgbClr val="FF3300"/>
            </a:solidFill>
            <a:ln w="19050">
              <a:solidFill>
                <a:schemeClr val="tx1"/>
              </a:solidFill>
              <a:round/>
              <a:headEnd/>
              <a:tailEnd/>
            </a:ln>
          </p:spPr>
          <p:txBody>
            <a:bodyPr wrap="none" lIns="90000" tIns="46800" rIns="90000" bIns="46800" anchor="ctr">
              <a:spAutoFit/>
            </a:bodyPr>
            <a:lstStyle/>
            <a:p>
              <a:endParaRPr lang="zh-CN" altLang="en-US"/>
            </a:p>
          </p:txBody>
        </p:sp>
        <p:sp>
          <p:nvSpPr>
            <p:cNvPr id="33" name="Oval 17"/>
            <p:cNvSpPr>
              <a:spLocks noChangeArrowheads="1"/>
            </p:cNvSpPr>
            <p:nvPr/>
          </p:nvSpPr>
          <p:spPr bwMode="auto">
            <a:xfrm>
              <a:off x="1447" y="846"/>
              <a:ext cx="45" cy="45"/>
            </a:xfrm>
            <a:prstGeom prst="ellipse">
              <a:avLst/>
            </a:prstGeom>
            <a:solidFill>
              <a:srgbClr val="FF3300"/>
            </a:solidFill>
            <a:ln w="19050">
              <a:solidFill>
                <a:schemeClr val="tx1"/>
              </a:solidFill>
              <a:round/>
              <a:headEnd/>
              <a:tailEnd/>
            </a:ln>
          </p:spPr>
          <p:txBody>
            <a:bodyPr wrap="none" lIns="90000" tIns="46800" rIns="90000" bIns="46800" anchor="ctr">
              <a:spAutoFit/>
            </a:bodyPr>
            <a:lstStyle/>
            <a:p>
              <a:endParaRPr lang="zh-CN" altLang="en-US"/>
            </a:p>
          </p:txBody>
        </p:sp>
        <p:sp>
          <p:nvSpPr>
            <p:cNvPr id="34" name="Oval 19"/>
            <p:cNvSpPr>
              <a:spLocks noChangeArrowheads="1"/>
            </p:cNvSpPr>
            <p:nvPr/>
          </p:nvSpPr>
          <p:spPr bwMode="auto">
            <a:xfrm>
              <a:off x="1137" y="845"/>
              <a:ext cx="45" cy="45"/>
            </a:xfrm>
            <a:prstGeom prst="ellipse">
              <a:avLst/>
            </a:prstGeom>
            <a:solidFill>
              <a:srgbClr val="FF3300"/>
            </a:solidFill>
            <a:ln w="19050">
              <a:solidFill>
                <a:schemeClr val="tx1"/>
              </a:solidFill>
              <a:round/>
              <a:headEnd/>
              <a:tailEnd/>
            </a:ln>
          </p:spPr>
          <p:txBody>
            <a:bodyPr wrap="none" lIns="90000" tIns="46800" rIns="90000" bIns="46800" anchor="ctr">
              <a:spAutoFit/>
            </a:bodyPr>
            <a:lstStyle/>
            <a:p>
              <a:endParaRPr lang="zh-CN" altLang="en-US"/>
            </a:p>
          </p:txBody>
        </p:sp>
        <p:sp>
          <p:nvSpPr>
            <p:cNvPr id="35" name="Oval 20"/>
            <p:cNvSpPr>
              <a:spLocks noChangeArrowheads="1"/>
            </p:cNvSpPr>
            <p:nvPr/>
          </p:nvSpPr>
          <p:spPr bwMode="auto">
            <a:xfrm>
              <a:off x="1565" y="845"/>
              <a:ext cx="45" cy="45"/>
            </a:xfrm>
            <a:prstGeom prst="ellipse">
              <a:avLst/>
            </a:prstGeom>
            <a:solidFill>
              <a:srgbClr val="FF3300"/>
            </a:solidFill>
            <a:ln w="19050">
              <a:solidFill>
                <a:schemeClr val="tx1"/>
              </a:solidFill>
              <a:round/>
              <a:headEnd/>
              <a:tailEnd/>
            </a:ln>
          </p:spPr>
          <p:txBody>
            <a:bodyPr wrap="none" lIns="90000" tIns="46800" rIns="90000" bIns="46800" anchor="ctr">
              <a:spAutoFit/>
            </a:bodyPr>
            <a:lstStyle/>
            <a:p>
              <a:endParaRPr lang="zh-CN" altLang="en-US"/>
            </a:p>
          </p:txBody>
        </p:sp>
      </p:grpSp>
      <p:grpSp>
        <p:nvGrpSpPr>
          <p:cNvPr id="36" name="Group 42"/>
          <p:cNvGrpSpPr>
            <a:grpSpLocks/>
          </p:cNvGrpSpPr>
          <p:nvPr/>
        </p:nvGrpSpPr>
        <p:grpSpPr bwMode="auto">
          <a:xfrm>
            <a:off x="1720850" y="2362200"/>
            <a:ext cx="1055688" cy="88900"/>
            <a:chOff x="1047" y="1028"/>
            <a:chExt cx="665" cy="56"/>
          </a:xfrm>
        </p:grpSpPr>
        <p:sp>
          <p:nvSpPr>
            <p:cNvPr id="37" name="Oval 21"/>
            <p:cNvSpPr>
              <a:spLocks noChangeArrowheads="1"/>
            </p:cNvSpPr>
            <p:nvPr/>
          </p:nvSpPr>
          <p:spPr bwMode="auto">
            <a:xfrm>
              <a:off x="1047" y="1028"/>
              <a:ext cx="45" cy="45"/>
            </a:xfrm>
            <a:prstGeom prst="ellipse">
              <a:avLst/>
            </a:prstGeom>
            <a:solidFill>
              <a:srgbClr val="FF3300"/>
            </a:solidFill>
            <a:ln w="19050">
              <a:solidFill>
                <a:schemeClr val="tx1"/>
              </a:solidFill>
              <a:round/>
              <a:headEnd/>
              <a:tailEnd/>
            </a:ln>
          </p:spPr>
          <p:txBody>
            <a:bodyPr wrap="none" lIns="90000" tIns="46800" rIns="90000" bIns="46800" anchor="ctr">
              <a:spAutoFit/>
            </a:bodyPr>
            <a:lstStyle/>
            <a:p>
              <a:endParaRPr lang="zh-CN" altLang="en-US"/>
            </a:p>
          </p:txBody>
        </p:sp>
        <p:sp>
          <p:nvSpPr>
            <p:cNvPr id="38" name="Oval 22"/>
            <p:cNvSpPr>
              <a:spLocks noChangeArrowheads="1"/>
            </p:cNvSpPr>
            <p:nvPr/>
          </p:nvSpPr>
          <p:spPr bwMode="auto">
            <a:xfrm>
              <a:off x="1241" y="1030"/>
              <a:ext cx="45" cy="45"/>
            </a:xfrm>
            <a:prstGeom prst="ellipse">
              <a:avLst/>
            </a:prstGeom>
            <a:solidFill>
              <a:srgbClr val="FF3300"/>
            </a:solidFill>
            <a:ln w="19050">
              <a:solidFill>
                <a:schemeClr val="tx1"/>
              </a:solidFill>
              <a:round/>
              <a:headEnd/>
              <a:tailEnd/>
            </a:ln>
          </p:spPr>
          <p:txBody>
            <a:bodyPr wrap="none" lIns="90000" tIns="46800" rIns="90000" bIns="46800" anchor="ctr">
              <a:spAutoFit/>
            </a:bodyPr>
            <a:lstStyle/>
            <a:p>
              <a:endParaRPr lang="zh-CN" altLang="en-US"/>
            </a:p>
          </p:txBody>
        </p:sp>
        <p:sp>
          <p:nvSpPr>
            <p:cNvPr id="39" name="Oval 23"/>
            <p:cNvSpPr>
              <a:spLocks noChangeArrowheads="1"/>
            </p:cNvSpPr>
            <p:nvPr/>
          </p:nvSpPr>
          <p:spPr bwMode="auto">
            <a:xfrm>
              <a:off x="1349" y="1039"/>
              <a:ext cx="45" cy="45"/>
            </a:xfrm>
            <a:prstGeom prst="ellipse">
              <a:avLst/>
            </a:prstGeom>
            <a:solidFill>
              <a:srgbClr val="FF3300"/>
            </a:solidFill>
            <a:ln w="19050">
              <a:solidFill>
                <a:schemeClr val="tx1"/>
              </a:solidFill>
              <a:round/>
              <a:headEnd/>
              <a:tailEnd/>
            </a:ln>
          </p:spPr>
          <p:txBody>
            <a:bodyPr wrap="none" lIns="90000" tIns="46800" rIns="90000" bIns="46800" anchor="ctr">
              <a:spAutoFit/>
            </a:bodyPr>
            <a:lstStyle/>
            <a:p>
              <a:endParaRPr lang="zh-CN" altLang="en-US"/>
            </a:p>
          </p:txBody>
        </p:sp>
        <p:sp>
          <p:nvSpPr>
            <p:cNvPr id="40" name="Oval 24"/>
            <p:cNvSpPr>
              <a:spLocks noChangeArrowheads="1"/>
            </p:cNvSpPr>
            <p:nvPr/>
          </p:nvSpPr>
          <p:spPr bwMode="auto">
            <a:xfrm>
              <a:off x="1667" y="1029"/>
              <a:ext cx="45" cy="45"/>
            </a:xfrm>
            <a:prstGeom prst="ellipse">
              <a:avLst/>
            </a:prstGeom>
            <a:solidFill>
              <a:srgbClr val="FF3300"/>
            </a:solidFill>
            <a:ln w="19050">
              <a:solidFill>
                <a:schemeClr val="tx1"/>
              </a:solidFill>
              <a:round/>
              <a:headEnd/>
              <a:tailEnd/>
            </a:ln>
          </p:spPr>
          <p:txBody>
            <a:bodyPr wrap="none" lIns="90000" tIns="46800" rIns="90000" bIns="46800" anchor="ctr">
              <a:spAutoFit/>
            </a:bodyPr>
            <a:lstStyle/>
            <a:p>
              <a:endParaRPr lang="zh-CN" altLang="en-US"/>
            </a:p>
          </p:txBody>
        </p:sp>
      </p:grpSp>
      <p:grpSp>
        <p:nvGrpSpPr>
          <p:cNvPr id="41" name="Group 43"/>
          <p:cNvGrpSpPr>
            <a:grpSpLocks/>
          </p:cNvGrpSpPr>
          <p:nvPr/>
        </p:nvGrpSpPr>
        <p:grpSpPr bwMode="auto">
          <a:xfrm>
            <a:off x="1557338" y="2673350"/>
            <a:ext cx="1069975" cy="74613"/>
            <a:chOff x="944" y="1224"/>
            <a:chExt cx="674" cy="47"/>
          </a:xfrm>
        </p:grpSpPr>
        <p:sp>
          <p:nvSpPr>
            <p:cNvPr id="42" name="Oval 25"/>
            <p:cNvSpPr>
              <a:spLocks noChangeArrowheads="1"/>
            </p:cNvSpPr>
            <p:nvPr/>
          </p:nvSpPr>
          <p:spPr bwMode="auto">
            <a:xfrm>
              <a:off x="944" y="1224"/>
              <a:ext cx="45" cy="45"/>
            </a:xfrm>
            <a:prstGeom prst="ellipse">
              <a:avLst/>
            </a:prstGeom>
            <a:solidFill>
              <a:srgbClr val="FF3300"/>
            </a:solidFill>
            <a:ln w="19050">
              <a:solidFill>
                <a:schemeClr val="tx1"/>
              </a:solidFill>
              <a:round/>
              <a:headEnd/>
              <a:tailEnd/>
            </a:ln>
          </p:spPr>
          <p:txBody>
            <a:bodyPr wrap="none" lIns="90000" tIns="46800" rIns="90000" bIns="46800" anchor="ctr">
              <a:spAutoFit/>
            </a:bodyPr>
            <a:lstStyle/>
            <a:p>
              <a:endParaRPr lang="zh-CN" altLang="en-US"/>
            </a:p>
          </p:txBody>
        </p:sp>
        <p:sp>
          <p:nvSpPr>
            <p:cNvPr id="43" name="Oval 26"/>
            <p:cNvSpPr>
              <a:spLocks noChangeArrowheads="1"/>
            </p:cNvSpPr>
            <p:nvPr/>
          </p:nvSpPr>
          <p:spPr bwMode="auto">
            <a:xfrm>
              <a:off x="1229" y="1226"/>
              <a:ext cx="45" cy="45"/>
            </a:xfrm>
            <a:prstGeom prst="ellipse">
              <a:avLst/>
            </a:prstGeom>
            <a:solidFill>
              <a:srgbClr val="FF3300"/>
            </a:solidFill>
            <a:ln w="19050">
              <a:solidFill>
                <a:schemeClr val="tx1"/>
              </a:solidFill>
              <a:round/>
              <a:headEnd/>
              <a:tailEnd/>
            </a:ln>
          </p:spPr>
          <p:txBody>
            <a:bodyPr wrap="none" lIns="90000" tIns="46800" rIns="90000" bIns="46800" anchor="ctr">
              <a:spAutoFit/>
            </a:bodyPr>
            <a:lstStyle/>
            <a:p>
              <a:endParaRPr lang="zh-CN" altLang="en-US"/>
            </a:p>
          </p:txBody>
        </p:sp>
        <p:sp>
          <p:nvSpPr>
            <p:cNvPr id="44" name="Oval 27"/>
            <p:cNvSpPr>
              <a:spLocks noChangeArrowheads="1"/>
            </p:cNvSpPr>
            <p:nvPr/>
          </p:nvSpPr>
          <p:spPr bwMode="auto">
            <a:xfrm>
              <a:off x="1429" y="1226"/>
              <a:ext cx="45" cy="45"/>
            </a:xfrm>
            <a:prstGeom prst="ellipse">
              <a:avLst/>
            </a:prstGeom>
            <a:solidFill>
              <a:srgbClr val="FF3300"/>
            </a:solidFill>
            <a:ln w="19050">
              <a:solidFill>
                <a:schemeClr val="tx1"/>
              </a:solidFill>
              <a:round/>
              <a:headEnd/>
              <a:tailEnd/>
            </a:ln>
          </p:spPr>
          <p:txBody>
            <a:bodyPr wrap="none" lIns="90000" tIns="46800" rIns="90000" bIns="46800" anchor="ctr">
              <a:spAutoFit/>
            </a:bodyPr>
            <a:lstStyle/>
            <a:p>
              <a:endParaRPr lang="zh-CN" altLang="en-US"/>
            </a:p>
          </p:txBody>
        </p:sp>
        <p:sp>
          <p:nvSpPr>
            <p:cNvPr id="45" name="Oval 28"/>
            <p:cNvSpPr>
              <a:spLocks noChangeArrowheads="1"/>
            </p:cNvSpPr>
            <p:nvPr/>
          </p:nvSpPr>
          <p:spPr bwMode="auto">
            <a:xfrm>
              <a:off x="1573" y="1225"/>
              <a:ext cx="45" cy="45"/>
            </a:xfrm>
            <a:prstGeom prst="ellipse">
              <a:avLst/>
            </a:prstGeom>
            <a:solidFill>
              <a:srgbClr val="FF3300"/>
            </a:solidFill>
            <a:ln w="19050">
              <a:solidFill>
                <a:schemeClr val="tx1"/>
              </a:solidFill>
              <a:round/>
              <a:headEnd/>
              <a:tailEnd/>
            </a:ln>
          </p:spPr>
          <p:txBody>
            <a:bodyPr wrap="none" lIns="90000" tIns="46800" rIns="90000" bIns="46800" anchor="ctr">
              <a:spAutoFit/>
            </a:bodyPr>
            <a:lstStyle/>
            <a:p>
              <a:endParaRPr lang="zh-CN" altLang="en-US"/>
            </a:p>
          </p:txBody>
        </p:sp>
      </p:grpSp>
      <p:grpSp>
        <p:nvGrpSpPr>
          <p:cNvPr id="46" name="Group 44"/>
          <p:cNvGrpSpPr>
            <a:grpSpLocks/>
          </p:cNvGrpSpPr>
          <p:nvPr/>
        </p:nvGrpSpPr>
        <p:grpSpPr bwMode="auto">
          <a:xfrm>
            <a:off x="1555750" y="2962275"/>
            <a:ext cx="1201738" cy="84138"/>
            <a:chOff x="943" y="1406"/>
            <a:chExt cx="757" cy="53"/>
          </a:xfrm>
        </p:grpSpPr>
        <p:sp>
          <p:nvSpPr>
            <p:cNvPr id="47" name="Oval 29"/>
            <p:cNvSpPr>
              <a:spLocks noChangeArrowheads="1"/>
            </p:cNvSpPr>
            <p:nvPr/>
          </p:nvSpPr>
          <p:spPr bwMode="auto">
            <a:xfrm>
              <a:off x="943" y="1414"/>
              <a:ext cx="45" cy="45"/>
            </a:xfrm>
            <a:prstGeom prst="ellipse">
              <a:avLst/>
            </a:prstGeom>
            <a:solidFill>
              <a:srgbClr val="FF3300"/>
            </a:solidFill>
            <a:ln w="19050">
              <a:solidFill>
                <a:schemeClr val="tx1"/>
              </a:solidFill>
              <a:round/>
              <a:headEnd/>
              <a:tailEnd/>
            </a:ln>
          </p:spPr>
          <p:txBody>
            <a:bodyPr wrap="none" lIns="90000" tIns="46800" rIns="90000" bIns="46800" anchor="ctr">
              <a:spAutoFit/>
            </a:bodyPr>
            <a:lstStyle/>
            <a:p>
              <a:endParaRPr lang="zh-CN" altLang="en-US"/>
            </a:p>
          </p:txBody>
        </p:sp>
        <p:sp>
          <p:nvSpPr>
            <p:cNvPr id="48" name="Oval 30"/>
            <p:cNvSpPr>
              <a:spLocks noChangeArrowheads="1"/>
            </p:cNvSpPr>
            <p:nvPr/>
          </p:nvSpPr>
          <p:spPr bwMode="auto">
            <a:xfrm>
              <a:off x="1229" y="1407"/>
              <a:ext cx="45" cy="45"/>
            </a:xfrm>
            <a:prstGeom prst="ellipse">
              <a:avLst/>
            </a:prstGeom>
            <a:solidFill>
              <a:srgbClr val="FF3300"/>
            </a:solidFill>
            <a:ln w="19050">
              <a:solidFill>
                <a:schemeClr val="tx1"/>
              </a:solidFill>
              <a:round/>
              <a:headEnd/>
              <a:tailEnd/>
            </a:ln>
          </p:spPr>
          <p:txBody>
            <a:bodyPr wrap="none" lIns="90000" tIns="46800" rIns="90000" bIns="46800" anchor="ctr">
              <a:spAutoFit/>
            </a:bodyPr>
            <a:lstStyle/>
            <a:p>
              <a:endParaRPr lang="zh-CN" altLang="en-US"/>
            </a:p>
          </p:txBody>
        </p:sp>
        <p:sp>
          <p:nvSpPr>
            <p:cNvPr id="49" name="Oval 31"/>
            <p:cNvSpPr>
              <a:spLocks noChangeArrowheads="1"/>
            </p:cNvSpPr>
            <p:nvPr/>
          </p:nvSpPr>
          <p:spPr bwMode="auto">
            <a:xfrm>
              <a:off x="1429" y="1407"/>
              <a:ext cx="45" cy="45"/>
            </a:xfrm>
            <a:prstGeom prst="ellipse">
              <a:avLst/>
            </a:prstGeom>
            <a:solidFill>
              <a:srgbClr val="FF3300"/>
            </a:solidFill>
            <a:ln w="19050">
              <a:solidFill>
                <a:schemeClr val="tx1"/>
              </a:solidFill>
              <a:round/>
              <a:headEnd/>
              <a:tailEnd/>
            </a:ln>
          </p:spPr>
          <p:txBody>
            <a:bodyPr wrap="none" lIns="90000" tIns="46800" rIns="90000" bIns="46800" anchor="ctr">
              <a:spAutoFit/>
            </a:bodyPr>
            <a:lstStyle/>
            <a:p>
              <a:endParaRPr lang="zh-CN" altLang="en-US"/>
            </a:p>
          </p:txBody>
        </p:sp>
        <p:sp>
          <p:nvSpPr>
            <p:cNvPr id="50" name="Oval 32"/>
            <p:cNvSpPr>
              <a:spLocks noChangeArrowheads="1"/>
            </p:cNvSpPr>
            <p:nvPr/>
          </p:nvSpPr>
          <p:spPr bwMode="auto">
            <a:xfrm>
              <a:off x="1655" y="1406"/>
              <a:ext cx="45" cy="45"/>
            </a:xfrm>
            <a:prstGeom prst="ellipse">
              <a:avLst/>
            </a:prstGeom>
            <a:solidFill>
              <a:srgbClr val="FF3300"/>
            </a:solidFill>
            <a:ln w="19050">
              <a:solidFill>
                <a:schemeClr val="tx1"/>
              </a:solidFill>
              <a:round/>
              <a:headEnd/>
              <a:tailEnd/>
            </a:ln>
          </p:spPr>
          <p:txBody>
            <a:bodyPr wrap="none" lIns="90000" tIns="46800" rIns="90000" bIns="46800" anchor="ctr">
              <a:spAutoFit/>
            </a:bodyPr>
            <a:lstStyle/>
            <a:p>
              <a:endParaRPr lang="zh-CN" altLang="en-US"/>
            </a:p>
          </p:txBody>
        </p:sp>
      </p:grpSp>
      <p:grpSp>
        <p:nvGrpSpPr>
          <p:cNvPr id="51" name="Group 45"/>
          <p:cNvGrpSpPr>
            <a:grpSpLocks/>
          </p:cNvGrpSpPr>
          <p:nvPr/>
        </p:nvGrpSpPr>
        <p:grpSpPr bwMode="auto">
          <a:xfrm>
            <a:off x="1701800" y="3294063"/>
            <a:ext cx="1055688" cy="74612"/>
            <a:chOff x="1035" y="1615"/>
            <a:chExt cx="665" cy="47"/>
          </a:xfrm>
        </p:grpSpPr>
        <p:sp>
          <p:nvSpPr>
            <p:cNvPr id="52" name="Oval 33"/>
            <p:cNvSpPr>
              <a:spLocks noChangeArrowheads="1"/>
            </p:cNvSpPr>
            <p:nvPr/>
          </p:nvSpPr>
          <p:spPr bwMode="auto">
            <a:xfrm>
              <a:off x="1035" y="1615"/>
              <a:ext cx="45" cy="45"/>
            </a:xfrm>
            <a:prstGeom prst="ellipse">
              <a:avLst/>
            </a:prstGeom>
            <a:solidFill>
              <a:srgbClr val="FF3300"/>
            </a:solidFill>
            <a:ln w="19050">
              <a:solidFill>
                <a:schemeClr val="tx1"/>
              </a:solidFill>
              <a:round/>
              <a:headEnd/>
              <a:tailEnd/>
            </a:ln>
          </p:spPr>
          <p:txBody>
            <a:bodyPr wrap="none" lIns="90000" tIns="46800" rIns="90000" bIns="46800" anchor="ctr">
              <a:spAutoFit/>
            </a:bodyPr>
            <a:lstStyle/>
            <a:p>
              <a:endParaRPr lang="zh-CN" altLang="en-US"/>
            </a:p>
          </p:txBody>
        </p:sp>
        <p:sp>
          <p:nvSpPr>
            <p:cNvPr id="53" name="Oval 34"/>
            <p:cNvSpPr>
              <a:spLocks noChangeArrowheads="1"/>
            </p:cNvSpPr>
            <p:nvPr/>
          </p:nvSpPr>
          <p:spPr bwMode="auto">
            <a:xfrm>
              <a:off x="1137" y="1617"/>
              <a:ext cx="45" cy="45"/>
            </a:xfrm>
            <a:prstGeom prst="ellipse">
              <a:avLst/>
            </a:prstGeom>
            <a:solidFill>
              <a:srgbClr val="FF3300"/>
            </a:solidFill>
            <a:ln w="19050">
              <a:solidFill>
                <a:schemeClr val="tx1"/>
              </a:solidFill>
              <a:round/>
              <a:headEnd/>
              <a:tailEnd/>
            </a:ln>
          </p:spPr>
          <p:txBody>
            <a:bodyPr wrap="none" lIns="90000" tIns="46800" rIns="90000" bIns="46800" anchor="ctr">
              <a:spAutoFit/>
            </a:bodyPr>
            <a:lstStyle/>
            <a:p>
              <a:endParaRPr lang="zh-CN" altLang="en-US"/>
            </a:p>
          </p:txBody>
        </p:sp>
        <p:sp>
          <p:nvSpPr>
            <p:cNvPr id="54" name="Oval 35"/>
            <p:cNvSpPr>
              <a:spLocks noChangeArrowheads="1"/>
            </p:cNvSpPr>
            <p:nvPr/>
          </p:nvSpPr>
          <p:spPr bwMode="auto">
            <a:xfrm>
              <a:off x="1429" y="1617"/>
              <a:ext cx="45" cy="45"/>
            </a:xfrm>
            <a:prstGeom prst="ellipse">
              <a:avLst/>
            </a:prstGeom>
            <a:solidFill>
              <a:srgbClr val="FF3300"/>
            </a:solidFill>
            <a:ln w="19050">
              <a:solidFill>
                <a:schemeClr val="tx1"/>
              </a:solidFill>
              <a:round/>
              <a:headEnd/>
              <a:tailEnd/>
            </a:ln>
          </p:spPr>
          <p:txBody>
            <a:bodyPr wrap="none" lIns="90000" tIns="46800" rIns="90000" bIns="46800" anchor="ctr">
              <a:spAutoFit/>
            </a:bodyPr>
            <a:lstStyle/>
            <a:p>
              <a:endParaRPr lang="zh-CN" altLang="en-US"/>
            </a:p>
          </p:txBody>
        </p:sp>
        <p:sp>
          <p:nvSpPr>
            <p:cNvPr id="55" name="Oval 36"/>
            <p:cNvSpPr>
              <a:spLocks noChangeArrowheads="1"/>
            </p:cNvSpPr>
            <p:nvPr/>
          </p:nvSpPr>
          <p:spPr bwMode="auto">
            <a:xfrm>
              <a:off x="1655" y="1616"/>
              <a:ext cx="45" cy="45"/>
            </a:xfrm>
            <a:prstGeom prst="ellipse">
              <a:avLst/>
            </a:prstGeom>
            <a:solidFill>
              <a:srgbClr val="FF3300"/>
            </a:solidFill>
            <a:ln w="19050">
              <a:solidFill>
                <a:schemeClr val="tx1"/>
              </a:solidFill>
              <a:round/>
              <a:headEnd/>
              <a:tailEnd/>
            </a:ln>
          </p:spPr>
          <p:txBody>
            <a:bodyPr wrap="none" lIns="90000" tIns="46800" rIns="90000" bIns="46800" anchor="ctr">
              <a:spAutoFit/>
            </a:bodyPr>
            <a:lstStyle/>
            <a:p>
              <a:endParaRPr lang="zh-CN" altLang="en-US"/>
            </a:p>
          </p:txBody>
        </p:sp>
      </p:grpSp>
      <p:grpSp>
        <p:nvGrpSpPr>
          <p:cNvPr id="56" name="Group 46"/>
          <p:cNvGrpSpPr>
            <a:grpSpLocks/>
          </p:cNvGrpSpPr>
          <p:nvPr/>
        </p:nvGrpSpPr>
        <p:grpSpPr bwMode="auto">
          <a:xfrm>
            <a:off x="1716088" y="3683000"/>
            <a:ext cx="895350" cy="74613"/>
            <a:chOff x="1044" y="1860"/>
            <a:chExt cx="564" cy="47"/>
          </a:xfrm>
        </p:grpSpPr>
        <p:sp>
          <p:nvSpPr>
            <p:cNvPr id="57" name="Oval 37"/>
            <p:cNvSpPr>
              <a:spLocks noChangeArrowheads="1"/>
            </p:cNvSpPr>
            <p:nvPr/>
          </p:nvSpPr>
          <p:spPr bwMode="auto">
            <a:xfrm>
              <a:off x="1044" y="1860"/>
              <a:ext cx="45" cy="45"/>
            </a:xfrm>
            <a:prstGeom prst="ellipse">
              <a:avLst/>
            </a:prstGeom>
            <a:solidFill>
              <a:srgbClr val="FF3300"/>
            </a:solidFill>
            <a:ln w="19050">
              <a:solidFill>
                <a:schemeClr val="tx1"/>
              </a:solidFill>
              <a:round/>
              <a:headEnd/>
              <a:tailEnd/>
            </a:ln>
          </p:spPr>
          <p:txBody>
            <a:bodyPr wrap="none" lIns="90000" tIns="46800" rIns="90000" bIns="46800" anchor="ctr">
              <a:spAutoFit/>
            </a:bodyPr>
            <a:lstStyle/>
            <a:p>
              <a:endParaRPr lang="zh-CN" altLang="en-US"/>
            </a:p>
          </p:txBody>
        </p:sp>
        <p:sp>
          <p:nvSpPr>
            <p:cNvPr id="58" name="Oval 38"/>
            <p:cNvSpPr>
              <a:spLocks noChangeArrowheads="1"/>
            </p:cNvSpPr>
            <p:nvPr/>
          </p:nvSpPr>
          <p:spPr bwMode="auto">
            <a:xfrm>
              <a:off x="1238" y="1862"/>
              <a:ext cx="45" cy="45"/>
            </a:xfrm>
            <a:prstGeom prst="ellipse">
              <a:avLst/>
            </a:prstGeom>
            <a:solidFill>
              <a:srgbClr val="FF3300"/>
            </a:solidFill>
            <a:ln w="19050">
              <a:solidFill>
                <a:schemeClr val="tx1"/>
              </a:solidFill>
              <a:round/>
              <a:headEnd/>
              <a:tailEnd/>
            </a:ln>
          </p:spPr>
          <p:txBody>
            <a:bodyPr wrap="none" lIns="90000" tIns="46800" rIns="90000" bIns="46800" anchor="ctr">
              <a:spAutoFit/>
            </a:bodyPr>
            <a:lstStyle/>
            <a:p>
              <a:endParaRPr lang="zh-CN" altLang="en-US"/>
            </a:p>
          </p:txBody>
        </p:sp>
        <p:sp>
          <p:nvSpPr>
            <p:cNvPr id="59" name="Oval 39"/>
            <p:cNvSpPr>
              <a:spLocks noChangeArrowheads="1"/>
            </p:cNvSpPr>
            <p:nvPr/>
          </p:nvSpPr>
          <p:spPr bwMode="auto">
            <a:xfrm>
              <a:off x="1438" y="1862"/>
              <a:ext cx="45" cy="45"/>
            </a:xfrm>
            <a:prstGeom prst="ellipse">
              <a:avLst/>
            </a:prstGeom>
            <a:solidFill>
              <a:srgbClr val="FF3300"/>
            </a:solidFill>
            <a:ln w="19050">
              <a:solidFill>
                <a:schemeClr val="tx1"/>
              </a:solidFill>
              <a:round/>
              <a:headEnd/>
              <a:tailEnd/>
            </a:ln>
          </p:spPr>
          <p:txBody>
            <a:bodyPr wrap="none" lIns="90000" tIns="46800" rIns="90000" bIns="46800" anchor="ctr">
              <a:spAutoFit/>
            </a:bodyPr>
            <a:lstStyle/>
            <a:p>
              <a:endParaRPr lang="zh-CN" altLang="en-US"/>
            </a:p>
          </p:txBody>
        </p:sp>
        <p:sp>
          <p:nvSpPr>
            <p:cNvPr id="60" name="Oval 40"/>
            <p:cNvSpPr>
              <a:spLocks noChangeArrowheads="1"/>
            </p:cNvSpPr>
            <p:nvPr/>
          </p:nvSpPr>
          <p:spPr bwMode="auto">
            <a:xfrm>
              <a:off x="1563" y="1861"/>
              <a:ext cx="45" cy="45"/>
            </a:xfrm>
            <a:prstGeom prst="ellipse">
              <a:avLst/>
            </a:prstGeom>
            <a:solidFill>
              <a:srgbClr val="FF3300"/>
            </a:solidFill>
            <a:ln w="19050">
              <a:solidFill>
                <a:schemeClr val="tx1"/>
              </a:solidFill>
              <a:round/>
              <a:headEnd/>
              <a:tailEnd/>
            </a:ln>
          </p:spPr>
          <p:txBody>
            <a:bodyPr wrap="none" lIns="90000" tIns="46800" rIns="90000" bIns="46800" anchor="ctr">
              <a:spAutoFit/>
            </a:bodyPr>
            <a:lstStyle/>
            <a:p>
              <a:endParaRPr lang="zh-CN" altLang="en-US"/>
            </a:p>
          </p:txBody>
        </p:sp>
      </p:grpSp>
      <p:sp>
        <p:nvSpPr>
          <p:cNvPr id="61" name="Oval 47"/>
          <p:cNvSpPr>
            <a:spLocks noChangeArrowheads="1"/>
          </p:cNvSpPr>
          <p:nvPr/>
        </p:nvSpPr>
        <p:spPr bwMode="auto">
          <a:xfrm>
            <a:off x="4976813" y="1741488"/>
            <a:ext cx="71437" cy="71437"/>
          </a:xfrm>
          <a:prstGeom prst="ellipse">
            <a:avLst/>
          </a:prstGeom>
          <a:solidFill>
            <a:srgbClr val="FF3300"/>
          </a:solidFill>
          <a:ln w="19050">
            <a:solidFill>
              <a:schemeClr val="tx1"/>
            </a:solidFill>
            <a:round/>
            <a:headEnd/>
            <a:tailEnd/>
          </a:ln>
        </p:spPr>
        <p:txBody>
          <a:bodyPr wrap="none" lIns="90000" tIns="46800" rIns="90000" bIns="46800" anchor="ctr">
            <a:spAutoFit/>
          </a:bodyPr>
          <a:lstStyle/>
          <a:p>
            <a:endParaRPr lang="zh-CN" altLang="en-US"/>
          </a:p>
        </p:txBody>
      </p:sp>
      <p:sp>
        <p:nvSpPr>
          <p:cNvPr id="62" name="Oval 48"/>
          <p:cNvSpPr>
            <a:spLocks noChangeArrowheads="1"/>
          </p:cNvSpPr>
          <p:nvPr/>
        </p:nvSpPr>
        <p:spPr bwMode="auto">
          <a:xfrm>
            <a:off x="4976813" y="2071688"/>
            <a:ext cx="71437" cy="71437"/>
          </a:xfrm>
          <a:prstGeom prst="ellipse">
            <a:avLst/>
          </a:prstGeom>
          <a:solidFill>
            <a:srgbClr val="FF3300"/>
          </a:solidFill>
          <a:ln w="19050">
            <a:solidFill>
              <a:schemeClr val="tx1"/>
            </a:solidFill>
            <a:round/>
            <a:headEnd/>
            <a:tailEnd/>
          </a:ln>
        </p:spPr>
        <p:txBody>
          <a:bodyPr wrap="none" lIns="90000" tIns="46800" rIns="90000" bIns="46800" anchor="ctr">
            <a:spAutoFit/>
          </a:bodyPr>
          <a:lstStyle/>
          <a:p>
            <a:endParaRPr lang="zh-CN" altLang="en-US"/>
          </a:p>
        </p:txBody>
      </p:sp>
      <p:sp>
        <p:nvSpPr>
          <p:cNvPr id="63" name="Oval 49"/>
          <p:cNvSpPr>
            <a:spLocks noChangeArrowheads="1"/>
          </p:cNvSpPr>
          <p:nvPr/>
        </p:nvSpPr>
        <p:spPr bwMode="auto">
          <a:xfrm>
            <a:off x="4976813" y="2373313"/>
            <a:ext cx="71437" cy="71437"/>
          </a:xfrm>
          <a:prstGeom prst="ellipse">
            <a:avLst/>
          </a:prstGeom>
          <a:solidFill>
            <a:srgbClr val="FF3300"/>
          </a:solidFill>
          <a:ln w="19050">
            <a:solidFill>
              <a:schemeClr val="tx1"/>
            </a:solidFill>
            <a:round/>
            <a:headEnd/>
            <a:tailEnd/>
          </a:ln>
        </p:spPr>
        <p:txBody>
          <a:bodyPr wrap="none" lIns="90000" tIns="46800" rIns="90000" bIns="46800" anchor="ctr">
            <a:spAutoFit/>
          </a:bodyPr>
          <a:lstStyle/>
          <a:p>
            <a:endParaRPr lang="zh-CN" altLang="en-US"/>
          </a:p>
        </p:txBody>
      </p:sp>
      <p:sp>
        <p:nvSpPr>
          <p:cNvPr id="64" name="Oval 50"/>
          <p:cNvSpPr>
            <a:spLocks noChangeArrowheads="1"/>
          </p:cNvSpPr>
          <p:nvPr/>
        </p:nvSpPr>
        <p:spPr bwMode="auto">
          <a:xfrm>
            <a:off x="5362575" y="3644900"/>
            <a:ext cx="71438" cy="71438"/>
          </a:xfrm>
          <a:prstGeom prst="ellipse">
            <a:avLst/>
          </a:prstGeom>
          <a:solidFill>
            <a:srgbClr val="FF3300"/>
          </a:solidFill>
          <a:ln w="19050">
            <a:solidFill>
              <a:schemeClr val="tx1"/>
            </a:solidFill>
            <a:round/>
            <a:headEnd/>
            <a:tailEnd/>
          </a:ln>
        </p:spPr>
        <p:txBody>
          <a:bodyPr wrap="none" lIns="90000" tIns="46800" rIns="90000" bIns="46800" anchor="ctr">
            <a:spAutoFit/>
          </a:bodyPr>
          <a:lstStyle/>
          <a:p>
            <a:endParaRPr lang="zh-CN" altLang="en-US"/>
          </a:p>
        </p:txBody>
      </p:sp>
      <p:sp>
        <p:nvSpPr>
          <p:cNvPr id="65" name="Oval 51"/>
          <p:cNvSpPr>
            <a:spLocks noChangeArrowheads="1"/>
          </p:cNvSpPr>
          <p:nvPr/>
        </p:nvSpPr>
        <p:spPr bwMode="auto">
          <a:xfrm>
            <a:off x="5365750" y="2674938"/>
            <a:ext cx="71438" cy="71437"/>
          </a:xfrm>
          <a:prstGeom prst="ellipse">
            <a:avLst/>
          </a:prstGeom>
          <a:solidFill>
            <a:srgbClr val="FF3300"/>
          </a:solidFill>
          <a:ln w="19050">
            <a:solidFill>
              <a:schemeClr val="tx1"/>
            </a:solidFill>
            <a:round/>
            <a:headEnd/>
            <a:tailEnd/>
          </a:ln>
        </p:spPr>
        <p:txBody>
          <a:bodyPr wrap="none" lIns="90000" tIns="46800" rIns="90000" bIns="46800" anchor="ctr">
            <a:spAutoFit/>
          </a:bodyPr>
          <a:lstStyle/>
          <a:p>
            <a:endParaRPr lang="zh-CN" altLang="en-US"/>
          </a:p>
        </p:txBody>
      </p:sp>
      <p:sp>
        <p:nvSpPr>
          <p:cNvPr id="66" name="Oval 52"/>
          <p:cNvSpPr>
            <a:spLocks noChangeArrowheads="1"/>
          </p:cNvSpPr>
          <p:nvPr/>
        </p:nvSpPr>
        <p:spPr bwMode="auto">
          <a:xfrm>
            <a:off x="5365750" y="3006725"/>
            <a:ext cx="71438" cy="71438"/>
          </a:xfrm>
          <a:prstGeom prst="ellipse">
            <a:avLst/>
          </a:prstGeom>
          <a:solidFill>
            <a:srgbClr val="FF3300"/>
          </a:solidFill>
          <a:ln w="19050">
            <a:solidFill>
              <a:schemeClr val="tx1"/>
            </a:solidFill>
            <a:round/>
            <a:headEnd/>
            <a:tailEnd/>
          </a:ln>
        </p:spPr>
        <p:txBody>
          <a:bodyPr wrap="none" lIns="90000" tIns="46800" rIns="90000" bIns="46800" anchor="ctr">
            <a:spAutoFit/>
          </a:bodyPr>
          <a:lstStyle/>
          <a:p>
            <a:endParaRPr lang="zh-CN" altLang="en-US"/>
          </a:p>
        </p:txBody>
      </p:sp>
      <p:sp>
        <p:nvSpPr>
          <p:cNvPr id="67" name="Oval 53"/>
          <p:cNvSpPr>
            <a:spLocks noChangeArrowheads="1"/>
          </p:cNvSpPr>
          <p:nvPr/>
        </p:nvSpPr>
        <p:spPr bwMode="auto">
          <a:xfrm>
            <a:off x="5365750" y="3324225"/>
            <a:ext cx="71438" cy="71438"/>
          </a:xfrm>
          <a:prstGeom prst="ellipse">
            <a:avLst/>
          </a:prstGeom>
          <a:solidFill>
            <a:srgbClr val="FF3300"/>
          </a:solidFill>
          <a:ln w="19050">
            <a:solidFill>
              <a:schemeClr val="tx1"/>
            </a:solidFill>
            <a:round/>
            <a:headEnd/>
            <a:tailEnd/>
          </a:ln>
        </p:spPr>
        <p:txBody>
          <a:bodyPr wrap="none" lIns="90000" tIns="46800" rIns="90000" bIns="46800" anchor="ctr">
            <a:spAutoFit/>
          </a:bodyPr>
          <a:lstStyle/>
          <a:p>
            <a:endParaRPr lang="zh-CN" altLang="en-US"/>
          </a:p>
        </p:txBody>
      </p:sp>
      <p:sp>
        <p:nvSpPr>
          <p:cNvPr id="68" name="Text Box 193"/>
          <p:cNvSpPr txBox="1">
            <a:spLocks noChangeArrowheads="1"/>
          </p:cNvSpPr>
          <p:nvPr/>
        </p:nvSpPr>
        <p:spPr bwMode="auto">
          <a:xfrm>
            <a:off x="4481994" y="5499138"/>
            <a:ext cx="70278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dirty="0">
                <a:ea typeface="宋体" pitchFamily="2" charset="-122"/>
              </a:rPr>
              <a:t>F1</a:t>
            </a:r>
            <a:endParaRPr lang="zh-CN" altLang="en-US" dirty="0">
              <a:ea typeface="宋体" pitchFamily="2" charset="-122"/>
            </a:endParaRPr>
          </a:p>
        </p:txBody>
      </p:sp>
      <p:sp>
        <p:nvSpPr>
          <p:cNvPr id="69" name="Text Box 193"/>
          <p:cNvSpPr txBox="1">
            <a:spLocks noChangeArrowheads="1"/>
          </p:cNvSpPr>
          <p:nvPr/>
        </p:nvSpPr>
        <p:spPr bwMode="auto">
          <a:xfrm>
            <a:off x="5190880" y="5499137"/>
            <a:ext cx="70278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dirty="0">
                <a:ea typeface="宋体" pitchFamily="2" charset="-122"/>
              </a:rPr>
              <a:t>F2</a:t>
            </a:r>
            <a:endParaRPr lang="zh-CN" altLang="en-US" dirty="0">
              <a:ea typeface="宋体" pitchFamily="2" charset="-122"/>
            </a:endParaRPr>
          </a:p>
        </p:txBody>
      </p:sp>
    </p:spTree>
    <p:extLst>
      <p:ext uri="{BB962C8B-B14F-4D97-AF65-F5344CB8AC3E}">
        <p14:creationId xmlns:p14="http://schemas.microsoft.com/office/powerpoint/2010/main" val="12190041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9687"/>
            <a:ext cx="9027297" cy="417935"/>
          </a:xfrm>
        </p:spPr>
        <p:txBody>
          <a:bodyPr/>
          <a:lstStyle/>
          <a:p>
            <a:r>
              <a:rPr lang="zh-CN" altLang="en-US" sz="2800" dirty="0"/>
              <a:t>第六章  可编程逻辑</a:t>
            </a:r>
            <a:r>
              <a:rPr lang="en-US" altLang="zh-CN" sz="2800" dirty="0"/>
              <a:t>\</a:t>
            </a:r>
            <a:r>
              <a:rPr lang="zh-CN" altLang="en-US" sz="2800" dirty="0"/>
              <a:t>第四节  </a:t>
            </a:r>
            <a:r>
              <a:rPr lang="en-US" altLang="zh-CN" sz="2800" dirty="0"/>
              <a:t>VHDL</a:t>
            </a:r>
            <a:r>
              <a:rPr lang="zh-CN" altLang="en-US" sz="2800" dirty="0"/>
              <a:t>语言编程</a:t>
            </a:r>
            <a:endParaRPr lang="zh-CN" altLang="en-US" dirty="0"/>
          </a:p>
        </p:txBody>
      </p:sp>
      <p:sp>
        <p:nvSpPr>
          <p:cNvPr id="13" name="Text Box 598"/>
          <p:cNvSpPr txBox="1">
            <a:spLocks noGrp="1" noChangeArrowheads="1"/>
          </p:cNvSpPr>
          <p:nvPr>
            <p:ph idx="1"/>
          </p:nvPr>
        </p:nvSpPr>
        <p:spPr bwMode="auto">
          <a:xfrm>
            <a:off x="-751" y="373373"/>
            <a:ext cx="8909050" cy="980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pPr>
            <a:r>
              <a:rPr lang="en-US" altLang="zh-CN" sz="2800" dirty="0">
                <a:ea typeface="宋体" pitchFamily="2" charset="-122"/>
              </a:rPr>
              <a:t>VHDL</a:t>
            </a:r>
            <a:r>
              <a:rPr lang="zh-CN" altLang="en-US" sz="2800" dirty="0">
                <a:ea typeface="宋体" pitchFamily="2" charset="-122"/>
              </a:rPr>
              <a:t>语言</a:t>
            </a:r>
            <a:endParaRPr lang="en-US" altLang="zh-CN" sz="2800" dirty="0">
              <a:ea typeface="宋体" pitchFamily="2" charset="-122"/>
            </a:endParaRPr>
          </a:p>
          <a:p>
            <a:pPr lvl="2" eaLnBrk="1" hangingPunct="1">
              <a:lnSpc>
                <a:spcPct val="100000"/>
              </a:lnSpc>
            </a:pPr>
            <a:endParaRPr lang="en-US" altLang="zh-CN" dirty="0">
              <a:ea typeface="宋体" pitchFamily="2" charset="-122"/>
            </a:endParaRPr>
          </a:p>
        </p:txBody>
      </p:sp>
      <p:pic>
        <p:nvPicPr>
          <p:cNvPr id="8194" name="Picture 2"/>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a:off x="1011834" y="863829"/>
            <a:ext cx="7722210" cy="5860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01702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9687"/>
            <a:ext cx="9027297" cy="417935"/>
          </a:xfrm>
        </p:spPr>
        <p:txBody>
          <a:bodyPr/>
          <a:lstStyle/>
          <a:p>
            <a:r>
              <a:rPr lang="zh-CN" altLang="en-US" sz="2800" dirty="0"/>
              <a:t>第六章  可编程逻辑</a:t>
            </a:r>
            <a:r>
              <a:rPr lang="en-US" altLang="zh-CN" sz="2800" dirty="0"/>
              <a:t>\</a:t>
            </a:r>
            <a:r>
              <a:rPr lang="zh-CN" altLang="en-US" sz="2800" dirty="0"/>
              <a:t>第四节  </a:t>
            </a:r>
            <a:r>
              <a:rPr lang="en-US" altLang="zh-CN" sz="2800" dirty="0"/>
              <a:t>VHDL</a:t>
            </a:r>
            <a:r>
              <a:rPr lang="zh-CN" altLang="en-US" sz="2800" dirty="0"/>
              <a:t>语言编程</a:t>
            </a:r>
            <a:endParaRPr lang="zh-CN" altLang="en-US" dirty="0"/>
          </a:p>
        </p:txBody>
      </p:sp>
      <p:sp>
        <p:nvSpPr>
          <p:cNvPr id="13" name="Text Box 598"/>
          <p:cNvSpPr txBox="1">
            <a:spLocks noGrp="1" noChangeArrowheads="1"/>
          </p:cNvSpPr>
          <p:nvPr>
            <p:ph idx="1"/>
          </p:nvPr>
        </p:nvSpPr>
        <p:spPr bwMode="auto">
          <a:xfrm>
            <a:off x="-751" y="373373"/>
            <a:ext cx="8909050" cy="980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pPr>
            <a:r>
              <a:rPr lang="en-US" altLang="zh-CN" sz="2800" dirty="0">
                <a:ea typeface="宋体" pitchFamily="2" charset="-122"/>
              </a:rPr>
              <a:t>VHDL</a:t>
            </a:r>
            <a:r>
              <a:rPr lang="zh-CN" altLang="en-US" sz="2800" dirty="0">
                <a:ea typeface="宋体" pitchFamily="2" charset="-122"/>
              </a:rPr>
              <a:t>语言</a:t>
            </a:r>
            <a:r>
              <a:rPr lang="en-US" altLang="zh-CN" sz="2800" dirty="0">
                <a:ea typeface="宋体" pitchFamily="2" charset="-122"/>
              </a:rPr>
              <a:t>---</a:t>
            </a:r>
            <a:r>
              <a:rPr lang="zh-CN" altLang="en-US" sz="2800" dirty="0">
                <a:ea typeface="宋体" pitchFamily="2" charset="-122"/>
              </a:rPr>
              <a:t>半加器的例子</a:t>
            </a:r>
            <a:endParaRPr lang="en-US" altLang="zh-CN" sz="2800" dirty="0">
              <a:ea typeface="宋体" pitchFamily="2" charset="-122"/>
            </a:endParaRPr>
          </a:p>
          <a:p>
            <a:pPr lvl="2" eaLnBrk="1" hangingPunct="1">
              <a:lnSpc>
                <a:spcPct val="100000"/>
              </a:lnSpc>
            </a:pPr>
            <a:endParaRPr lang="en-US" altLang="zh-CN" dirty="0">
              <a:ea typeface="宋体" pitchFamily="2" charset="-122"/>
            </a:endParaRPr>
          </a:p>
        </p:txBody>
      </p:sp>
      <p:sp>
        <p:nvSpPr>
          <p:cNvPr id="5" name="Text Box 7"/>
          <p:cNvSpPr txBox="1">
            <a:spLocks noChangeArrowheads="1"/>
          </p:cNvSpPr>
          <p:nvPr/>
        </p:nvSpPr>
        <p:spPr bwMode="auto">
          <a:xfrm>
            <a:off x="3843225" y="1538465"/>
            <a:ext cx="4248150" cy="2873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65000"/>
              </a:lnSpc>
            </a:pPr>
            <a:endParaRPr lang="en-US" altLang="zh-CN" sz="1600" kern="0" dirty="0">
              <a:ea typeface="宋体" pitchFamily="2" charset="-122"/>
            </a:endParaRPr>
          </a:p>
          <a:p>
            <a:pPr eaLnBrk="1" hangingPunct="1">
              <a:lnSpc>
                <a:spcPct val="65000"/>
              </a:lnSpc>
              <a:spcBef>
                <a:spcPts val="1200"/>
              </a:spcBef>
              <a:spcAft>
                <a:spcPts val="1200"/>
              </a:spcAft>
            </a:pPr>
            <a:r>
              <a:rPr lang="en-US" altLang="zh-CN" sz="1800" kern="0" dirty="0">
                <a:solidFill>
                  <a:schemeClr val="accent2"/>
                </a:solidFill>
                <a:ea typeface="宋体" pitchFamily="2" charset="-122"/>
              </a:rPr>
              <a:t>ENTITY</a:t>
            </a:r>
            <a:r>
              <a:rPr lang="en-US" altLang="zh-CN" sz="1800" kern="0" dirty="0">
                <a:ea typeface="宋体" pitchFamily="2" charset="-122"/>
              </a:rPr>
              <a:t> </a:t>
            </a:r>
            <a:r>
              <a:rPr lang="en-US" altLang="zh-CN" sz="1800" kern="0" dirty="0" err="1">
                <a:ea typeface="宋体" pitchFamily="2" charset="-122"/>
              </a:rPr>
              <a:t>half_adder</a:t>
            </a:r>
            <a:r>
              <a:rPr lang="en-US" altLang="zh-CN" sz="1800" kern="0" dirty="0">
                <a:ea typeface="宋体" pitchFamily="2" charset="-122"/>
              </a:rPr>
              <a:t> </a:t>
            </a:r>
            <a:r>
              <a:rPr lang="en-US" altLang="zh-CN" sz="1800" kern="0" dirty="0">
                <a:solidFill>
                  <a:schemeClr val="accent2"/>
                </a:solidFill>
                <a:ea typeface="宋体" pitchFamily="2" charset="-122"/>
              </a:rPr>
              <a:t>IS</a:t>
            </a:r>
            <a:r>
              <a:rPr lang="en-US" altLang="zh-CN" sz="1800" kern="0" dirty="0">
                <a:ea typeface="宋体" pitchFamily="2" charset="-122"/>
              </a:rPr>
              <a:t> </a:t>
            </a:r>
          </a:p>
          <a:p>
            <a:pPr eaLnBrk="1" hangingPunct="1">
              <a:lnSpc>
                <a:spcPct val="65000"/>
              </a:lnSpc>
              <a:spcBef>
                <a:spcPts val="1200"/>
              </a:spcBef>
              <a:spcAft>
                <a:spcPts val="1200"/>
              </a:spcAft>
            </a:pPr>
            <a:r>
              <a:rPr lang="en-US" altLang="zh-CN" sz="1800" kern="0" dirty="0">
                <a:ea typeface="宋体" pitchFamily="2" charset="-122"/>
              </a:rPr>
              <a:t>       </a:t>
            </a:r>
            <a:r>
              <a:rPr lang="en-US" altLang="zh-CN" sz="1800" kern="0" dirty="0">
                <a:solidFill>
                  <a:schemeClr val="accent2"/>
                </a:solidFill>
                <a:ea typeface="宋体" pitchFamily="2" charset="-122"/>
              </a:rPr>
              <a:t>PORT</a:t>
            </a:r>
            <a:r>
              <a:rPr lang="en-US" altLang="zh-CN" sz="1800" kern="0" dirty="0">
                <a:ea typeface="宋体" pitchFamily="2" charset="-122"/>
              </a:rPr>
              <a:t> ( A,B : </a:t>
            </a:r>
            <a:r>
              <a:rPr lang="en-US" altLang="zh-CN" sz="1800" kern="0" dirty="0">
                <a:solidFill>
                  <a:schemeClr val="accent2"/>
                </a:solidFill>
                <a:ea typeface="宋体" pitchFamily="2" charset="-122"/>
              </a:rPr>
              <a:t>IN</a:t>
            </a:r>
            <a:r>
              <a:rPr lang="en-US" altLang="zh-CN" sz="1800" kern="0" dirty="0">
                <a:ea typeface="宋体" pitchFamily="2" charset="-122"/>
              </a:rPr>
              <a:t>  </a:t>
            </a:r>
            <a:r>
              <a:rPr lang="en-US" altLang="zh-CN" sz="1800" kern="0" dirty="0" err="1">
                <a:ea typeface="宋体" pitchFamily="2" charset="-122"/>
              </a:rPr>
              <a:t>std_logic</a:t>
            </a:r>
            <a:r>
              <a:rPr lang="en-US" altLang="zh-CN" sz="1800" kern="0" dirty="0">
                <a:ea typeface="宋体" pitchFamily="2" charset="-122"/>
              </a:rPr>
              <a:t>;</a:t>
            </a:r>
          </a:p>
          <a:p>
            <a:pPr eaLnBrk="1" hangingPunct="1">
              <a:lnSpc>
                <a:spcPct val="65000"/>
              </a:lnSpc>
              <a:spcBef>
                <a:spcPts val="1200"/>
              </a:spcBef>
              <a:spcAft>
                <a:spcPts val="1200"/>
              </a:spcAft>
            </a:pPr>
            <a:r>
              <a:rPr lang="en-US" altLang="zh-CN" sz="1800" kern="0" dirty="0">
                <a:ea typeface="宋体" pitchFamily="2" charset="-122"/>
              </a:rPr>
              <a:t>              Co  : </a:t>
            </a:r>
            <a:r>
              <a:rPr lang="en-US" altLang="zh-CN" sz="1800" kern="0" dirty="0">
                <a:solidFill>
                  <a:schemeClr val="accent2"/>
                </a:solidFill>
                <a:ea typeface="宋体" pitchFamily="2" charset="-122"/>
              </a:rPr>
              <a:t>OUT</a:t>
            </a:r>
            <a:r>
              <a:rPr lang="en-US" altLang="zh-CN" sz="1800" kern="0" dirty="0">
                <a:ea typeface="宋体" pitchFamily="2" charset="-122"/>
              </a:rPr>
              <a:t> </a:t>
            </a:r>
            <a:r>
              <a:rPr lang="en-US" altLang="zh-CN" sz="1800" kern="0" dirty="0" err="1">
                <a:ea typeface="宋体" pitchFamily="2" charset="-122"/>
              </a:rPr>
              <a:t>std_logic</a:t>
            </a:r>
            <a:r>
              <a:rPr lang="en-US" altLang="zh-CN" sz="1800" kern="0" dirty="0">
                <a:ea typeface="宋体" pitchFamily="2" charset="-122"/>
              </a:rPr>
              <a:t>;</a:t>
            </a:r>
          </a:p>
          <a:p>
            <a:pPr eaLnBrk="1" hangingPunct="1">
              <a:lnSpc>
                <a:spcPct val="65000"/>
              </a:lnSpc>
              <a:spcBef>
                <a:spcPts val="1200"/>
              </a:spcBef>
              <a:spcAft>
                <a:spcPts val="1200"/>
              </a:spcAft>
            </a:pPr>
            <a:r>
              <a:rPr lang="en-US" altLang="zh-CN" sz="1800" kern="0" dirty="0">
                <a:ea typeface="宋体" pitchFamily="2" charset="-122"/>
              </a:rPr>
              <a:t>              S   : </a:t>
            </a:r>
            <a:r>
              <a:rPr lang="en-US" altLang="zh-CN" sz="1800" kern="0" dirty="0">
                <a:solidFill>
                  <a:schemeClr val="accent2"/>
                </a:solidFill>
                <a:ea typeface="宋体" pitchFamily="2" charset="-122"/>
              </a:rPr>
              <a:t>OUT</a:t>
            </a:r>
            <a:r>
              <a:rPr lang="en-US" altLang="zh-CN" sz="1800" kern="0" dirty="0">
                <a:ea typeface="宋体" pitchFamily="2" charset="-122"/>
              </a:rPr>
              <a:t> </a:t>
            </a:r>
            <a:r>
              <a:rPr lang="en-US" altLang="zh-CN" sz="1800" kern="0" dirty="0" err="1">
                <a:ea typeface="宋体" pitchFamily="2" charset="-122"/>
              </a:rPr>
              <a:t>std_logic</a:t>
            </a:r>
            <a:r>
              <a:rPr lang="en-US" altLang="zh-CN" sz="1800" kern="0" dirty="0">
                <a:ea typeface="宋体" pitchFamily="2" charset="-122"/>
              </a:rPr>
              <a:t>);</a:t>
            </a:r>
          </a:p>
          <a:p>
            <a:pPr eaLnBrk="1" hangingPunct="1">
              <a:lnSpc>
                <a:spcPct val="65000"/>
              </a:lnSpc>
              <a:spcBef>
                <a:spcPts val="1200"/>
              </a:spcBef>
              <a:spcAft>
                <a:spcPts val="1200"/>
              </a:spcAft>
            </a:pPr>
            <a:r>
              <a:rPr lang="en-US" altLang="zh-CN" sz="1800" kern="0" dirty="0">
                <a:solidFill>
                  <a:schemeClr val="accent2"/>
                </a:solidFill>
                <a:ea typeface="宋体" pitchFamily="2" charset="-122"/>
              </a:rPr>
              <a:t>END</a:t>
            </a:r>
            <a:r>
              <a:rPr lang="en-US" altLang="zh-CN" sz="1800" kern="0" dirty="0">
                <a:ea typeface="宋体" pitchFamily="2" charset="-122"/>
              </a:rPr>
              <a:t> </a:t>
            </a:r>
            <a:r>
              <a:rPr lang="en-US" altLang="zh-CN" sz="1800" kern="0" dirty="0" err="1">
                <a:ea typeface="宋体" pitchFamily="2" charset="-122"/>
              </a:rPr>
              <a:t>half_adder</a:t>
            </a:r>
            <a:r>
              <a:rPr lang="en-US" altLang="zh-CN" sz="1800" kern="0" dirty="0">
                <a:ea typeface="宋体" pitchFamily="2" charset="-122"/>
              </a:rPr>
              <a:t>; </a:t>
            </a:r>
          </a:p>
          <a:p>
            <a:pPr eaLnBrk="1" hangingPunct="1">
              <a:lnSpc>
                <a:spcPct val="65000"/>
              </a:lnSpc>
            </a:pPr>
            <a:endParaRPr lang="en-US" altLang="zh-CN" sz="1800" kern="0" dirty="0">
              <a:ea typeface="宋体" pitchFamily="2" charset="-122"/>
            </a:endParaRPr>
          </a:p>
        </p:txBody>
      </p:sp>
      <p:sp>
        <p:nvSpPr>
          <p:cNvPr id="6" name="Text Box 8"/>
          <p:cNvSpPr txBox="1">
            <a:spLocks noChangeArrowheads="1"/>
          </p:cNvSpPr>
          <p:nvPr/>
        </p:nvSpPr>
        <p:spPr bwMode="auto">
          <a:xfrm>
            <a:off x="3843225" y="3656602"/>
            <a:ext cx="4248150" cy="2649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35000"/>
              </a:lnSpc>
              <a:spcBef>
                <a:spcPts val="1200"/>
              </a:spcBef>
              <a:spcAft>
                <a:spcPts val="1200"/>
              </a:spcAft>
            </a:pPr>
            <a:endParaRPr lang="en-US" altLang="zh-CN" sz="1800" dirty="0">
              <a:ea typeface="宋体" pitchFamily="2" charset="-122"/>
            </a:endParaRPr>
          </a:p>
          <a:p>
            <a:pPr eaLnBrk="1" hangingPunct="1">
              <a:lnSpc>
                <a:spcPct val="35000"/>
              </a:lnSpc>
              <a:spcBef>
                <a:spcPts val="1200"/>
              </a:spcBef>
              <a:spcAft>
                <a:spcPts val="1200"/>
              </a:spcAft>
            </a:pPr>
            <a:endParaRPr lang="en-US" altLang="zh-CN" sz="1800" dirty="0">
              <a:solidFill>
                <a:schemeClr val="accent2"/>
              </a:solidFill>
              <a:ea typeface="宋体" pitchFamily="2" charset="-122"/>
            </a:endParaRPr>
          </a:p>
          <a:p>
            <a:pPr eaLnBrk="1" hangingPunct="1">
              <a:lnSpc>
                <a:spcPct val="35000"/>
              </a:lnSpc>
              <a:spcBef>
                <a:spcPts val="1200"/>
              </a:spcBef>
              <a:spcAft>
                <a:spcPts val="1200"/>
              </a:spcAft>
            </a:pPr>
            <a:r>
              <a:rPr lang="en-US" altLang="zh-CN" sz="1800" dirty="0">
                <a:solidFill>
                  <a:schemeClr val="accent2"/>
                </a:solidFill>
                <a:ea typeface="宋体" pitchFamily="2" charset="-122"/>
              </a:rPr>
              <a:t>ARCHITECTURE </a:t>
            </a:r>
            <a:r>
              <a:rPr lang="en-US" altLang="zh-CN" sz="1800" dirty="0" err="1">
                <a:ea typeface="宋体" pitchFamily="2" charset="-122"/>
              </a:rPr>
              <a:t>rtl</a:t>
            </a:r>
            <a:r>
              <a:rPr lang="en-US" altLang="zh-CN" sz="1800" dirty="0">
                <a:ea typeface="宋体" pitchFamily="2" charset="-122"/>
              </a:rPr>
              <a:t> </a:t>
            </a:r>
            <a:r>
              <a:rPr lang="en-US" altLang="zh-CN" sz="1800" dirty="0">
                <a:solidFill>
                  <a:schemeClr val="accent2"/>
                </a:solidFill>
                <a:ea typeface="宋体" pitchFamily="2" charset="-122"/>
              </a:rPr>
              <a:t>OF</a:t>
            </a:r>
            <a:r>
              <a:rPr lang="en-US" altLang="zh-CN" sz="1800" dirty="0">
                <a:ea typeface="宋体" pitchFamily="2" charset="-122"/>
              </a:rPr>
              <a:t> </a:t>
            </a:r>
            <a:r>
              <a:rPr lang="en-US" altLang="zh-CN" sz="1800" dirty="0" err="1">
                <a:ea typeface="宋体" pitchFamily="2" charset="-122"/>
              </a:rPr>
              <a:t>half_adder</a:t>
            </a:r>
            <a:r>
              <a:rPr lang="en-US" altLang="zh-CN" sz="1800" dirty="0">
                <a:solidFill>
                  <a:schemeClr val="accent2"/>
                </a:solidFill>
                <a:ea typeface="宋体" pitchFamily="2" charset="-122"/>
              </a:rPr>
              <a:t> IS</a:t>
            </a:r>
          </a:p>
          <a:p>
            <a:pPr eaLnBrk="1" hangingPunct="1">
              <a:lnSpc>
                <a:spcPct val="35000"/>
              </a:lnSpc>
              <a:spcBef>
                <a:spcPts val="1200"/>
              </a:spcBef>
              <a:spcAft>
                <a:spcPts val="1200"/>
              </a:spcAft>
            </a:pPr>
            <a:r>
              <a:rPr lang="en-US" altLang="zh-CN" sz="1800" dirty="0">
                <a:ea typeface="宋体" pitchFamily="2" charset="-122"/>
              </a:rPr>
              <a:t>  </a:t>
            </a:r>
            <a:r>
              <a:rPr lang="en-US" altLang="zh-CN" sz="1800" dirty="0">
                <a:solidFill>
                  <a:schemeClr val="accent2"/>
                </a:solidFill>
                <a:ea typeface="宋体" pitchFamily="2" charset="-122"/>
              </a:rPr>
              <a:t>BEGIN</a:t>
            </a:r>
          </a:p>
          <a:p>
            <a:pPr eaLnBrk="1" hangingPunct="1">
              <a:lnSpc>
                <a:spcPct val="35000"/>
              </a:lnSpc>
              <a:spcBef>
                <a:spcPts val="1200"/>
              </a:spcBef>
              <a:spcAft>
                <a:spcPts val="1200"/>
              </a:spcAft>
            </a:pPr>
            <a:r>
              <a:rPr lang="en-US" altLang="zh-CN" sz="1800" dirty="0">
                <a:ea typeface="宋体" pitchFamily="2" charset="-122"/>
              </a:rPr>
              <a:t>	      S &lt;= A </a:t>
            </a:r>
            <a:r>
              <a:rPr lang="en-US" altLang="zh-CN" sz="1800" dirty="0">
                <a:solidFill>
                  <a:schemeClr val="accent2"/>
                </a:solidFill>
                <a:ea typeface="宋体" pitchFamily="2" charset="-122"/>
              </a:rPr>
              <a:t>XOR</a:t>
            </a:r>
            <a:r>
              <a:rPr lang="en-US" altLang="zh-CN" sz="1800" dirty="0">
                <a:ea typeface="宋体" pitchFamily="2" charset="-122"/>
              </a:rPr>
              <a:t> B;</a:t>
            </a:r>
          </a:p>
          <a:p>
            <a:pPr eaLnBrk="1" hangingPunct="1">
              <a:lnSpc>
                <a:spcPct val="35000"/>
              </a:lnSpc>
              <a:spcBef>
                <a:spcPts val="1200"/>
              </a:spcBef>
              <a:spcAft>
                <a:spcPts val="1200"/>
              </a:spcAft>
            </a:pPr>
            <a:r>
              <a:rPr lang="en-US" altLang="zh-CN" sz="1800" dirty="0">
                <a:ea typeface="宋体" pitchFamily="2" charset="-122"/>
              </a:rPr>
              <a:t>	      Co &lt;= A </a:t>
            </a:r>
            <a:r>
              <a:rPr lang="en-US" altLang="zh-CN" sz="1800" dirty="0">
                <a:solidFill>
                  <a:schemeClr val="accent2"/>
                </a:solidFill>
                <a:ea typeface="宋体" pitchFamily="2" charset="-122"/>
              </a:rPr>
              <a:t>AND</a:t>
            </a:r>
            <a:r>
              <a:rPr lang="en-US" altLang="zh-CN" sz="1800" dirty="0">
                <a:ea typeface="宋体" pitchFamily="2" charset="-122"/>
              </a:rPr>
              <a:t> B;</a:t>
            </a:r>
          </a:p>
          <a:p>
            <a:pPr eaLnBrk="1" hangingPunct="1">
              <a:lnSpc>
                <a:spcPct val="35000"/>
              </a:lnSpc>
              <a:spcBef>
                <a:spcPts val="1200"/>
              </a:spcBef>
              <a:spcAft>
                <a:spcPts val="1200"/>
              </a:spcAft>
            </a:pPr>
            <a:r>
              <a:rPr lang="en-US" altLang="zh-CN" sz="1800" dirty="0">
                <a:solidFill>
                  <a:schemeClr val="accent2"/>
                </a:solidFill>
                <a:ea typeface="宋体" pitchFamily="2" charset="-122"/>
              </a:rPr>
              <a:t>  END</a:t>
            </a:r>
            <a:r>
              <a:rPr lang="en-US" altLang="zh-CN" sz="1800" dirty="0">
                <a:ea typeface="宋体" pitchFamily="2" charset="-122"/>
              </a:rPr>
              <a:t> </a:t>
            </a:r>
            <a:r>
              <a:rPr lang="en-US" altLang="zh-CN" sz="1800" dirty="0" err="1">
                <a:ea typeface="宋体" pitchFamily="2" charset="-122"/>
              </a:rPr>
              <a:t>rtl</a:t>
            </a:r>
            <a:r>
              <a:rPr lang="en-US" altLang="zh-CN" sz="1800" dirty="0">
                <a:ea typeface="宋体" pitchFamily="2" charset="-122"/>
              </a:rPr>
              <a:t>;</a:t>
            </a:r>
          </a:p>
        </p:txBody>
      </p:sp>
      <p:grpSp>
        <p:nvGrpSpPr>
          <p:cNvPr id="7" name="Group 13"/>
          <p:cNvGrpSpPr>
            <a:grpSpLocks/>
          </p:cNvGrpSpPr>
          <p:nvPr/>
        </p:nvGrpSpPr>
        <p:grpSpPr bwMode="auto">
          <a:xfrm>
            <a:off x="1238850" y="3330575"/>
            <a:ext cx="1885950" cy="873125"/>
            <a:chOff x="2835" y="391"/>
            <a:chExt cx="1188" cy="550"/>
          </a:xfrm>
        </p:grpSpPr>
        <p:sp>
          <p:nvSpPr>
            <p:cNvPr id="8" name="Rectangle 14"/>
            <p:cNvSpPr>
              <a:spLocks noChangeArrowheads="1"/>
            </p:cNvSpPr>
            <p:nvPr/>
          </p:nvSpPr>
          <p:spPr bwMode="auto">
            <a:xfrm>
              <a:off x="3198" y="391"/>
              <a:ext cx="363" cy="550"/>
            </a:xfrm>
            <a:prstGeom prst="rect">
              <a:avLst/>
            </a:prstGeom>
            <a:solidFill>
              <a:schemeClr val="bg1"/>
            </a:solidFill>
            <a:ln w="19050" algn="ctr">
              <a:solidFill>
                <a:schemeClr val="tx1"/>
              </a:solidFill>
              <a:miter lim="800000"/>
              <a:headEnd/>
              <a:tailEnd/>
            </a:ln>
          </p:spPr>
          <p:txBody>
            <a:bodyPr lIns="90000" tIns="46800" rIns="90000" bIns="46800" anchor="ctr">
              <a:spAutoFit/>
            </a:bodyPr>
            <a:lstStyle/>
            <a:p>
              <a:pPr algn="ctr">
                <a:lnSpc>
                  <a:spcPct val="100000"/>
                </a:lnSpc>
              </a:pPr>
              <a:endParaRPr lang="en-US" altLang="zh-CN">
                <a:ea typeface="宋体" pitchFamily="2" charset="-122"/>
              </a:endParaRPr>
            </a:p>
            <a:p>
              <a:pPr algn="ctr">
                <a:lnSpc>
                  <a:spcPct val="100000"/>
                </a:lnSpc>
              </a:pPr>
              <a:endParaRPr lang="en-US" altLang="zh-CN">
                <a:ea typeface="宋体" pitchFamily="2" charset="-122"/>
              </a:endParaRPr>
            </a:p>
          </p:txBody>
        </p:sp>
        <p:sp>
          <p:nvSpPr>
            <p:cNvPr id="9" name="Line 15"/>
            <p:cNvSpPr>
              <a:spLocks noChangeShapeType="1"/>
            </p:cNvSpPr>
            <p:nvPr/>
          </p:nvSpPr>
          <p:spPr bwMode="auto">
            <a:xfrm>
              <a:off x="3015" y="774"/>
              <a:ext cx="18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0" name="Line 16"/>
            <p:cNvSpPr>
              <a:spLocks noChangeShapeType="1"/>
            </p:cNvSpPr>
            <p:nvPr/>
          </p:nvSpPr>
          <p:spPr bwMode="auto">
            <a:xfrm>
              <a:off x="3016" y="527"/>
              <a:ext cx="18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1" name="Line 17"/>
            <p:cNvSpPr>
              <a:spLocks noChangeShapeType="1"/>
            </p:cNvSpPr>
            <p:nvPr/>
          </p:nvSpPr>
          <p:spPr bwMode="auto">
            <a:xfrm>
              <a:off x="3560" y="799"/>
              <a:ext cx="18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2" name="Line 18"/>
            <p:cNvSpPr>
              <a:spLocks noChangeShapeType="1"/>
            </p:cNvSpPr>
            <p:nvPr/>
          </p:nvSpPr>
          <p:spPr bwMode="auto">
            <a:xfrm>
              <a:off x="3560" y="527"/>
              <a:ext cx="18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4" name="Text Box 19"/>
            <p:cNvSpPr txBox="1">
              <a:spLocks noChangeArrowheads="1"/>
            </p:cNvSpPr>
            <p:nvPr/>
          </p:nvSpPr>
          <p:spPr bwMode="auto">
            <a:xfrm>
              <a:off x="2835" y="409"/>
              <a:ext cx="17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600">
                  <a:ea typeface="宋体" pitchFamily="2" charset="-122"/>
                </a:rPr>
                <a:t>A</a:t>
              </a:r>
            </a:p>
          </p:txBody>
        </p:sp>
        <p:sp>
          <p:nvSpPr>
            <p:cNvPr id="15" name="Text Box 20"/>
            <p:cNvSpPr txBox="1">
              <a:spLocks noChangeArrowheads="1"/>
            </p:cNvSpPr>
            <p:nvPr/>
          </p:nvSpPr>
          <p:spPr bwMode="auto">
            <a:xfrm>
              <a:off x="2835" y="663"/>
              <a:ext cx="21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600">
                  <a:ea typeface="宋体" pitchFamily="2" charset="-122"/>
                </a:rPr>
                <a:t>B</a:t>
              </a:r>
            </a:p>
          </p:txBody>
        </p:sp>
        <p:sp>
          <p:nvSpPr>
            <p:cNvPr id="16" name="Text Box 21"/>
            <p:cNvSpPr txBox="1">
              <a:spLocks noChangeArrowheads="1"/>
            </p:cNvSpPr>
            <p:nvPr/>
          </p:nvSpPr>
          <p:spPr bwMode="auto">
            <a:xfrm>
              <a:off x="3668" y="428"/>
              <a:ext cx="35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600">
                  <a:ea typeface="宋体" pitchFamily="2" charset="-122"/>
                </a:rPr>
                <a:t>S</a:t>
              </a:r>
              <a:endParaRPr lang="en-US" altLang="zh-CN" sz="1600" baseline="-25000">
                <a:ea typeface="宋体" pitchFamily="2" charset="-122"/>
              </a:endParaRPr>
            </a:p>
          </p:txBody>
        </p:sp>
        <p:sp>
          <p:nvSpPr>
            <p:cNvPr id="17" name="Text Box 22"/>
            <p:cNvSpPr txBox="1">
              <a:spLocks noChangeArrowheads="1"/>
            </p:cNvSpPr>
            <p:nvPr/>
          </p:nvSpPr>
          <p:spPr bwMode="auto">
            <a:xfrm>
              <a:off x="3661" y="681"/>
              <a:ext cx="35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600">
                  <a:ea typeface="宋体" pitchFamily="2" charset="-122"/>
                </a:rPr>
                <a:t>C</a:t>
              </a:r>
              <a:r>
                <a:rPr lang="en-US" altLang="zh-CN" sz="1600" baseline="-25000">
                  <a:ea typeface="宋体" pitchFamily="2" charset="-122"/>
                </a:rPr>
                <a:t>O</a:t>
              </a:r>
            </a:p>
          </p:txBody>
        </p:sp>
        <p:sp>
          <p:nvSpPr>
            <p:cNvPr id="18" name="Text Box 23"/>
            <p:cNvSpPr txBox="1">
              <a:spLocks noChangeArrowheads="1"/>
            </p:cNvSpPr>
            <p:nvPr/>
          </p:nvSpPr>
          <p:spPr bwMode="auto">
            <a:xfrm>
              <a:off x="3198" y="527"/>
              <a:ext cx="36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ea typeface="宋体" pitchFamily="2" charset="-122"/>
                </a:rPr>
                <a:t>Σ</a:t>
              </a:r>
            </a:p>
          </p:txBody>
        </p:sp>
      </p:grpSp>
      <p:graphicFrame>
        <p:nvGraphicFramePr>
          <p:cNvPr id="19" name="Group 102"/>
          <p:cNvGraphicFramePr>
            <a:graphicFrameLocks/>
          </p:cNvGraphicFramePr>
          <p:nvPr>
            <p:extLst>
              <p:ext uri="{D42A27DB-BD31-4B8C-83A1-F6EECF244321}">
                <p14:modId xmlns:p14="http://schemas.microsoft.com/office/powerpoint/2010/main" val="406683090"/>
              </p:ext>
            </p:extLst>
          </p:nvPr>
        </p:nvGraphicFramePr>
        <p:xfrm>
          <a:off x="1519045" y="914319"/>
          <a:ext cx="1725612" cy="2033193"/>
        </p:xfrm>
        <a:graphic>
          <a:graphicData uri="http://schemas.openxmlformats.org/drawingml/2006/table">
            <a:tbl>
              <a:tblPr/>
              <a:tblGrid>
                <a:gridCol w="431800">
                  <a:extLst>
                    <a:ext uri="{9D8B030D-6E8A-4147-A177-3AD203B41FA5}">
                      <a16:colId xmlns:a16="http://schemas.microsoft.com/office/drawing/2014/main" val="20000"/>
                    </a:ext>
                  </a:extLst>
                </a:gridCol>
                <a:gridCol w="431800">
                  <a:extLst>
                    <a:ext uri="{9D8B030D-6E8A-4147-A177-3AD203B41FA5}">
                      <a16:colId xmlns:a16="http://schemas.microsoft.com/office/drawing/2014/main" val="20001"/>
                    </a:ext>
                  </a:extLst>
                </a:gridCol>
                <a:gridCol w="433387">
                  <a:extLst>
                    <a:ext uri="{9D8B030D-6E8A-4147-A177-3AD203B41FA5}">
                      <a16:colId xmlns:a16="http://schemas.microsoft.com/office/drawing/2014/main" val="20002"/>
                    </a:ext>
                  </a:extLst>
                </a:gridCol>
                <a:gridCol w="428625">
                  <a:extLst>
                    <a:ext uri="{9D8B030D-6E8A-4147-A177-3AD203B41FA5}">
                      <a16:colId xmlns:a16="http://schemas.microsoft.com/office/drawing/2014/main" val="20003"/>
                    </a:ext>
                  </a:extLst>
                </a:gridCol>
              </a:tblGrid>
              <a:tr h="2460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dirty="0">
                          <a:ln>
                            <a:noFill/>
                          </a:ln>
                          <a:solidFill>
                            <a:schemeClr val="accent2"/>
                          </a:solidFill>
                          <a:effectLst/>
                          <a:latin typeface="Times New Roman" pitchFamily="18" charset="0"/>
                          <a:ea typeface="宋体" pitchFamily="2" charset="-122"/>
                        </a:rPr>
                        <a:t>A</a:t>
                      </a:r>
                    </a:p>
                  </a:txBody>
                  <a:tcPr marL="90000" marR="90000" marT="82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accent2"/>
                          </a:solidFill>
                          <a:effectLst/>
                          <a:latin typeface="Times New Roman" pitchFamily="18" charset="0"/>
                          <a:ea typeface="宋体" pitchFamily="2" charset="-122"/>
                        </a:rPr>
                        <a:t>B</a:t>
                      </a:r>
                    </a:p>
                  </a:txBody>
                  <a:tcPr marL="90000" marR="90000" marT="82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S</a:t>
                      </a:r>
                    </a:p>
                  </a:txBody>
                  <a:tcPr marL="90000" marR="90000" marT="82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C</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o</a:t>
                      </a:r>
                    </a:p>
                  </a:txBody>
                  <a:tcPr marL="90000" marR="90000" marT="82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76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accent2"/>
                          </a:solidFill>
                          <a:effectLst/>
                          <a:latin typeface="Times New Roman" pitchFamily="18" charset="0"/>
                          <a:ea typeface="宋体" pitchFamily="2" charset="-122"/>
                        </a:rPr>
                        <a:t>0</a:t>
                      </a:r>
                    </a:p>
                  </a:txBody>
                  <a:tcPr marL="90000" marR="90000" marT="82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accent2"/>
                          </a:solidFill>
                          <a:effectLst/>
                          <a:latin typeface="Times New Roman" pitchFamily="18" charset="0"/>
                          <a:ea typeface="宋体" pitchFamily="2" charset="-122"/>
                        </a:rPr>
                        <a:t>0</a:t>
                      </a:r>
                    </a:p>
                  </a:txBody>
                  <a:tcPr marL="90000" marR="90000" marT="82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0</a:t>
                      </a:r>
                    </a:p>
                  </a:txBody>
                  <a:tcPr marL="90000" marR="90000" marT="82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0</a:t>
                      </a:r>
                    </a:p>
                  </a:txBody>
                  <a:tcPr marL="90000" marR="90000" marT="82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7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accent2"/>
                          </a:solidFill>
                          <a:effectLst/>
                          <a:latin typeface="Times New Roman" pitchFamily="18" charset="0"/>
                          <a:ea typeface="宋体" pitchFamily="2" charset="-122"/>
                        </a:rPr>
                        <a:t>0</a:t>
                      </a:r>
                    </a:p>
                  </a:txBody>
                  <a:tcPr marL="90000" marR="90000" marT="82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accent2"/>
                          </a:solidFill>
                          <a:effectLst/>
                          <a:latin typeface="Times New Roman" pitchFamily="18" charset="0"/>
                          <a:ea typeface="宋体" pitchFamily="2" charset="-122"/>
                        </a:rPr>
                        <a:t>1</a:t>
                      </a:r>
                    </a:p>
                  </a:txBody>
                  <a:tcPr marL="90000" marR="90000" marT="82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1</a:t>
                      </a:r>
                    </a:p>
                  </a:txBody>
                  <a:tcPr marL="90000" marR="90000" marT="82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dirty="0">
                          <a:ln>
                            <a:noFill/>
                          </a:ln>
                          <a:solidFill>
                            <a:schemeClr val="tx1"/>
                          </a:solidFill>
                          <a:effectLst/>
                          <a:latin typeface="Times New Roman" pitchFamily="18" charset="0"/>
                          <a:ea typeface="宋体" pitchFamily="2" charset="-122"/>
                        </a:rPr>
                        <a:t>0</a:t>
                      </a:r>
                    </a:p>
                  </a:txBody>
                  <a:tcPr marL="90000" marR="90000" marT="82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60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accent2"/>
                          </a:solidFill>
                          <a:effectLst/>
                          <a:latin typeface="Times New Roman" pitchFamily="18" charset="0"/>
                          <a:ea typeface="宋体" pitchFamily="2" charset="-122"/>
                        </a:rPr>
                        <a:t>1</a:t>
                      </a:r>
                    </a:p>
                  </a:txBody>
                  <a:tcPr marL="90000" marR="90000" marT="82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accent2"/>
                          </a:solidFill>
                          <a:effectLst/>
                          <a:latin typeface="Times New Roman" pitchFamily="18" charset="0"/>
                          <a:ea typeface="宋体" pitchFamily="2" charset="-122"/>
                        </a:rPr>
                        <a:t>0</a:t>
                      </a:r>
                    </a:p>
                  </a:txBody>
                  <a:tcPr marL="90000" marR="90000" marT="82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1</a:t>
                      </a:r>
                    </a:p>
                  </a:txBody>
                  <a:tcPr marL="90000" marR="90000" marT="82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0</a:t>
                      </a:r>
                    </a:p>
                  </a:txBody>
                  <a:tcPr marL="90000" marR="90000" marT="82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32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accent2"/>
                          </a:solidFill>
                          <a:effectLst/>
                          <a:latin typeface="Times New Roman" pitchFamily="18" charset="0"/>
                          <a:ea typeface="宋体" pitchFamily="2" charset="-122"/>
                        </a:rPr>
                        <a:t>1</a:t>
                      </a:r>
                    </a:p>
                  </a:txBody>
                  <a:tcPr marL="90000" marR="90000" marT="82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accent2"/>
                          </a:solidFill>
                          <a:effectLst/>
                          <a:latin typeface="Times New Roman" pitchFamily="18" charset="0"/>
                          <a:ea typeface="宋体" pitchFamily="2" charset="-122"/>
                        </a:rPr>
                        <a:t>1</a:t>
                      </a:r>
                    </a:p>
                  </a:txBody>
                  <a:tcPr marL="90000" marR="90000" marT="82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0</a:t>
                      </a:r>
                    </a:p>
                  </a:txBody>
                  <a:tcPr marL="90000" marR="90000" marT="82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dirty="0">
                          <a:ln>
                            <a:noFill/>
                          </a:ln>
                          <a:solidFill>
                            <a:schemeClr val="tx1"/>
                          </a:solidFill>
                          <a:effectLst/>
                          <a:latin typeface="Times New Roman" pitchFamily="18" charset="0"/>
                          <a:ea typeface="宋体" pitchFamily="2" charset="-122"/>
                        </a:rPr>
                        <a:t>1</a:t>
                      </a:r>
                    </a:p>
                  </a:txBody>
                  <a:tcPr marL="90000" marR="90000" marT="82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20" name="Group 100"/>
          <p:cNvGrpSpPr>
            <a:grpSpLocks/>
          </p:cNvGrpSpPr>
          <p:nvPr/>
        </p:nvGrpSpPr>
        <p:grpSpPr bwMode="auto">
          <a:xfrm>
            <a:off x="1161062" y="4932240"/>
            <a:ext cx="2017713" cy="1095375"/>
            <a:chOff x="3424" y="1888"/>
            <a:chExt cx="1271" cy="690"/>
          </a:xfrm>
        </p:grpSpPr>
        <p:sp>
          <p:nvSpPr>
            <p:cNvPr id="21" name="Text Box 25"/>
            <p:cNvSpPr txBox="1">
              <a:spLocks noChangeArrowheads="1"/>
            </p:cNvSpPr>
            <p:nvPr/>
          </p:nvSpPr>
          <p:spPr bwMode="auto">
            <a:xfrm>
              <a:off x="3424" y="1888"/>
              <a:ext cx="1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600">
                  <a:ea typeface="宋体" pitchFamily="2" charset="-122"/>
                </a:rPr>
                <a:t>A</a:t>
              </a:r>
            </a:p>
          </p:txBody>
        </p:sp>
        <p:sp>
          <p:nvSpPr>
            <p:cNvPr id="22" name="AutoShape 26"/>
            <p:cNvSpPr>
              <a:spLocks noChangeArrowheads="1"/>
            </p:cNvSpPr>
            <p:nvPr/>
          </p:nvSpPr>
          <p:spPr bwMode="auto">
            <a:xfrm>
              <a:off x="3887" y="2338"/>
              <a:ext cx="208" cy="240"/>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23" name="Line 29"/>
            <p:cNvSpPr>
              <a:spLocks noChangeShapeType="1"/>
            </p:cNvSpPr>
            <p:nvPr/>
          </p:nvSpPr>
          <p:spPr bwMode="auto">
            <a:xfrm>
              <a:off x="3671" y="2525"/>
              <a:ext cx="219" cy="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4" name="Line 30"/>
            <p:cNvSpPr>
              <a:spLocks noChangeShapeType="1"/>
            </p:cNvSpPr>
            <p:nvPr/>
          </p:nvSpPr>
          <p:spPr bwMode="auto">
            <a:xfrm>
              <a:off x="3785" y="2380"/>
              <a:ext cx="93"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5" name="Text Box 32"/>
            <p:cNvSpPr txBox="1">
              <a:spLocks noChangeArrowheads="1"/>
            </p:cNvSpPr>
            <p:nvPr/>
          </p:nvSpPr>
          <p:spPr bwMode="auto">
            <a:xfrm>
              <a:off x="3424" y="2025"/>
              <a:ext cx="20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600">
                  <a:ea typeface="宋体" pitchFamily="2" charset="-122"/>
                </a:rPr>
                <a:t>B</a:t>
              </a:r>
            </a:p>
          </p:txBody>
        </p:sp>
        <p:sp>
          <p:nvSpPr>
            <p:cNvPr id="26" name="Text Box 35"/>
            <p:cNvSpPr txBox="1">
              <a:spLocks noChangeArrowheads="1"/>
            </p:cNvSpPr>
            <p:nvPr/>
          </p:nvSpPr>
          <p:spPr bwMode="auto">
            <a:xfrm>
              <a:off x="4422" y="1979"/>
              <a:ext cx="24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600">
                  <a:ea typeface="宋体" pitchFamily="2" charset="-122"/>
                </a:rPr>
                <a:t>S</a:t>
              </a:r>
            </a:p>
          </p:txBody>
        </p:sp>
        <p:sp>
          <p:nvSpPr>
            <p:cNvPr id="27" name="Text Box 36"/>
            <p:cNvSpPr txBox="1">
              <a:spLocks noChangeArrowheads="1"/>
            </p:cNvSpPr>
            <p:nvPr/>
          </p:nvSpPr>
          <p:spPr bwMode="auto">
            <a:xfrm>
              <a:off x="4332" y="2341"/>
              <a:ext cx="36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600">
                  <a:ea typeface="宋体" pitchFamily="2" charset="-122"/>
                </a:rPr>
                <a:t>Co</a:t>
              </a:r>
            </a:p>
          </p:txBody>
        </p:sp>
        <p:sp>
          <p:nvSpPr>
            <p:cNvPr id="28" name="Line 40"/>
            <p:cNvSpPr>
              <a:spLocks noChangeShapeType="1"/>
            </p:cNvSpPr>
            <p:nvPr/>
          </p:nvSpPr>
          <p:spPr bwMode="auto">
            <a:xfrm>
              <a:off x="4097" y="2458"/>
              <a:ext cx="27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29" name="Line 41"/>
            <p:cNvSpPr>
              <a:spLocks noChangeShapeType="1"/>
            </p:cNvSpPr>
            <p:nvPr/>
          </p:nvSpPr>
          <p:spPr bwMode="auto">
            <a:xfrm>
              <a:off x="4133" y="2089"/>
              <a:ext cx="31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30" name="Line 43"/>
            <p:cNvSpPr>
              <a:spLocks noChangeShapeType="1"/>
            </p:cNvSpPr>
            <p:nvPr/>
          </p:nvSpPr>
          <p:spPr bwMode="auto">
            <a:xfrm flipH="1">
              <a:off x="3628" y="2131"/>
              <a:ext cx="31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31" name="Line 44"/>
            <p:cNvSpPr>
              <a:spLocks noChangeShapeType="1"/>
            </p:cNvSpPr>
            <p:nvPr/>
          </p:nvSpPr>
          <p:spPr bwMode="auto">
            <a:xfrm flipH="1">
              <a:off x="3642" y="2025"/>
              <a:ext cx="31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32" name="Line 45"/>
            <p:cNvSpPr>
              <a:spLocks noChangeShapeType="1"/>
            </p:cNvSpPr>
            <p:nvPr/>
          </p:nvSpPr>
          <p:spPr bwMode="auto">
            <a:xfrm flipH="1">
              <a:off x="3781" y="2025"/>
              <a:ext cx="6" cy="3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3" name="Line 46"/>
            <p:cNvSpPr>
              <a:spLocks noChangeShapeType="1"/>
            </p:cNvSpPr>
            <p:nvPr/>
          </p:nvSpPr>
          <p:spPr bwMode="auto">
            <a:xfrm flipH="1">
              <a:off x="3678" y="2137"/>
              <a:ext cx="4" cy="39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4" name="Oval 47"/>
            <p:cNvSpPr>
              <a:spLocks noChangeArrowheads="1"/>
            </p:cNvSpPr>
            <p:nvPr/>
          </p:nvSpPr>
          <p:spPr bwMode="auto">
            <a:xfrm>
              <a:off x="3673" y="2124"/>
              <a:ext cx="23" cy="24"/>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p>
          </p:txBody>
        </p:sp>
        <p:sp>
          <p:nvSpPr>
            <p:cNvPr id="35" name="Oval 48"/>
            <p:cNvSpPr>
              <a:spLocks noChangeArrowheads="1"/>
            </p:cNvSpPr>
            <p:nvPr/>
          </p:nvSpPr>
          <p:spPr bwMode="auto">
            <a:xfrm>
              <a:off x="3773" y="2008"/>
              <a:ext cx="23" cy="24"/>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p>
          </p:txBody>
        </p:sp>
        <p:sp>
          <p:nvSpPr>
            <p:cNvPr id="36" name="AutoShape 51"/>
            <p:cNvSpPr>
              <a:spLocks noChangeArrowheads="1"/>
            </p:cNvSpPr>
            <p:nvPr/>
          </p:nvSpPr>
          <p:spPr bwMode="auto">
            <a:xfrm flipH="1">
              <a:off x="3923" y="1919"/>
              <a:ext cx="227" cy="322"/>
            </a:xfrm>
            <a:prstGeom prst="moon">
              <a:avLst>
                <a:gd name="adj" fmla="val 86782"/>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endParaRPr lang="zh-CN" altLang="en-US"/>
            </a:p>
          </p:txBody>
        </p:sp>
        <p:sp>
          <p:nvSpPr>
            <p:cNvPr id="37" name="Freeform 98"/>
            <p:cNvSpPr>
              <a:spLocks/>
            </p:cNvSpPr>
            <p:nvPr/>
          </p:nvSpPr>
          <p:spPr bwMode="auto">
            <a:xfrm>
              <a:off x="3878" y="1933"/>
              <a:ext cx="26" cy="272"/>
            </a:xfrm>
            <a:custGeom>
              <a:avLst/>
              <a:gdLst>
                <a:gd name="T0" fmla="*/ 0 w 26"/>
                <a:gd name="T1" fmla="*/ 0 h 272"/>
                <a:gd name="T2" fmla="*/ 26 w 26"/>
                <a:gd name="T3" fmla="*/ 142 h 272"/>
                <a:gd name="T4" fmla="*/ 1 w 26"/>
                <a:gd name="T5" fmla="*/ 272 h 272"/>
                <a:gd name="T6" fmla="*/ 0 60000 65536"/>
                <a:gd name="T7" fmla="*/ 0 60000 65536"/>
                <a:gd name="T8" fmla="*/ 0 60000 65536"/>
                <a:gd name="T9" fmla="*/ 0 w 26"/>
                <a:gd name="T10" fmla="*/ 0 h 272"/>
                <a:gd name="T11" fmla="*/ 26 w 26"/>
                <a:gd name="T12" fmla="*/ 272 h 272"/>
              </a:gdLst>
              <a:ahLst/>
              <a:cxnLst>
                <a:cxn ang="T6">
                  <a:pos x="T0" y="T1"/>
                </a:cxn>
                <a:cxn ang="T7">
                  <a:pos x="T2" y="T3"/>
                </a:cxn>
                <a:cxn ang="T8">
                  <a:pos x="T4" y="T5"/>
                </a:cxn>
              </a:cxnLst>
              <a:rect l="T9" t="T10" r="T11" b="T12"/>
              <a:pathLst>
                <a:path w="26" h="272">
                  <a:moveTo>
                    <a:pt x="0" y="0"/>
                  </a:moveTo>
                  <a:cubicBezTo>
                    <a:pt x="4" y="24"/>
                    <a:pt x="26" y="97"/>
                    <a:pt x="26" y="142"/>
                  </a:cubicBezTo>
                  <a:cubicBezTo>
                    <a:pt x="26" y="187"/>
                    <a:pt x="6" y="245"/>
                    <a:pt x="1" y="272"/>
                  </a:cubicBezTo>
                </a:path>
              </a:pathLst>
            </a:custGeom>
            <a:noFill/>
            <a:ln w="19050"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90000" tIns="82800" rIns="90000" bIns="46800">
              <a:spAutoFit/>
            </a:bodyPr>
            <a:lstStyle/>
            <a:p>
              <a:endParaRPr lang="zh-CN" altLang="en-US"/>
            </a:p>
          </p:txBody>
        </p:sp>
      </p:grpSp>
      <p:sp>
        <p:nvSpPr>
          <p:cNvPr id="38" name="Text Box 101"/>
          <p:cNvSpPr txBox="1">
            <a:spLocks noChangeArrowheads="1"/>
          </p:cNvSpPr>
          <p:nvPr/>
        </p:nvSpPr>
        <p:spPr bwMode="auto">
          <a:xfrm>
            <a:off x="318894" y="955923"/>
            <a:ext cx="1296987"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dirty="0"/>
              <a:t>半加器</a:t>
            </a:r>
          </a:p>
        </p:txBody>
      </p:sp>
      <p:sp>
        <p:nvSpPr>
          <p:cNvPr id="39" name="Text Box 108"/>
          <p:cNvSpPr txBox="1">
            <a:spLocks noChangeArrowheads="1"/>
          </p:cNvSpPr>
          <p:nvPr/>
        </p:nvSpPr>
        <p:spPr bwMode="auto">
          <a:xfrm>
            <a:off x="3843225" y="955923"/>
            <a:ext cx="3311525"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r>
              <a:rPr lang="en-US" altLang="zh-CN" sz="1800" dirty="0">
                <a:solidFill>
                  <a:schemeClr val="accent2"/>
                </a:solidFill>
              </a:rPr>
              <a:t>LIBRARY</a:t>
            </a:r>
            <a:r>
              <a:rPr lang="en-US" altLang="zh-CN" sz="1800" dirty="0"/>
              <a:t> </a:t>
            </a:r>
            <a:r>
              <a:rPr lang="en-US" altLang="zh-CN" sz="1800" dirty="0" err="1"/>
              <a:t>ieee</a:t>
            </a:r>
            <a:r>
              <a:rPr lang="en-US" altLang="zh-CN" sz="1800" dirty="0"/>
              <a:t> ;</a:t>
            </a:r>
          </a:p>
          <a:p>
            <a:pPr eaLnBrk="1" hangingPunct="1"/>
            <a:r>
              <a:rPr lang="en-US" altLang="zh-CN" sz="1800" dirty="0">
                <a:solidFill>
                  <a:schemeClr val="accent2"/>
                </a:solidFill>
              </a:rPr>
              <a:t>USE</a:t>
            </a:r>
            <a:r>
              <a:rPr lang="en-US" altLang="zh-CN" sz="1800" dirty="0"/>
              <a:t> ieee.std_logic_1164.all ;</a:t>
            </a:r>
            <a:endParaRPr lang="en-US" altLang="zh-CN" sz="1800" dirty="0">
              <a:solidFill>
                <a:schemeClr val="accent2"/>
              </a:solidFill>
            </a:endParaRPr>
          </a:p>
          <a:p>
            <a:pPr eaLnBrk="1" hangingPunct="1"/>
            <a:endParaRPr lang="en-US" altLang="zh-CN" sz="1800" dirty="0"/>
          </a:p>
        </p:txBody>
      </p:sp>
    </p:spTree>
    <p:extLst>
      <p:ext uri="{BB962C8B-B14F-4D97-AF65-F5344CB8AC3E}">
        <p14:creationId xmlns:p14="http://schemas.microsoft.com/office/powerpoint/2010/main" val="33846413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399198"/>
            <a:ext cx="91440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dirty="0"/>
              <a:t>          </a:t>
            </a:r>
            <a:endParaRPr lang="zh-CN" altLang="en-US" dirty="0"/>
          </a:p>
        </p:txBody>
      </p:sp>
      <p:sp>
        <p:nvSpPr>
          <p:cNvPr id="4" name="标题 3"/>
          <p:cNvSpPr>
            <a:spLocks noGrp="1"/>
          </p:cNvSpPr>
          <p:nvPr>
            <p:ph type="title"/>
          </p:nvPr>
        </p:nvSpPr>
        <p:spPr>
          <a:xfrm>
            <a:off x="0" y="19687"/>
            <a:ext cx="9027297" cy="417935"/>
          </a:xfrm>
        </p:spPr>
        <p:txBody>
          <a:bodyPr/>
          <a:lstStyle/>
          <a:p>
            <a:r>
              <a:rPr lang="zh-CN" altLang="en-US" sz="2800" dirty="0"/>
              <a:t>第六章  可编程逻辑</a:t>
            </a:r>
            <a:r>
              <a:rPr lang="en-US" altLang="zh-CN" sz="2800" dirty="0"/>
              <a:t>\</a:t>
            </a:r>
            <a:r>
              <a:rPr lang="zh-CN" altLang="en-US" sz="2800" dirty="0"/>
              <a:t>第四节  </a:t>
            </a:r>
            <a:r>
              <a:rPr lang="en-US" altLang="zh-CN" sz="2800" dirty="0"/>
              <a:t>VHDL</a:t>
            </a:r>
            <a:r>
              <a:rPr lang="zh-CN" altLang="en-US" sz="2800" dirty="0"/>
              <a:t>语言编程</a:t>
            </a:r>
            <a:endParaRPr lang="zh-CN" altLang="en-US" dirty="0"/>
          </a:p>
        </p:txBody>
      </p:sp>
      <p:sp>
        <p:nvSpPr>
          <p:cNvPr id="13" name="Text Box 598"/>
          <p:cNvSpPr txBox="1">
            <a:spLocks noGrp="1" noChangeArrowheads="1"/>
          </p:cNvSpPr>
          <p:nvPr>
            <p:ph idx="1"/>
          </p:nvPr>
        </p:nvSpPr>
        <p:spPr bwMode="auto">
          <a:xfrm>
            <a:off x="-751" y="373373"/>
            <a:ext cx="8909050" cy="7111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spcAft>
                <a:spcPts val="0"/>
              </a:spcAft>
            </a:pPr>
            <a:r>
              <a:rPr lang="en-US" altLang="zh-CN" sz="2800" dirty="0">
                <a:ea typeface="宋体" pitchFamily="2" charset="-122"/>
              </a:rPr>
              <a:t>VHDL</a:t>
            </a:r>
            <a:r>
              <a:rPr lang="zh-CN" altLang="en-US" sz="2800" dirty="0">
                <a:ea typeface="宋体" pitchFamily="2" charset="-122"/>
              </a:rPr>
              <a:t>语言</a:t>
            </a:r>
            <a:endParaRPr lang="en-US" altLang="zh-CN" sz="2800" dirty="0">
              <a:ea typeface="宋体" pitchFamily="2" charset="-122"/>
            </a:endParaRPr>
          </a:p>
          <a:p>
            <a:pPr lvl="1" eaLnBrk="1" hangingPunct="1">
              <a:lnSpc>
                <a:spcPct val="100000"/>
              </a:lnSpc>
              <a:spcAft>
                <a:spcPts val="0"/>
              </a:spcAft>
            </a:pPr>
            <a:r>
              <a:rPr lang="zh-CN" altLang="en-US" dirty="0">
                <a:ea typeface="宋体" pitchFamily="2" charset="-122"/>
              </a:rPr>
              <a:t>对象及数据类型</a:t>
            </a:r>
            <a:endParaRPr lang="en-US" altLang="zh-CN" dirty="0">
              <a:ea typeface="宋体" pitchFamily="2" charset="-122"/>
            </a:endParaRPr>
          </a:p>
          <a:p>
            <a:pPr lvl="1" eaLnBrk="1" hangingPunct="1">
              <a:lnSpc>
                <a:spcPct val="100000"/>
              </a:lnSpc>
              <a:spcAft>
                <a:spcPts val="0"/>
              </a:spcAft>
            </a:pPr>
            <a:endParaRPr lang="en-US" altLang="zh-CN" dirty="0">
              <a:ea typeface="宋体" pitchFamily="2" charset="-122"/>
            </a:endParaRPr>
          </a:p>
          <a:p>
            <a:pPr lvl="1" eaLnBrk="1" hangingPunct="1">
              <a:lnSpc>
                <a:spcPct val="100000"/>
              </a:lnSpc>
              <a:spcAft>
                <a:spcPts val="0"/>
              </a:spcAft>
            </a:pPr>
            <a:endParaRPr lang="en-US" altLang="zh-CN" dirty="0">
              <a:ea typeface="宋体" pitchFamily="2" charset="-122"/>
            </a:endParaRPr>
          </a:p>
          <a:p>
            <a:pPr lvl="1" eaLnBrk="1" hangingPunct="1">
              <a:lnSpc>
                <a:spcPct val="100000"/>
              </a:lnSpc>
              <a:spcAft>
                <a:spcPts val="0"/>
              </a:spcAft>
            </a:pPr>
            <a:endParaRPr lang="en-US" altLang="zh-CN" dirty="0">
              <a:ea typeface="宋体" pitchFamily="2" charset="-122"/>
            </a:endParaRPr>
          </a:p>
          <a:p>
            <a:pPr lvl="1" eaLnBrk="1" hangingPunct="1">
              <a:lnSpc>
                <a:spcPct val="100000"/>
              </a:lnSpc>
              <a:spcAft>
                <a:spcPts val="0"/>
              </a:spcAft>
            </a:pPr>
            <a:r>
              <a:rPr lang="zh-CN" altLang="en-US" dirty="0">
                <a:ea typeface="宋体" pitchFamily="2" charset="-122"/>
              </a:rPr>
              <a:t>常量一般用来提高代码的可读性，易维护和修改性。</a:t>
            </a:r>
            <a:endParaRPr lang="en-US" altLang="zh-CN" dirty="0">
              <a:ea typeface="宋体" pitchFamily="2" charset="-122"/>
            </a:endParaRPr>
          </a:p>
          <a:p>
            <a:pPr lvl="1" eaLnBrk="1" hangingPunct="1">
              <a:lnSpc>
                <a:spcPct val="100000"/>
              </a:lnSpc>
              <a:spcAft>
                <a:spcPts val="0"/>
              </a:spcAft>
            </a:pPr>
            <a:r>
              <a:rPr lang="zh-CN" altLang="en-US" dirty="0">
                <a:ea typeface="宋体" pitchFamily="2" charset="-122"/>
              </a:rPr>
              <a:t>信号可以理解成实际的硬件连线</a:t>
            </a:r>
            <a:endParaRPr lang="en-US" altLang="zh-CN" dirty="0">
              <a:ea typeface="宋体" pitchFamily="2" charset="-122"/>
            </a:endParaRPr>
          </a:p>
          <a:p>
            <a:pPr lvl="2" eaLnBrk="1" hangingPunct="1">
              <a:lnSpc>
                <a:spcPct val="100000"/>
              </a:lnSpc>
              <a:spcAft>
                <a:spcPts val="0"/>
              </a:spcAft>
            </a:pPr>
            <a:r>
              <a:rPr lang="zh-CN" altLang="en-US" dirty="0">
                <a:ea typeface="宋体" pitchFamily="2" charset="-122"/>
              </a:rPr>
              <a:t>信号综合以后有实际的对应硬件</a:t>
            </a:r>
            <a:endParaRPr lang="en-US" altLang="zh-CN" dirty="0">
              <a:ea typeface="宋体" pitchFamily="2" charset="-122"/>
            </a:endParaRPr>
          </a:p>
          <a:p>
            <a:pPr lvl="2" eaLnBrk="1" hangingPunct="1">
              <a:lnSpc>
                <a:spcPct val="100000"/>
              </a:lnSpc>
              <a:spcAft>
                <a:spcPts val="0"/>
              </a:spcAft>
            </a:pPr>
            <a:r>
              <a:rPr lang="zh-CN" altLang="en-US" dirty="0">
                <a:ea typeface="宋体" pitchFamily="2" charset="-122"/>
              </a:rPr>
              <a:t>信号是一个全局性的变量</a:t>
            </a:r>
            <a:endParaRPr lang="en-US" altLang="zh-CN" dirty="0">
              <a:ea typeface="宋体" pitchFamily="2" charset="-122"/>
            </a:endParaRPr>
          </a:p>
          <a:p>
            <a:pPr lvl="2" eaLnBrk="1" hangingPunct="1">
              <a:lnSpc>
                <a:spcPct val="100000"/>
              </a:lnSpc>
              <a:spcAft>
                <a:spcPts val="0"/>
              </a:spcAft>
            </a:pPr>
            <a:r>
              <a:rPr lang="zh-CN" altLang="en-US" dirty="0">
                <a:ea typeface="宋体" pitchFamily="2" charset="-122"/>
              </a:rPr>
              <a:t>信号的赋值有延时，符号是“</a:t>
            </a:r>
            <a:r>
              <a:rPr lang="en-US" altLang="zh-CN" dirty="0">
                <a:ea typeface="宋体" pitchFamily="2" charset="-122"/>
              </a:rPr>
              <a:t>&lt;=”</a:t>
            </a:r>
          </a:p>
          <a:p>
            <a:pPr lvl="2" eaLnBrk="1" hangingPunct="1">
              <a:lnSpc>
                <a:spcPct val="100000"/>
              </a:lnSpc>
              <a:spcAft>
                <a:spcPts val="0"/>
              </a:spcAft>
            </a:pPr>
            <a:r>
              <a:rPr lang="zh-CN" altLang="en-US" dirty="0">
                <a:ea typeface="宋体" pitchFamily="2" charset="-122"/>
              </a:rPr>
              <a:t>实体的所有端口都默认为信号</a:t>
            </a:r>
            <a:endParaRPr lang="en-US" altLang="zh-CN" dirty="0">
              <a:ea typeface="宋体" pitchFamily="2" charset="-122"/>
            </a:endParaRPr>
          </a:p>
          <a:p>
            <a:pPr lvl="1" eaLnBrk="1" hangingPunct="1">
              <a:lnSpc>
                <a:spcPct val="100000"/>
              </a:lnSpc>
              <a:spcAft>
                <a:spcPts val="0"/>
              </a:spcAft>
            </a:pPr>
            <a:r>
              <a:rPr lang="zh-CN" altLang="en-US" dirty="0">
                <a:ea typeface="宋体" pitchFamily="2" charset="-122"/>
              </a:rPr>
              <a:t>变量</a:t>
            </a:r>
            <a:endParaRPr lang="en-US" altLang="zh-CN" dirty="0">
              <a:ea typeface="宋体" pitchFamily="2" charset="-122"/>
            </a:endParaRPr>
          </a:p>
          <a:p>
            <a:pPr lvl="2" eaLnBrk="1" hangingPunct="1">
              <a:lnSpc>
                <a:spcPct val="100000"/>
              </a:lnSpc>
              <a:spcAft>
                <a:spcPts val="0"/>
              </a:spcAft>
            </a:pPr>
            <a:r>
              <a:rPr lang="zh-CN" altLang="en-US" dirty="0">
                <a:ea typeface="宋体" pitchFamily="2" charset="-122"/>
              </a:rPr>
              <a:t>综合以后，变量是没有的对应硬件的</a:t>
            </a:r>
            <a:endParaRPr lang="en-US" altLang="zh-CN" dirty="0">
              <a:ea typeface="宋体" pitchFamily="2" charset="-122"/>
            </a:endParaRPr>
          </a:p>
          <a:p>
            <a:pPr lvl="2" eaLnBrk="1" hangingPunct="1">
              <a:lnSpc>
                <a:spcPct val="100000"/>
              </a:lnSpc>
              <a:spcAft>
                <a:spcPts val="0"/>
              </a:spcAft>
            </a:pPr>
            <a:r>
              <a:rPr lang="zh-CN" altLang="en-US" dirty="0">
                <a:ea typeface="宋体" pitchFamily="2" charset="-122"/>
              </a:rPr>
              <a:t>变量只能在进程，过程和函数中使用和定义</a:t>
            </a:r>
            <a:endParaRPr lang="en-US" altLang="zh-CN" dirty="0">
              <a:ea typeface="宋体" pitchFamily="2" charset="-122"/>
            </a:endParaRPr>
          </a:p>
          <a:p>
            <a:pPr lvl="2" eaLnBrk="1" hangingPunct="1">
              <a:lnSpc>
                <a:spcPct val="100000"/>
              </a:lnSpc>
              <a:spcAft>
                <a:spcPts val="0"/>
              </a:spcAft>
            </a:pPr>
            <a:r>
              <a:rPr lang="zh-CN" altLang="en-US" dirty="0">
                <a:ea typeface="宋体" pitchFamily="2" charset="-122"/>
              </a:rPr>
              <a:t>变量的赋值是立即见效的</a:t>
            </a:r>
            <a:endParaRPr lang="en-US" altLang="zh-CN" dirty="0">
              <a:ea typeface="宋体" pitchFamily="2" charset="-122"/>
            </a:endParaRPr>
          </a:p>
          <a:p>
            <a:pPr lvl="1" eaLnBrk="1" hangingPunct="1">
              <a:lnSpc>
                <a:spcPct val="100000"/>
              </a:lnSpc>
              <a:spcAft>
                <a:spcPts val="0"/>
              </a:spcAft>
            </a:pPr>
            <a:r>
              <a:rPr lang="en-US" altLang="zh-CN" dirty="0">
                <a:ea typeface="宋体" pitchFamily="2" charset="-122"/>
              </a:rPr>
              <a:t>VHDL</a:t>
            </a:r>
            <a:r>
              <a:rPr lang="zh-CN" altLang="en-US" dirty="0">
                <a:ea typeface="宋体" pitchFamily="2" charset="-122"/>
              </a:rPr>
              <a:t>的数据类型</a:t>
            </a:r>
            <a:endParaRPr lang="en-US" altLang="zh-CN" dirty="0">
              <a:ea typeface="宋体" pitchFamily="2" charset="-122"/>
            </a:endParaRPr>
          </a:p>
          <a:p>
            <a:pPr lvl="2" eaLnBrk="1" hangingPunct="1">
              <a:lnSpc>
                <a:spcPct val="100000"/>
              </a:lnSpc>
              <a:spcAft>
                <a:spcPts val="0"/>
              </a:spcAft>
            </a:pPr>
            <a:r>
              <a:rPr lang="en-US" altLang="zh-CN" dirty="0">
                <a:ea typeface="宋体" pitchFamily="2" charset="-122"/>
              </a:rPr>
              <a:t>VHDL</a:t>
            </a:r>
            <a:r>
              <a:rPr lang="zh-CN" altLang="en-US" dirty="0">
                <a:ea typeface="宋体" pitchFamily="2" charset="-122"/>
              </a:rPr>
              <a:t>不但具有标准的数据类型，还支持用户自定义的数据类型</a:t>
            </a:r>
            <a:endParaRPr lang="en-US" altLang="zh-CN" dirty="0">
              <a:ea typeface="宋体" pitchFamily="2" charset="-122"/>
            </a:endParaRPr>
          </a:p>
          <a:p>
            <a:pPr lvl="1" eaLnBrk="1" hangingPunct="1">
              <a:lnSpc>
                <a:spcPct val="100000"/>
              </a:lnSpc>
              <a:spcAft>
                <a:spcPts val="0"/>
              </a:spcAft>
            </a:pPr>
            <a:endParaRPr lang="en-US" altLang="zh-CN" dirty="0">
              <a:ea typeface="宋体" pitchFamily="2" charset="-122"/>
            </a:endParaRPr>
          </a:p>
          <a:p>
            <a:pPr lvl="1" eaLnBrk="1" hangingPunct="1">
              <a:lnSpc>
                <a:spcPct val="100000"/>
              </a:lnSpc>
              <a:spcAft>
                <a:spcPts val="0"/>
              </a:spcAft>
            </a:pPr>
            <a:endParaRPr lang="en-US" altLang="zh-CN" dirty="0">
              <a:ea typeface="宋体" pitchFamily="2" charset="-122"/>
            </a:endParaRPr>
          </a:p>
        </p:txBody>
      </p:sp>
      <p:sp>
        <p:nvSpPr>
          <p:cNvPr id="40" name="Text Box 4"/>
          <p:cNvSpPr txBox="1">
            <a:spLocks noChangeArrowheads="1"/>
          </p:cNvSpPr>
          <p:nvPr/>
        </p:nvSpPr>
        <p:spPr bwMode="auto">
          <a:xfrm>
            <a:off x="56588" y="1161999"/>
            <a:ext cx="3268663" cy="438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en-US" altLang="zh-CN" dirty="0"/>
              <a:t>VHDL</a:t>
            </a:r>
            <a:r>
              <a:rPr lang="zh-CN" altLang="en-US" dirty="0">
                <a:ea typeface="宋体" pitchFamily="2" charset="-122"/>
              </a:rPr>
              <a:t>语言的三大对象</a:t>
            </a:r>
          </a:p>
        </p:txBody>
      </p:sp>
      <p:sp>
        <p:nvSpPr>
          <p:cNvPr id="41" name="Text Box 5"/>
          <p:cNvSpPr txBox="1">
            <a:spLocks noChangeArrowheads="1"/>
          </p:cNvSpPr>
          <p:nvPr/>
        </p:nvSpPr>
        <p:spPr bwMode="auto">
          <a:xfrm>
            <a:off x="2991033" y="749452"/>
            <a:ext cx="2449512"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a:ea typeface="宋体" pitchFamily="2" charset="-122"/>
              </a:rPr>
              <a:t>常量</a:t>
            </a:r>
            <a:r>
              <a:rPr lang="en-US" altLang="zh-CN">
                <a:ea typeface="宋体" pitchFamily="2" charset="-122"/>
              </a:rPr>
              <a:t>(constant)</a:t>
            </a:r>
          </a:p>
        </p:txBody>
      </p:sp>
      <p:sp>
        <p:nvSpPr>
          <p:cNvPr id="42" name="Text Box 6"/>
          <p:cNvSpPr txBox="1">
            <a:spLocks noChangeArrowheads="1"/>
          </p:cNvSpPr>
          <p:nvPr/>
        </p:nvSpPr>
        <p:spPr bwMode="auto">
          <a:xfrm>
            <a:off x="3105333" y="1598764"/>
            <a:ext cx="1944687"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a:ea typeface="宋体" pitchFamily="2" charset="-122"/>
              </a:rPr>
              <a:t>信号</a:t>
            </a:r>
            <a:r>
              <a:rPr lang="en-US" altLang="zh-CN">
                <a:ea typeface="宋体" pitchFamily="2" charset="-122"/>
              </a:rPr>
              <a:t>(signal)</a:t>
            </a:r>
          </a:p>
        </p:txBody>
      </p:sp>
      <p:sp>
        <p:nvSpPr>
          <p:cNvPr id="43" name="Text Box 7"/>
          <p:cNvSpPr txBox="1">
            <a:spLocks noChangeArrowheads="1"/>
          </p:cNvSpPr>
          <p:nvPr/>
        </p:nvSpPr>
        <p:spPr bwMode="auto">
          <a:xfrm>
            <a:off x="3206933" y="1181252"/>
            <a:ext cx="20161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dirty="0">
                <a:ea typeface="宋体" pitchFamily="2" charset="-122"/>
              </a:rPr>
              <a:t>变量</a:t>
            </a:r>
            <a:r>
              <a:rPr lang="en-US" altLang="zh-CN" dirty="0">
                <a:ea typeface="宋体" pitchFamily="2" charset="-122"/>
              </a:rPr>
              <a:t>(variable)</a:t>
            </a:r>
          </a:p>
        </p:txBody>
      </p:sp>
      <p:sp>
        <p:nvSpPr>
          <p:cNvPr id="44" name="Text Box 22"/>
          <p:cNvSpPr txBox="1">
            <a:spLocks noChangeArrowheads="1"/>
          </p:cNvSpPr>
          <p:nvPr/>
        </p:nvSpPr>
        <p:spPr bwMode="auto">
          <a:xfrm>
            <a:off x="5092883" y="793902"/>
            <a:ext cx="2003425" cy="817562"/>
          </a:xfrm>
          <a:prstGeom prst="rect">
            <a:avLst/>
          </a:prstGeom>
          <a:noFill/>
          <a:ln w="19050"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dirty="0"/>
              <a:t>信号</a:t>
            </a:r>
            <a:r>
              <a:rPr lang="en-US" altLang="zh-CN" dirty="0"/>
              <a:t>&lt;=</a:t>
            </a:r>
            <a:r>
              <a:rPr lang="zh-CN" altLang="en-US" dirty="0"/>
              <a:t>表达式</a:t>
            </a:r>
            <a:r>
              <a:rPr lang="en-US" altLang="zh-CN" dirty="0"/>
              <a:t>;</a:t>
            </a:r>
          </a:p>
          <a:p>
            <a:pPr algn="ctr" eaLnBrk="1" hangingPunct="1"/>
            <a:r>
              <a:rPr lang="zh-CN" altLang="en-US" dirty="0"/>
              <a:t>变量</a:t>
            </a:r>
            <a:r>
              <a:rPr lang="en-US" altLang="zh-CN" dirty="0"/>
              <a:t>:=</a:t>
            </a:r>
            <a:r>
              <a:rPr lang="zh-CN" altLang="en-US" dirty="0"/>
              <a:t>表达式</a:t>
            </a:r>
            <a:r>
              <a:rPr lang="en-US" altLang="zh-CN" dirty="0"/>
              <a:t>;</a:t>
            </a:r>
          </a:p>
        </p:txBody>
      </p:sp>
      <p:sp>
        <p:nvSpPr>
          <p:cNvPr id="45" name="AutoShape 23"/>
          <p:cNvSpPr>
            <a:spLocks/>
          </p:cNvSpPr>
          <p:nvPr/>
        </p:nvSpPr>
        <p:spPr bwMode="auto">
          <a:xfrm>
            <a:off x="3194233" y="881214"/>
            <a:ext cx="69850" cy="1030288"/>
          </a:xfrm>
          <a:prstGeom prst="leftBrace">
            <a:avLst>
              <a:gd name="adj1" fmla="val 122917"/>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90000" tIns="82800" rIns="90000" bIns="46800" anchor="ctr">
            <a:spAutoFit/>
          </a:bodyPr>
          <a:lstStyle/>
          <a:p>
            <a:endParaRPr lang="zh-CN" altLang="en-US"/>
          </a:p>
        </p:txBody>
      </p:sp>
      <p:sp>
        <p:nvSpPr>
          <p:cNvPr id="49" name="Rectangle 143"/>
          <p:cNvSpPr>
            <a:spLocks noChangeArrowheads="1"/>
          </p:cNvSpPr>
          <p:nvPr/>
        </p:nvSpPr>
        <p:spPr bwMode="auto">
          <a:xfrm>
            <a:off x="4719820" y="1614639"/>
            <a:ext cx="38163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p>
            <a:pPr algn="ctr"/>
            <a:r>
              <a:rPr lang="zh-CN" altLang="en-US"/>
              <a:t>硬件电路中的一条硬件连接线</a:t>
            </a:r>
          </a:p>
        </p:txBody>
      </p:sp>
      <p:sp>
        <p:nvSpPr>
          <p:cNvPr id="50" name="Text Box 145"/>
          <p:cNvSpPr txBox="1">
            <a:spLocks noChangeArrowheads="1"/>
          </p:cNvSpPr>
          <p:nvPr/>
        </p:nvSpPr>
        <p:spPr bwMode="auto">
          <a:xfrm>
            <a:off x="7024870" y="1136802"/>
            <a:ext cx="15843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dirty="0">
                <a:solidFill>
                  <a:schemeClr val="accent2"/>
                </a:solidFill>
                <a:ea typeface="楷体" pitchFamily="49" charset="-122"/>
              </a:rPr>
              <a:t>立即赋值</a:t>
            </a:r>
          </a:p>
        </p:txBody>
      </p:sp>
      <p:sp>
        <p:nvSpPr>
          <p:cNvPr id="51" name="Text Box 146"/>
          <p:cNvSpPr txBox="1">
            <a:spLocks noChangeArrowheads="1"/>
          </p:cNvSpPr>
          <p:nvPr/>
        </p:nvSpPr>
        <p:spPr bwMode="auto">
          <a:xfrm>
            <a:off x="7024870" y="749452"/>
            <a:ext cx="15843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dirty="0">
                <a:solidFill>
                  <a:schemeClr val="accent2"/>
                </a:solidFill>
                <a:ea typeface="楷体" pitchFamily="49" charset="-122"/>
              </a:rPr>
              <a:t>延迟赋值</a:t>
            </a:r>
          </a:p>
        </p:txBody>
      </p:sp>
    </p:spTree>
    <p:extLst>
      <p:ext uri="{BB962C8B-B14F-4D97-AF65-F5344CB8AC3E}">
        <p14:creationId xmlns:p14="http://schemas.microsoft.com/office/powerpoint/2010/main" val="34848150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399198"/>
            <a:ext cx="91440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dirty="0"/>
              <a:t>          </a:t>
            </a:r>
            <a:endParaRPr lang="zh-CN" altLang="en-US" dirty="0"/>
          </a:p>
        </p:txBody>
      </p:sp>
      <p:sp>
        <p:nvSpPr>
          <p:cNvPr id="4" name="标题 3"/>
          <p:cNvSpPr>
            <a:spLocks noGrp="1"/>
          </p:cNvSpPr>
          <p:nvPr>
            <p:ph type="title"/>
          </p:nvPr>
        </p:nvSpPr>
        <p:spPr>
          <a:xfrm>
            <a:off x="0" y="19687"/>
            <a:ext cx="9027297" cy="417935"/>
          </a:xfrm>
        </p:spPr>
        <p:txBody>
          <a:bodyPr/>
          <a:lstStyle/>
          <a:p>
            <a:r>
              <a:rPr lang="zh-CN" altLang="en-US" sz="2800" dirty="0"/>
              <a:t>第六章  可编程逻辑</a:t>
            </a:r>
            <a:r>
              <a:rPr lang="en-US" altLang="zh-CN" sz="2800" dirty="0"/>
              <a:t>\</a:t>
            </a:r>
            <a:r>
              <a:rPr lang="zh-CN" altLang="en-US" sz="2800" dirty="0"/>
              <a:t>第四节  </a:t>
            </a:r>
            <a:r>
              <a:rPr lang="en-US" altLang="zh-CN" sz="2800" dirty="0"/>
              <a:t>VHDL</a:t>
            </a:r>
            <a:r>
              <a:rPr lang="zh-CN" altLang="en-US" sz="2800" dirty="0"/>
              <a:t>语言编程</a:t>
            </a:r>
            <a:endParaRPr lang="zh-CN" altLang="en-US" dirty="0"/>
          </a:p>
        </p:txBody>
      </p:sp>
      <p:sp>
        <p:nvSpPr>
          <p:cNvPr id="13" name="Text Box 598"/>
          <p:cNvSpPr txBox="1">
            <a:spLocks noGrp="1" noChangeArrowheads="1"/>
          </p:cNvSpPr>
          <p:nvPr>
            <p:ph idx="1"/>
          </p:nvPr>
        </p:nvSpPr>
        <p:spPr bwMode="auto">
          <a:xfrm>
            <a:off x="-751" y="373373"/>
            <a:ext cx="8909050" cy="2002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spcAft>
                <a:spcPts val="0"/>
              </a:spcAft>
            </a:pPr>
            <a:r>
              <a:rPr lang="en-US" altLang="zh-CN" sz="2800" dirty="0">
                <a:ea typeface="宋体" pitchFamily="2" charset="-122"/>
              </a:rPr>
              <a:t>VHDL</a:t>
            </a:r>
            <a:r>
              <a:rPr lang="zh-CN" altLang="en-US" sz="2800" dirty="0">
                <a:ea typeface="宋体" pitchFamily="2" charset="-122"/>
              </a:rPr>
              <a:t>语言</a:t>
            </a:r>
            <a:endParaRPr lang="en-US" altLang="zh-CN" sz="2800" dirty="0">
              <a:ea typeface="宋体" pitchFamily="2" charset="-122"/>
            </a:endParaRPr>
          </a:p>
          <a:p>
            <a:pPr lvl="1" eaLnBrk="1" hangingPunct="1">
              <a:lnSpc>
                <a:spcPct val="100000"/>
              </a:lnSpc>
              <a:spcAft>
                <a:spcPts val="0"/>
              </a:spcAft>
            </a:pPr>
            <a:r>
              <a:rPr lang="zh-CN" altLang="en-US" dirty="0">
                <a:ea typeface="宋体" pitchFamily="2" charset="-122"/>
              </a:rPr>
              <a:t>对象及数据类型</a:t>
            </a:r>
            <a:endParaRPr lang="en-US" altLang="zh-CN" dirty="0">
              <a:ea typeface="宋体" pitchFamily="2" charset="-122"/>
            </a:endParaRPr>
          </a:p>
          <a:p>
            <a:pPr lvl="1" eaLnBrk="1" hangingPunct="1">
              <a:lnSpc>
                <a:spcPct val="100000"/>
              </a:lnSpc>
              <a:spcAft>
                <a:spcPts val="0"/>
              </a:spcAft>
            </a:pPr>
            <a:endParaRPr lang="en-US" altLang="zh-CN" dirty="0">
              <a:ea typeface="宋体" pitchFamily="2" charset="-122"/>
            </a:endParaRPr>
          </a:p>
          <a:p>
            <a:pPr lvl="1" eaLnBrk="1" hangingPunct="1">
              <a:lnSpc>
                <a:spcPct val="100000"/>
              </a:lnSpc>
              <a:spcAft>
                <a:spcPts val="0"/>
              </a:spcAft>
            </a:pPr>
            <a:endParaRPr lang="en-US" altLang="zh-CN" dirty="0">
              <a:ea typeface="宋体" pitchFamily="2" charset="-122"/>
            </a:endParaRPr>
          </a:p>
          <a:p>
            <a:pPr lvl="1" eaLnBrk="1" hangingPunct="1">
              <a:lnSpc>
                <a:spcPct val="100000"/>
              </a:lnSpc>
              <a:spcAft>
                <a:spcPts val="0"/>
              </a:spcAft>
            </a:pPr>
            <a:r>
              <a:rPr lang="en-US" altLang="zh-CN" dirty="0">
                <a:ea typeface="宋体" pitchFamily="2" charset="-122"/>
              </a:rPr>
              <a:t>VHDL</a:t>
            </a:r>
            <a:r>
              <a:rPr lang="zh-CN" altLang="en-US" dirty="0">
                <a:ea typeface="宋体" pitchFamily="2" charset="-122"/>
              </a:rPr>
              <a:t>语言的数据类型</a:t>
            </a:r>
            <a:endParaRPr lang="en-US" altLang="zh-CN" dirty="0">
              <a:ea typeface="宋体" pitchFamily="2" charset="-122"/>
            </a:endParaRPr>
          </a:p>
        </p:txBody>
      </p:sp>
      <p:sp>
        <p:nvSpPr>
          <p:cNvPr id="40" name="Text Box 4"/>
          <p:cNvSpPr txBox="1">
            <a:spLocks noChangeArrowheads="1"/>
          </p:cNvSpPr>
          <p:nvPr/>
        </p:nvSpPr>
        <p:spPr bwMode="auto">
          <a:xfrm>
            <a:off x="56588" y="1161999"/>
            <a:ext cx="3268663" cy="438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en-US" altLang="zh-CN" dirty="0"/>
              <a:t>VHDL</a:t>
            </a:r>
            <a:r>
              <a:rPr lang="zh-CN" altLang="en-US" dirty="0">
                <a:ea typeface="宋体" pitchFamily="2" charset="-122"/>
              </a:rPr>
              <a:t>语言的三大对象</a:t>
            </a:r>
          </a:p>
        </p:txBody>
      </p:sp>
      <p:sp>
        <p:nvSpPr>
          <p:cNvPr id="41" name="Text Box 5"/>
          <p:cNvSpPr txBox="1">
            <a:spLocks noChangeArrowheads="1"/>
          </p:cNvSpPr>
          <p:nvPr/>
        </p:nvSpPr>
        <p:spPr bwMode="auto">
          <a:xfrm>
            <a:off x="2991033" y="749452"/>
            <a:ext cx="2449512"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a:ea typeface="宋体" pitchFamily="2" charset="-122"/>
              </a:rPr>
              <a:t>常量</a:t>
            </a:r>
            <a:r>
              <a:rPr lang="en-US" altLang="zh-CN">
                <a:ea typeface="宋体" pitchFamily="2" charset="-122"/>
              </a:rPr>
              <a:t>(constant)</a:t>
            </a:r>
          </a:p>
        </p:txBody>
      </p:sp>
      <p:sp>
        <p:nvSpPr>
          <p:cNvPr id="42" name="Text Box 6"/>
          <p:cNvSpPr txBox="1">
            <a:spLocks noChangeArrowheads="1"/>
          </p:cNvSpPr>
          <p:nvPr/>
        </p:nvSpPr>
        <p:spPr bwMode="auto">
          <a:xfrm>
            <a:off x="3105333" y="1598764"/>
            <a:ext cx="1944687"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a:ea typeface="宋体" pitchFamily="2" charset="-122"/>
              </a:rPr>
              <a:t>信号</a:t>
            </a:r>
            <a:r>
              <a:rPr lang="en-US" altLang="zh-CN">
                <a:ea typeface="宋体" pitchFamily="2" charset="-122"/>
              </a:rPr>
              <a:t>(signal)</a:t>
            </a:r>
          </a:p>
        </p:txBody>
      </p:sp>
      <p:sp>
        <p:nvSpPr>
          <p:cNvPr id="43" name="Text Box 7"/>
          <p:cNvSpPr txBox="1">
            <a:spLocks noChangeArrowheads="1"/>
          </p:cNvSpPr>
          <p:nvPr/>
        </p:nvSpPr>
        <p:spPr bwMode="auto">
          <a:xfrm>
            <a:off x="3206933" y="1181252"/>
            <a:ext cx="20161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dirty="0">
                <a:ea typeface="宋体" pitchFamily="2" charset="-122"/>
              </a:rPr>
              <a:t>变量</a:t>
            </a:r>
            <a:r>
              <a:rPr lang="en-US" altLang="zh-CN" dirty="0">
                <a:ea typeface="宋体" pitchFamily="2" charset="-122"/>
              </a:rPr>
              <a:t>(variable)</a:t>
            </a:r>
          </a:p>
        </p:txBody>
      </p:sp>
      <p:sp>
        <p:nvSpPr>
          <p:cNvPr id="44" name="Text Box 22"/>
          <p:cNvSpPr txBox="1">
            <a:spLocks noChangeArrowheads="1"/>
          </p:cNvSpPr>
          <p:nvPr/>
        </p:nvSpPr>
        <p:spPr bwMode="auto">
          <a:xfrm>
            <a:off x="5092883" y="793902"/>
            <a:ext cx="2003425" cy="817562"/>
          </a:xfrm>
          <a:prstGeom prst="rect">
            <a:avLst/>
          </a:prstGeom>
          <a:noFill/>
          <a:ln w="19050"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dirty="0"/>
              <a:t>信号</a:t>
            </a:r>
            <a:r>
              <a:rPr lang="en-US" altLang="zh-CN" dirty="0"/>
              <a:t>&lt;=</a:t>
            </a:r>
            <a:r>
              <a:rPr lang="zh-CN" altLang="en-US" dirty="0"/>
              <a:t>表达式</a:t>
            </a:r>
            <a:r>
              <a:rPr lang="en-US" altLang="zh-CN" dirty="0"/>
              <a:t>;</a:t>
            </a:r>
          </a:p>
          <a:p>
            <a:pPr algn="ctr" eaLnBrk="1" hangingPunct="1"/>
            <a:r>
              <a:rPr lang="zh-CN" altLang="en-US" dirty="0"/>
              <a:t>变量</a:t>
            </a:r>
            <a:r>
              <a:rPr lang="en-US" altLang="zh-CN" dirty="0"/>
              <a:t>:=</a:t>
            </a:r>
            <a:r>
              <a:rPr lang="zh-CN" altLang="en-US" dirty="0"/>
              <a:t>表达式</a:t>
            </a:r>
            <a:r>
              <a:rPr lang="en-US" altLang="zh-CN" dirty="0"/>
              <a:t>;</a:t>
            </a:r>
          </a:p>
        </p:txBody>
      </p:sp>
      <p:sp>
        <p:nvSpPr>
          <p:cNvPr id="45" name="AutoShape 23"/>
          <p:cNvSpPr>
            <a:spLocks/>
          </p:cNvSpPr>
          <p:nvPr/>
        </p:nvSpPr>
        <p:spPr bwMode="auto">
          <a:xfrm>
            <a:off x="3194233" y="881214"/>
            <a:ext cx="69850" cy="1030288"/>
          </a:xfrm>
          <a:prstGeom prst="leftBrace">
            <a:avLst>
              <a:gd name="adj1" fmla="val 122917"/>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90000" tIns="82800" rIns="90000" bIns="46800" anchor="ctr">
            <a:spAutoFit/>
          </a:bodyPr>
          <a:lstStyle/>
          <a:p>
            <a:endParaRPr lang="zh-CN" altLang="en-US"/>
          </a:p>
        </p:txBody>
      </p:sp>
      <p:sp>
        <p:nvSpPr>
          <p:cNvPr id="49" name="Rectangle 143"/>
          <p:cNvSpPr>
            <a:spLocks noChangeArrowheads="1"/>
          </p:cNvSpPr>
          <p:nvPr/>
        </p:nvSpPr>
        <p:spPr bwMode="auto">
          <a:xfrm>
            <a:off x="4719820" y="1614639"/>
            <a:ext cx="38163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p>
            <a:pPr algn="ctr"/>
            <a:r>
              <a:rPr lang="zh-CN" altLang="en-US"/>
              <a:t>硬件电路中的一条硬件连接线</a:t>
            </a:r>
          </a:p>
        </p:txBody>
      </p:sp>
      <p:sp>
        <p:nvSpPr>
          <p:cNvPr id="50" name="Text Box 145"/>
          <p:cNvSpPr txBox="1">
            <a:spLocks noChangeArrowheads="1"/>
          </p:cNvSpPr>
          <p:nvPr/>
        </p:nvSpPr>
        <p:spPr bwMode="auto">
          <a:xfrm>
            <a:off x="7024870" y="1136802"/>
            <a:ext cx="15843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dirty="0">
                <a:solidFill>
                  <a:schemeClr val="accent2"/>
                </a:solidFill>
                <a:ea typeface="楷体" pitchFamily="49" charset="-122"/>
              </a:rPr>
              <a:t>立即赋值</a:t>
            </a:r>
          </a:p>
        </p:txBody>
      </p:sp>
      <p:sp>
        <p:nvSpPr>
          <p:cNvPr id="51" name="Text Box 146"/>
          <p:cNvSpPr txBox="1">
            <a:spLocks noChangeArrowheads="1"/>
          </p:cNvSpPr>
          <p:nvPr/>
        </p:nvSpPr>
        <p:spPr bwMode="auto">
          <a:xfrm>
            <a:off x="7024870" y="749452"/>
            <a:ext cx="15843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dirty="0">
                <a:solidFill>
                  <a:schemeClr val="accent2"/>
                </a:solidFill>
                <a:ea typeface="楷体" pitchFamily="49" charset="-122"/>
              </a:rPr>
              <a:t>延迟赋值</a:t>
            </a:r>
          </a:p>
        </p:txBody>
      </p:sp>
      <p:sp>
        <p:nvSpPr>
          <p:cNvPr id="53" name="Text Box 9"/>
          <p:cNvSpPr txBox="1">
            <a:spLocks noChangeArrowheads="1"/>
          </p:cNvSpPr>
          <p:nvPr/>
        </p:nvSpPr>
        <p:spPr bwMode="auto">
          <a:xfrm>
            <a:off x="959033" y="2219580"/>
            <a:ext cx="23050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en-US" altLang="zh-CN" dirty="0">
                <a:solidFill>
                  <a:srgbClr val="FF3300"/>
                </a:solidFill>
                <a:ea typeface="宋体" pitchFamily="2" charset="-122"/>
              </a:rPr>
              <a:t>* </a:t>
            </a:r>
            <a:r>
              <a:rPr lang="en-US" altLang="zh-CN" dirty="0">
                <a:ea typeface="宋体" pitchFamily="2" charset="-122"/>
              </a:rPr>
              <a:t> </a:t>
            </a:r>
            <a:r>
              <a:rPr lang="zh-CN" altLang="en-US" dirty="0">
                <a:ea typeface="宋体" pitchFamily="2" charset="-122"/>
              </a:rPr>
              <a:t>标准数据类型</a:t>
            </a:r>
          </a:p>
        </p:txBody>
      </p:sp>
      <p:graphicFrame>
        <p:nvGraphicFramePr>
          <p:cNvPr id="54" name="Group 147"/>
          <p:cNvGraphicFramePr>
            <a:graphicFrameLocks/>
          </p:cNvGraphicFramePr>
          <p:nvPr>
            <p:extLst>
              <p:ext uri="{D42A27DB-BD31-4B8C-83A1-F6EECF244321}">
                <p14:modId xmlns:p14="http://schemas.microsoft.com/office/powerpoint/2010/main" val="3431936492"/>
              </p:ext>
            </p:extLst>
          </p:nvPr>
        </p:nvGraphicFramePr>
        <p:xfrm>
          <a:off x="161706" y="2665669"/>
          <a:ext cx="8569325" cy="4132542"/>
        </p:xfrm>
        <a:graphic>
          <a:graphicData uri="http://schemas.openxmlformats.org/drawingml/2006/table">
            <a:tbl>
              <a:tblPr/>
              <a:tblGrid>
                <a:gridCol w="1728787">
                  <a:extLst>
                    <a:ext uri="{9D8B030D-6E8A-4147-A177-3AD203B41FA5}">
                      <a16:colId xmlns:a16="http://schemas.microsoft.com/office/drawing/2014/main" val="20000"/>
                    </a:ext>
                  </a:extLst>
                </a:gridCol>
                <a:gridCol w="2303463">
                  <a:extLst>
                    <a:ext uri="{9D8B030D-6E8A-4147-A177-3AD203B41FA5}">
                      <a16:colId xmlns:a16="http://schemas.microsoft.com/office/drawing/2014/main" val="20001"/>
                    </a:ext>
                  </a:extLst>
                </a:gridCol>
                <a:gridCol w="2447925">
                  <a:extLst>
                    <a:ext uri="{9D8B030D-6E8A-4147-A177-3AD203B41FA5}">
                      <a16:colId xmlns:a16="http://schemas.microsoft.com/office/drawing/2014/main" val="20002"/>
                    </a:ext>
                  </a:extLst>
                </a:gridCol>
                <a:gridCol w="2089150">
                  <a:extLst>
                    <a:ext uri="{9D8B030D-6E8A-4147-A177-3AD203B41FA5}">
                      <a16:colId xmlns:a16="http://schemas.microsoft.com/office/drawing/2014/main" val="20003"/>
                    </a:ext>
                  </a:extLst>
                </a:gridCol>
              </a:tblGrid>
              <a:tr h="31581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1" i="0" u="none" strike="noStrike" cap="none" normalizeH="0" baseline="0" dirty="0">
                          <a:ln>
                            <a:noFill/>
                          </a:ln>
                          <a:solidFill>
                            <a:schemeClr val="tx1"/>
                          </a:solidFill>
                          <a:effectLst/>
                          <a:latin typeface="Times New Roman" pitchFamily="18" charset="0"/>
                          <a:ea typeface="宋体" pitchFamily="2" charset="-122"/>
                        </a:rPr>
                        <a:t>数据类型</a:t>
                      </a:r>
                    </a:p>
                  </a:txBody>
                  <a:tcPr marL="36000" marR="36000" marT="35997" marB="359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1" i="0" u="none" strike="noStrike" cap="none" normalizeH="0" baseline="0">
                          <a:ln>
                            <a:noFill/>
                          </a:ln>
                          <a:solidFill>
                            <a:schemeClr val="tx1"/>
                          </a:solidFill>
                          <a:effectLst/>
                          <a:latin typeface="Times New Roman" pitchFamily="18" charset="0"/>
                          <a:ea typeface="宋体" pitchFamily="2" charset="-122"/>
                        </a:rPr>
                        <a:t>含义</a:t>
                      </a:r>
                    </a:p>
                  </a:txBody>
                  <a:tcPr marL="36000" marR="36000" marT="35997" marB="359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1" i="0" u="none" strike="noStrike" cap="none" normalizeH="0" baseline="0">
                          <a:ln>
                            <a:noFill/>
                          </a:ln>
                          <a:solidFill>
                            <a:schemeClr val="tx1"/>
                          </a:solidFill>
                          <a:effectLst/>
                          <a:latin typeface="Times New Roman" pitchFamily="18" charset="0"/>
                          <a:ea typeface="宋体" pitchFamily="2" charset="-122"/>
                        </a:rPr>
                        <a:t>备注</a:t>
                      </a:r>
                    </a:p>
                  </a:txBody>
                  <a:tcPr marL="36000" marR="36000" marT="35997" marB="359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1" i="0" u="none" strike="noStrike" cap="none" normalizeH="0" baseline="0">
                          <a:ln>
                            <a:noFill/>
                          </a:ln>
                          <a:solidFill>
                            <a:schemeClr val="tx1"/>
                          </a:solidFill>
                          <a:effectLst/>
                          <a:latin typeface="Times New Roman" pitchFamily="18" charset="0"/>
                          <a:ea typeface="宋体" pitchFamily="2" charset="-122"/>
                        </a:rPr>
                        <a:t>例子</a:t>
                      </a:r>
                    </a:p>
                  </a:txBody>
                  <a:tcPr marL="36000" marR="36000" marT="35997" marB="359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0"/>
                  </a:ext>
                </a:extLst>
              </a:tr>
              <a:tr h="31581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en-US" sz="1600" b="1" i="0" u="none" strike="noStrike" cap="none" normalizeH="0" baseline="0">
                          <a:ln>
                            <a:noFill/>
                          </a:ln>
                          <a:solidFill>
                            <a:schemeClr val="tx1"/>
                          </a:solidFill>
                          <a:effectLst/>
                          <a:latin typeface="Times New Roman" pitchFamily="18" charset="0"/>
                          <a:ea typeface="宋体" pitchFamily="2" charset="-122"/>
                        </a:rPr>
                        <a:t>整数(integer</a:t>
                      </a:r>
                      <a:r>
                        <a:rPr kumimoji="1" lang="en-US" altLang="zh-CN" sz="1600" b="1" i="0" u="none" strike="noStrike" cap="none" normalizeH="0" baseline="0">
                          <a:ln>
                            <a:noFill/>
                          </a:ln>
                          <a:solidFill>
                            <a:schemeClr val="tx1"/>
                          </a:solidFill>
                          <a:effectLst/>
                          <a:latin typeface="Times New Roman" pitchFamily="18" charset="0"/>
                          <a:ea typeface="宋体" pitchFamily="2" charset="-122"/>
                        </a:rPr>
                        <a:t>)</a:t>
                      </a:r>
                    </a:p>
                  </a:txBody>
                  <a:tcPr marL="36000" marR="36000" marT="35997" marB="3599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Times New Roman" pitchFamily="18" charset="0"/>
                          <a:ea typeface="宋体" pitchFamily="2" charset="-122"/>
                        </a:rPr>
                        <a:t>整数  </a:t>
                      </a:r>
                      <a:r>
                        <a:rPr kumimoji="1" lang="en-US" altLang="zh-CN" sz="1600" b="0" i="0" u="none" strike="noStrike" cap="none" normalizeH="0" baseline="0">
                          <a:ln>
                            <a:noFill/>
                          </a:ln>
                          <a:solidFill>
                            <a:schemeClr val="tx1"/>
                          </a:solidFill>
                          <a:effectLst/>
                          <a:latin typeface="Times New Roman" pitchFamily="18" charset="0"/>
                          <a:ea typeface="宋体" pitchFamily="2" charset="-122"/>
                        </a:rPr>
                        <a:t>-(2</a:t>
                      </a:r>
                      <a:r>
                        <a:rPr kumimoji="1" lang="en-US" altLang="zh-CN" sz="1600" b="0" i="0" u="none" strike="noStrike" cap="none" normalizeH="0" baseline="30000">
                          <a:ln>
                            <a:noFill/>
                          </a:ln>
                          <a:solidFill>
                            <a:schemeClr val="tx1"/>
                          </a:solidFill>
                          <a:effectLst/>
                          <a:latin typeface="Times New Roman" pitchFamily="18" charset="0"/>
                          <a:ea typeface="宋体" pitchFamily="2" charset="-122"/>
                        </a:rPr>
                        <a:t>31</a:t>
                      </a:r>
                      <a:r>
                        <a:rPr kumimoji="1" lang="en-US" altLang="zh-CN" sz="1600" b="0" i="0" u="none" strike="noStrike" cap="none" normalizeH="0" baseline="0">
                          <a:ln>
                            <a:noFill/>
                          </a:ln>
                          <a:solidFill>
                            <a:schemeClr val="tx1"/>
                          </a:solidFill>
                          <a:effectLst/>
                          <a:latin typeface="Times New Roman" pitchFamily="18" charset="0"/>
                          <a:ea typeface="宋体" pitchFamily="2" charset="-122"/>
                        </a:rPr>
                        <a:t>-1) ~ + (2</a:t>
                      </a:r>
                      <a:r>
                        <a:rPr kumimoji="1" lang="en-US" altLang="zh-CN" sz="1600" b="0" i="0" u="none" strike="noStrike" cap="none" normalizeH="0" baseline="30000">
                          <a:ln>
                            <a:noFill/>
                          </a:ln>
                          <a:solidFill>
                            <a:schemeClr val="tx1"/>
                          </a:solidFill>
                          <a:effectLst/>
                          <a:latin typeface="Times New Roman" pitchFamily="18" charset="0"/>
                          <a:ea typeface="宋体" pitchFamily="2" charset="-122"/>
                        </a:rPr>
                        <a:t>31</a:t>
                      </a:r>
                      <a:r>
                        <a:rPr kumimoji="1" lang="en-US" altLang="zh-CN" sz="1600" b="0" i="0" u="none" strike="noStrike" cap="none" normalizeH="0" baseline="0">
                          <a:ln>
                            <a:noFill/>
                          </a:ln>
                          <a:solidFill>
                            <a:schemeClr val="tx1"/>
                          </a:solidFill>
                          <a:effectLst/>
                          <a:latin typeface="Times New Roman" pitchFamily="18" charset="0"/>
                          <a:ea typeface="宋体" pitchFamily="2" charset="-122"/>
                        </a:rPr>
                        <a:t>-1)</a:t>
                      </a:r>
                    </a:p>
                  </a:txBody>
                  <a:tcPr marL="36000" marR="36000" marT="35997" marB="359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pitchFamily="2" charset="-122"/>
                      </a:endParaRPr>
                    </a:p>
                  </a:txBody>
                  <a:tcPr marL="36000" marR="36000" marT="35997" marB="359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+136</a:t>
                      </a:r>
                      <a:r>
                        <a:rPr kumimoji="1" lang="zh-CN" altLang="en-US" sz="1600" b="0" i="0" u="none" strike="noStrike" cap="none" normalizeH="0" baseline="0">
                          <a:ln>
                            <a:noFill/>
                          </a:ln>
                          <a:solidFill>
                            <a:schemeClr val="tx1"/>
                          </a:solidFill>
                          <a:effectLst/>
                          <a:latin typeface="Times New Roman" pitchFamily="18" charset="0"/>
                          <a:ea typeface="宋体" pitchFamily="2" charset="-122"/>
                        </a:rPr>
                        <a:t>，</a:t>
                      </a:r>
                      <a:r>
                        <a:rPr kumimoji="1" lang="en-US" altLang="zh-CN" sz="1600" b="0" i="0" u="none" strike="noStrike" cap="none" normalizeH="0" baseline="0">
                          <a:ln>
                            <a:noFill/>
                          </a:ln>
                          <a:solidFill>
                            <a:schemeClr val="tx1"/>
                          </a:solidFill>
                          <a:effectLst/>
                          <a:latin typeface="Times New Roman" pitchFamily="18" charset="0"/>
                          <a:ea typeface="宋体" pitchFamily="2" charset="-122"/>
                        </a:rPr>
                        <a:t>-457</a:t>
                      </a:r>
                    </a:p>
                  </a:txBody>
                  <a:tcPr marL="36000" marR="36000" marT="35997" marB="3599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5814">
                <a:tc>
                  <a:txBody>
                    <a:bodyPr/>
                    <a:lstStyle/>
                    <a:p>
                      <a:pPr marL="0" marR="0" lvl="0" indent="0" algn="l" defTabSz="914400" rtl="0" eaLnBrk="1" fontAlgn="base" latinLnBrk="0" hangingPunct="1">
                        <a:lnSpc>
                          <a:spcPct val="85000"/>
                        </a:lnSpc>
                        <a:spcBef>
                          <a:spcPct val="50000"/>
                        </a:spcBef>
                        <a:spcAft>
                          <a:spcPct val="0"/>
                        </a:spcAft>
                        <a:buClrTx/>
                        <a:buSzTx/>
                        <a:buFontTx/>
                        <a:buNone/>
                        <a:tabLst/>
                      </a:pPr>
                      <a:r>
                        <a:rPr kumimoji="1" lang="zh-CN" altLang="en-US" sz="1600" b="1" i="0" u="none" strike="noStrike" cap="none" normalizeH="0" baseline="0">
                          <a:ln>
                            <a:noFill/>
                          </a:ln>
                          <a:solidFill>
                            <a:schemeClr val="tx1"/>
                          </a:solidFill>
                          <a:effectLst/>
                          <a:latin typeface="Times New Roman" pitchFamily="18" charset="0"/>
                          <a:ea typeface="宋体" pitchFamily="2" charset="-122"/>
                        </a:rPr>
                        <a:t>实数</a:t>
                      </a:r>
                      <a:r>
                        <a:rPr kumimoji="1" lang="en-US" altLang="zh-CN" sz="1600" b="1" i="0" u="none" strike="noStrike" cap="none" normalizeH="0" baseline="0">
                          <a:ln>
                            <a:noFill/>
                          </a:ln>
                          <a:solidFill>
                            <a:schemeClr val="tx1"/>
                          </a:solidFill>
                          <a:effectLst/>
                          <a:latin typeface="Times New Roman" pitchFamily="18" charset="0"/>
                          <a:ea typeface="宋体" pitchFamily="2" charset="-122"/>
                        </a:rPr>
                        <a:t>(real)</a:t>
                      </a:r>
                      <a:endParaRPr kumimoji="1" lang="en-US" altLang="zh-CN" sz="1600" b="0" i="0" u="none" strike="noStrike" cap="none" normalizeH="0" baseline="0">
                        <a:ln>
                          <a:noFill/>
                        </a:ln>
                        <a:solidFill>
                          <a:schemeClr val="tx1"/>
                        </a:solidFill>
                        <a:effectLst/>
                        <a:latin typeface="Times New Roman" pitchFamily="18" charset="0"/>
                        <a:ea typeface="宋体" pitchFamily="2" charset="-122"/>
                      </a:endParaRPr>
                    </a:p>
                  </a:txBody>
                  <a:tcPr marL="36000" marR="36000" marT="35997" marB="3599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Times New Roman" pitchFamily="18" charset="0"/>
                          <a:ea typeface="宋体" pitchFamily="2" charset="-122"/>
                        </a:rPr>
                        <a:t>实数  </a:t>
                      </a:r>
                      <a:r>
                        <a:rPr kumimoji="1" lang="en-US" altLang="zh-CN" sz="1600" b="0" i="0" u="none" strike="noStrike" cap="none" normalizeH="0" baseline="0">
                          <a:ln>
                            <a:noFill/>
                          </a:ln>
                          <a:solidFill>
                            <a:schemeClr val="tx1"/>
                          </a:solidFill>
                          <a:effectLst/>
                          <a:latin typeface="Times New Roman" pitchFamily="18" charset="0"/>
                          <a:ea typeface="宋体" pitchFamily="2" charset="-122"/>
                        </a:rPr>
                        <a:t>-10</a:t>
                      </a:r>
                      <a:r>
                        <a:rPr kumimoji="1" lang="en-US" altLang="zh-CN" sz="1600" b="0" i="0" u="none" strike="noStrike" cap="none" normalizeH="0" baseline="30000">
                          <a:ln>
                            <a:noFill/>
                          </a:ln>
                          <a:solidFill>
                            <a:schemeClr val="tx1"/>
                          </a:solidFill>
                          <a:effectLst/>
                          <a:latin typeface="Times New Roman" pitchFamily="18" charset="0"/>
                          <a:ea typeface="宋体" pitchFamily="2" charset="-122"/>
                        </a:rPr>
                        <a:t>38 </a:t>
                      </a:r>
                      <a:r>
                        <a:rPr kumimoji="1" lang="en-US" altLang="zh-CN" sz="1600" b="0" i="0" u="none" strike="noStrike" cap="none" normalizeH="0" baseline="0">
                          <a:ln>
                            <a:noFill/>
                          </a:ln>
                          <a:solidFill>
                            <a:schemeClr val="tx1"/>
                          </a:solidFill>
                          <a:effectLst/>
                          <a:latin typeface="Times New Roman" pitchFamily="18" charset="0"/>
                          <a:ea typeface="宋体" pitchFamily="2" charset="-122"/>
                        </a:rPr>
                        <a:t>~ +10</a:t>
                      </a:r>
                      <a:r>
                        <a:rPr kumimoji="1" lang="en-US" altLang="zh-CN" sz="1600" b="0" i="0" u="none" strike="noStrike" cap="none" normalizeH="0" baseline="30000">
                          <a:ln>
                            <a:noFill/>
                          </a:ln>
                          <a:solidFill>
                            <a:schemeClr val="tx1"/>
                          </a:solidFill>
                          <a:effectLst/>
                          <a:latin typeface="Times New Roman" pitchFamily="18" charset="0"/>
                          <a:ea typeface="宋体" pitchFamily="2" charset="-122"/>
                        </a:rPr>
                        <a:t>38</a:t>
                      </a:r>
                    </a:p>
                  </a:txBody>
                  <a:tcPr marL="36000" marR="36000" marT="35997" marB="359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Times New Roman" pitchFamily="18" charset="0"/>
                          <a:ea typeface="宋体" pitchFamily="2" charset="-122"/>
                        </a:rPr>
                        <a:t>一定有小数点</a:t>
                      </a:r>
                    </a:p>
                  </a:txBody>
                  <a:tcPr marL="36000" marR="36000" marT="35997" marB="359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-1.0</a:t>
                      </a:r>
                      <a:r>
                        <a:rPr kumimoji="1" lang="zh-CN" altLang="en-US" sz="1600" b="0" i="0" u="none" strike="noStrike" cap="none" normalizeH="0" baseline="0">
                          <a:ln>
                            <a:noFill/>
                          </a:ln>
                          <a:solidFill>
                            <a:schemeClr val="tx1"/>
                          </a:solidFill>
                          <a:effectLst/>
                          <a:latin typeface="Times New Roman" pitchFamily="18" charset="0"/>
                          <a:ea typeface="宋体" pitchFamily="2" charset="-122"/>
                        </a:rPr>
                        <a:t>，</a:t>
                      </a:r>
                      <a:r>
                        <a:rPr kumimoji="1" lang="en-US" altLang="zh-CN" sz="1600" b="0" i="0" u="none" strike="noStrike" cap="none" normalizeH="0" baseline="0">
                          <a:ln>
                            <a:noFill/>
                          </a:ln>
                          <a:solidFill>
                            <a:schemeClr val="tx1"/>
                          </a:solidFill>
                          <a:effectLst/>
                          <a:latin typeface="Times New Roman" pitchFamily="18" charset="0"/>
                          <a:ea typeface="宋体" pitchFamily="2" charset="-122"/>
                        </a:rPr>
                        <a:t>+2.5e23</a:t>
                      </a:r>
                    </a:p>
                  </a:txBody>
                  <a:tcPr marL="36000" marR="36000" marT="35997" marB="3599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581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600" b="1" i="0" u="none" strike="noStrike" cap="none" normalizeH="0" baseline="0">
                          <a:ln>
                            <a:noFill/>
                          </a:ln>
                          <a:solidFill>
                            <a:schemeClr val="tx1"/>
                          </a:solidFill>
                          <a:effectLst/>
                          <a:latin typeface="Times New Roman" pitchFamily="18" charset="0"/>
                          <a:ea typeface="宋体" pitchFamily="2" charset="-122"/>
                        </a:rPr>
                        <a:t>位</a:t>
                      </a:r>
                      <a:r>
                        <a:rPr kumimoji="1" lang="en-US" altLang="zh-CN" sz="1600" b="1" i="0" u="none" strike="noStrike" cap="none" normalizeH="0" baseline="0">
                          <a:ln>
                            <a:noFill/>
                          </a:ln>
                          <a:solidFill>
                            <a:schemeClr val="tx1"/>
                          </a:solidFill>
                          <a:effectLst/>
                          <a:latin typeface="Times New Roman" pitchFamily="18" charset="0"/>
                          <a:ea typeface="宋体" pitchFamily="2" charset="-122"/>
                        </a:rPr>
                        <a:t>(bit)</a:t>
                      </a:r>
                    </a:p>
                  </a:txBody>
                  <a:tcPr marL="36000" marR="36000" marT="35997" marB="3599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Times New Roman" pitchFamily="18" charset="0"/>
                          <a:ea typeface="宋体" pitchFamily="2" charset="-122"/>
                        </a:rPr>
                        <a:t>逻辑</a:t>
                      </a:r>
                      <a:r>
                        <a:rPr kumimoji="1" lang="en-US" altLang="zh-CN" sz="1600" b="0" i="0" u="none" strike="noStrike" cap="none" normalizeH="0" baseline="0">
                          <a:ln>
                            <a:noFill/>
                          </a:ln>
                          <a:solidFill>
                            <a:schemeClr val="tx1"/>
                          </a:solidFill>
                          <a:effectLst/>
                          <a:latin typeface="Times New Roman" pitchFamily="18" charset="0"/>
                          <a:ea typeface="宋体" pitchFamily="2" charset="-122"/>
                        </a:rPr>
                        <a:t>0</a:t>
                      </a:r>
                      <a:r>
                        <a:rPr kumimoji="1" lang="zh-CN" altLang="en-US" sz="1600" b="0" i="0" u="none" strike="noStrike" cap="none" normalizeH="0" baseline="0">
                          <a:ln>
                            <a:noFill/>
                          </a:ln>
                          <a:solidFill>
                            <a:schemeClr val="tx1"/>
                          </a:solidFill>
                          <a:effectLst/>
                          <a:latin typeface="Times New Roman" pitchFamily="18" charset="0"/>
                          <a:ea typeface="宋体" pitchFamily="2" charset="-122"/>
                        </a:rPr>
                        <a:t>或</a:t>
                      </a:r>
                      <a:r>
                        <a:rPr kumimoji="1" lang="en-US" altLang="zh-CN" sz="1600" b="0" i="0" u="none" strike="noStrike" cap="none" normalizeH="0" baseline="0">
                          <a:ln>
                            <a:noFill/>
                          </a:ln>
                          <a:solidFill>
                            <a:schemeClr val="tx1"/>
                          </a:solidFill>
                          <a:effectLst/>
                          <a:latin typeface="Times New Roman" pitchFamily="18" charset="0"/>
                          <a:ea typeface="宋体" pitchFamily="2" charset="-122"/>
                        </a:rPr>
                        <a:t>1</a:t>
                      </a:r>
                    </a:p>
                  </a:txBody>
                  <a:tcPr marL="36000" marR="36000" marT="35997" marB="359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pitchFamily="2" charset="-122"/>
                      </a:endParaRPr>
                    </a:p>
                  </a:txBody>
                  <a:tcPr marL="36000" marR="36000" marT="35997" marB="359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 ‘1’,   ’0’</a:t>
                      </a:r>
                    </a:p>
                  </a:txBody>
                  <a:tcPr marL="36000" marR="36000" marT="35997" marB="3599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5814">
                <a:tc>
                  <a:txBody>
                    <a:bodyPr/>
                    <a:lstStyle/>
                    <a:p>
                      <a:pPr marL="0" marR="0" lvl="0" indent="0" algn="l" defTabSz="914400" rtl="0" eaLnBrk="1" fontAlgn="base" latinLnBrk="0" hangingPunct="1">
                        <a:lnSpc>
                          <a:spcPct val="85000"/>
                        </a:lnSpc>
                        <a:spcBef>
                          <a:spcPct val="50000"/>
                        </a:spcBef>
                        <a:spcAft>
                          <a:spcPct val="0"/>
                        </a:spcAft>
                        <a:buClrTx/>
                        <a:buSzTx/>
                        <a:buFontTx/>
                        <a:buNone/>
                        <a:tabLst/>
                      </a:pPr>
                      <a:r>
                        <a:rPr kumimoji="1" lang="zh-CN" altLang="en-US" sz="1600" b="1" i="0" u="none" strike="noStrike" cap="none" normalizeH="0" baseline="0">
                          <a:ln>
                            <a:noFill/>
                          </a:ln>
                          <a:solidFill>
                            <a:schemeClr val="tx1"/>
                          </a:solidFill>
                          <a:effectLst/>
                          <a:latin typeface="Times New Roman" pitchFamily="18" charset="0"/>
                          <a:ea typeface="宋体" pitchFamily="2" charset="-122"/>
                        </a:rPr>
                        <a:t>位矢量</a:t>
                      </a:r>
                      <a:r>
                        <a:rPr kumimoji="1" lang="en-US" altLang="zh-CN" sz="1600" b="1" i="0" u="none" strike="noStrike" cap="none" normalizeH="0" baseline="0">
                          <a:ln>
                            <a:noFill/>
                          </a:ln>
                          <a:solidFill>
                            <a:schemeClr val="tx1"/>
                          </a:solidFill>
                          <a:effectLst/>
                          <a:latin typeface="Times New Roman" pitchFamily="18" charset="0"/>
                          <a:ea typeface="宋体" pitchFamily="2" charset="-122"/>
                        </a:rPr>
                        <a:t>(bit_vector)</a:t>
                      </a:r>
                      <a:endParaRPr kumimoji="1" lang="en-US" altLang="zh-CN" sz="1600" b="0" i="0" u="none" strike="noStrike" cap="none" normalizeH="0" baseline="0">
                        <a:ln>
                          <a:noFill/>
                        </a:ln>
                        <a:solidFill>
                          <a:schemeClr val="tx1"/>
                        </a:solidFill>
                        <a:effectLst/>
                        <a:latin typeface="Times New Roman" pitchFamily="18" charset="0"/>
                        <a:ea typeface="宋体" pitchFamily="2" charset="-122"/>
                      </a:endParaRPr>
                    </a:p>
                  </a:txBody>
                  <a:tcPr marL="36000" marR="36000" marT="35997" marB="3599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Times New Roman" pitchFamily="18" charset="0"/>
                          <a:ea typeface="宋体" pitchFamily="2" charset="-122"/>
                        </a:rPr>
                        <a:t>位矢量</a:t>
                      </a:r>
                    </a:p>
                  </a:txBody>
                  <a:tcPr marL="36000" marR="36000" marT="35997" marB="359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Times New Roman" pitchFamily="18" charset="0"/>
                          <a:ea typeface="宋体" pitchFamily="2" charset="-122"/>
                        </a:rPr>
                        <a:t>双引号括起来的一组数</a:t>
                      </a:r>
                    </a:p>
                  </a:txBody>
                  <a:tcPr marL="36000" marR="36000" marT="35997" marB="359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“00101”</a:t>
                      </a:r>
                    </a:p>
                  </a:txBody>
                  <a:tcPr marL="36000" marR="36000" marT="35997" marB="3599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5814">
                <a:tc>
                  <a:txBody>
                    <a:bodyPr/>
                    <a:lstStyle/>
                    <a:p>
                      <a:pPr marL="0" marR="0" lvl="0" indent="0" algn="l" defTabSz="914400" rtl="0" eaLnBrk="1" fontAlgn="base" latinLnBrk="0" hangingPunct="1">
                        <a:lnSpc>
                          <a:spcPct val="85000"/>
                        </a:lnSpc>
                        <a:spcBef>
                          <a:spcPct val="50000"/>
                        </a:spcBef>
                        <a:spcAft>
                          <a:spcPct val="0"/>
                        </a:spcAft>
                        <a:buClrTx/>
                        <a:buSzTx/>
                        <a:buFontTx/>
                        <a:buNone/>
                        <a:tabLst/>
                      </a:pPr>
                      <a:r>
                        <a:rPr kumimoji="1" lang="zh-CN" altLang="en-US" sz="1600" b="1" i="0" u="none" strike="noStrike" cap="none" normalizeH="0" baseline="0">
                          <a:ln>
                            <a:noFill/>
                          </a:ln>
                          <a:solidFill>
                            <a:schemeClr val="tx1"/>
                          </a:solidFill>
                          <a:effectLst/>
                          <a:latin typeface="Times New Roman" pitchFamily="18" charset="0"/>
                          <a:ea typeface="宋体" pitchFamily="2" charset="-122"/>
                        </a:rPr>
                        <a:t>布尔量</a:t>
                      </a:r>
                      <a:r>
                        <a:rPr kumimoji="1" lang="en-US" altLang="zh-CN" sz="1600" b="1" i="0" u="none" strike="noStrike" cap="none" normalizeH="0" baseline="0">
                          <a:ln>
                            <a:noFill/>
                          </a:ln>
                          <a:solidFill>
                            <a:schemeClr val="tx1"/>
                          </a:solidFill>
                          <a:effectLst/>
                          <a:latin typeface="Times New Roman" pitchFamily="18" charset="0"/>
                          <a:ea typeface="宋体" pitchFamily="2" charset="-122"/>
                        </a:rPr>
                        <a:t>(boolean)</a:t>
                      </a:r>
                      <a:endParaRPr kumimoji="1" lang="en-US" altLang="zh-CN" sz="1600" b="0" i="0" u="none" strike="noStrike" cap="none" normalizeH="0" baseline="0">
                        <a:ln>
                          <a:noFill/>
                        </a:ln>
                        <a:solidFill>
                          <a:schemeClr val="tx1"/>
                        </a:solidFill>
                        <a:effectLst/>
                        <a:latin typeface="Times New Roman" pitchFamily="18" charset="0"/>
                        <a:ea typeface="宋体" pitchFamily="2" charset="-122"/>
                      </a:endParaRPr>
                    </a:p>
                  </a:txBody>
                  <a:tcPr marL="36000" marR="36000" marT="35997" marB="3599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Times New Roman" pitchFamily="18" charset="0"/>
                          <a:ea typeface="宋体" pitchFamily="2" charset="-122"/>
                        </a:rPr>
                        <a:t>逻辑假或真</a:t>
                      </a:r>
                    </a:p>
                  </a:txBody>
                  <a:tcPr marL="36000" marR="36000" marT="35997" marB="359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Times New Roman" pitchFamily="18" charset="0"/>
                          <a:ea typeface="宋体" pitchFamily="2" charset="-122"/>
                        </a:rPr>
                        <a:t>只有真</a:t>
                      </a:r>
                      <a:r>
                        <a:rPr kumimoji="1" lang="en-US" altLang="zh-CN" sz="1600" b="0" i="0" u="none" strike="noStrike" cap="none" normalizeH="0" baseline="0">
                          <a:ln>
                            <a:noFill/>
                          </a:ln>
                          <a:solidFill>
                            <a:schemeClr val="tx1"/>
                          </a:solidFill>
                          <a:effectLst/>
                          <a:latin typeface="Times New Roman" pitchFamily="18" charset="0"/>
                          <a:ea typeface="宋体" pitchFamily="2" charset="-122"/>
                        </a:rPr>
                        <a:t>(true)</a:t>
                      </a:r>
                      <a:r>
                        <a:rPr kumimoji="1" lang="zh-CN" altLang="en-US" sz="1600" b="0" i="0" u="none" strike="noStrike" cap="none" normalizeH="0" baseline="0">
                          <a:ln>
                            <a:noFill/>
                          </a:ln>
                          <a:solidFill>
                            <a:schemeClr val="tx1"/>
                          </a:solidFill>
                          <a:effectLst/>
                          <a:latin typeface="Times New Roman" pitchFamily="18" charset="0"/>
                          <a:ea typeface="宋体" pitchFamily="2" charset="-122"/>
                        </a:rPr>
                        <a:t>和假</a:t>
                      </a:r>
                      <a:r>
                        <a:rPr kumimoji="1" lang="en-US" altLang="zh-CN" sz="1600" b="0" i="0" u="none" strike="noStrike" cap="none" normalizeH="0" baseline="0">
                          <a:ln>
                            <a:noFill/>
                          </a:ln>
                          <a:solidFill>
                            <a:schemeClr val="tx1"/>
                          </a:solidFill>
                          <a:effectLst/>
                          <a:latin typeface="Times New Roman" pitchFamily="18" charset="0"/>
                          <a:ea typeface="宋体" pitchFamily="2" charset="-122"/>
                        </a:rPr>
                        <a:t>(false)</a:t>
                      </a:r>
                    </a:p>
                  </a:txBody>
                  <a:tcPr marL="36000" marR="36000" marT="35997" marB="359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pitchFamily="2" charset="-122"/>
                      </a:endParaRPr>
                    </a:p>
                  </a:txBody>
                  <a:tcPr marL="36000" marR="36000" marT="35997" marB="3599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581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600" b="1" i="0" u="none" strike="noStrike" cap="none" normalizeH="0" baseline="0">
                          <a:ln>
                            <a:noFill/>
                          </a:ln>
                          <a:solidFill>
                            <a:schemeClr val="tx1"/>
                          </a:solidFill>
                          <a:effectLst/>
                          <a:latin typeface="Times New Roman" pitchFamily="18" charset="0"/>
                          <a:ea typeface="宋体" pitchFamily="2" charset="-122"/>
                        </a:rPr>
                        <a:t>字符</a:t>
                      </a:r>
                      <a:r>
                        <a:rPr kumimoji="1" lang="en-US" altLang="zh-CN" sz="1600" b="1" i="0" u="none" strike="noStrike" cap="none" normalizeH="0" baseline="0">
                          <a:ln>
                            <a:noFill/>
                          </a:ln>
                          <a:solidFill>
                            <a:schemeClr val="tx1"/>
                          </a:solidFill>
                          <a:effectLst/>
                          <a:latin typeface="Times New Roman" pitchFamily="18" charset="0"/>
                          <a:ea typeface="宋体" pitchFamily="2" charset="-122"/>
                        </a:rPr>
                        <a:t>(character)</a:t>
                      </a:r>
                    </a:p>
                  </a:txBody>
                  <a:tcPr marL="36000" marR="36000" marT="35997" marB="3599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ASCII</a:t>
                      </a:r>
                      <a:r>
                        <a:rPr kumimoji="1" lang="zh-CN" altLang="en-US" sz="1600" b="0" i="0" u="none" strike="noStrike" cap="none" normalizeH="0" baseline="0">
                          <a:ln>
                            <a:noFill/>
                          </a:ln>
                          <a:solidFill>
                            <a:schemeClr val="tx1"/>
                          </a:solidFill>
                          <a:effectLst/>
                          <a:latin typeface="Times New Roman" pitchFamily="18" charset="0"/>
                          <a:ea typeface="宋体" pitchFamily="2" charset="-122"/>
                        </a:rPr>
                        <a:t>字符</a:t>
                      </a:r>
                    </a:p>
                  </a:txBody>
                  <a:tcPr marL="36000" marR="36000" marT="35997" marB="359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Character</a:t>
                      </a:r>
                      <a:r>
                        <a:rPr kumimoji="1" lang="zh-CN" altLang="en-US" sz="1600" b="0" i="0" u="none" strike="noStrike" cap="none" normalizeH="0" baseline="0">
                          <a:ln>
                            <a:noFill/>
                          </a:ln>
                          <a:solidFill>
                            <a:schemeClr val="tx1"/>
                          </a:solidFill>
                          <a:effectLst/>
                          <a:latin typeface="Times New Roman" pitchFamily="18" charset="0"/>
                          <a:ea typeface="宋体" pitchFamily="2" charset="-122"/>
                        </a:rPr>
                        <a:t>用单引号括起来</a:t>
                      </a:r>
                    </a:p>
                  </a:txBody>
                  <a:tcPr marL="36000" marR="36000" marT="35997" marB="359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‘a’,  ’b’,  ’c’</a:t>
                      </a:r>
                    </a:p>
                  </a:txBody>
                  <a:tcPr marL="36000" marR="36000" marT="35997" marB="3599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581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en-US" sz="1600" b="1" i="0" u="none" strike="noStrike" cap="none" normalizeH="0" baseline="0">
                          <a:ln>
                            <a:noFill/>
                          </a:ln>
                          <a:solidFill>
                            <a:schemeClr val="tx1"/>
                          </a:solidFill>
                          <a:effectLst/>
                          <a:latin typeface="Times New Roman" pitchFamily="18" charset="0"/>
                          <a:ea typeface="宋体" pitchFamily="2" charset="-122"/>
                        </a:rPr>
                        <a:t>时间(time)</a:t>
                      </a:r>
                      <a:endParaRPr kumimoji="1" lang="en-US" altLang="zh-CN" sz="1600" b="1" i="0" u="none" strike="noStrike" cap="none" normalizeH="0" baseline="0">
                        <a:ln>
                          <a:noFill/>
                        </a:ln>
                        <a:solidFill>
                          <a:schemeClr val="tx1"/>
                        </a:solidFill>
                        <a:effectLst/>
                        <a:latin typeface="Times New Roman" pitchFamily="18" charset="0"/>
                        <a:ea typeface="宋体" pitchFamily="2" charset="-122"/>
                      </a:endParaRPr>
                    </a:p>
                  </a:txBody>
                  <a:tcPr marL="36000" marR="36000" marT="35997" marB="3599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Times New Roman" pitchFamily="18" charset="0"/>
                          <a:ea typeface="宋体" pitchFamily="2" charset="-122"/>
                        </a:rPr>
                        <a:t>整数和时间单位</a:t>
                      </a:r>
                    </a:p>
                  </a:txBody>
                  <a:tcPr marL="36000" marR="36000" marT="35997" marB="359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fs,ps,ns,us,ms,sec,min,hr</a:t>
                      </a:r>
                    </a:p>
                  </a:txBody>
                  <a:tcPr marL="36000" marR="36000" marT="35997" marB="359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20us,  32ns</a:t>
                      </a:r>
                    </a:p>
                  </a:txBody>
                  <a:tcPr marL="36000" marR="36000" marT="35997" marB="3599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803453">
                <a:tc>
                  <a:txBody>
                    <a:bodyPr/>
                    <a:lstStyle/>
                    <a:p>
                      <a:pPr marL="0" marR="0" lvl="0" indent="0" algn="l" defTabSz="914400" rtl="0" eaLnBrk="1" fontAlgn="base" latinLnBrk="0" hangingPunct="1">
                        <a:lnSpc>
                          <a:spcPct val="85000"/>
                        </a:lnSpc>
                        <a:spcBef>
                          <a:spcPct val="50000"/>
                        </a:spcBef>
                        <a:spcAft>
                          <a:spcPct val="0"/>
                        </a:spcAft>
                        <a:buClrTx/>
                        <a:buSzTx/>
                        <a:buFontTx/>
                        <a:buNone/>
                        <a:tabLst/>
                      </a:pPr>
                      <a:r>
                        <a:rPr kumimoji="1" lang="zh-CN" altLang="en-US" sz="1600" b="1" i="0" u="none" strike="noStrike" cap="none" normalizeH="0" baseline="0">
                          <a:ln>
                            <a:noFill/>
                          </a:ln>
                          <a:solidFill>
                            <a:schemeClr val="tx1"/>
                          </a:solidFill>
                          <a:effectLst/>
                          <a:latin typeface="Times New Roman" pitchFamily="18" charset="0"/>
                          <a:ea typeface="宋体" pitchFamily="2" charset="-122"/>
                        </a:rPr>
                        <a:t>错误等级</a:t>
                      </a:r>
                      <a:r>
                        <a:rPr kumimoji="1" lang="en-US" altLang="zh-CN" sz="1600" b="1" i="0" u="none" strike="noStrike" cap="none" normalizeH="0" baseline="0">
                          <a:ln>
                            <a:noFill/>
                          </a:ln>
                          <a:solidFill>
                            <a:schemeClr val="tx1"/>
                          </a:solidFill>
                          <a:effectLst/>
                          <a:latin typeface="Times New Roman" pitchFamily="18" charset="0"/>
                          <a:ea typeface="宋体" pitchFamily="2" charset="-122"/>
                        </a:rPr>
                        <a:t>(SEVERITYLevel)</a:t>
                      </a:r>
                      <a:endParaRPr kumimoji="1" lang="en-US" altLang="zh-CN" sz="1600" b="0" i="0" u="none" strike="noStrike" cap="none" normalizeH="0" baseline="0">
                        <a:ln>
                          <a:noFill/>
                        </a:ln>
                        <a:solidFill>
                          <a:schemeClr val="tx1"/>
                        </a:solidFill>
                        <a:effectLst/>
                        <a:latin typeface="Times New Roman" pitchFamily="18" charset="0"/>
                        <a:ea typeface="宋体" pitchFamily="2" charset="-122"/>
                      </a:endParaRPr>
                    </a:p>
                  </a:txBody>
                  <a:tcPr marL="36000" marR="36000" marT="35997" marB="3599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VHDL</a:t>
                      </a:r>
                      <a:r>
                        <a:rPr kumimoji="1" lang="zh-CN" altLang="en-US" sz="1600" b="0" i="0" u="none" strike="noStrike" cap="none" normalizeH="0" baseline="0">
                          <a:ln>
                            <a:noFill/>
                          </a:ln>
                          <a:solidFill>
                            <a:schemeClr val="tx1"/>
                          </a:solidFill>
                          <a:effectLst/>
                          <a:latin typeface="Times New Roman" pitchFamily="18" charset="0"/>
                          <a:ea typeface="宋体" pitchFamily="2" charset="-122"/>
                        </a:rPr>
                        <a:t>程序在编译、仿真、综合过程中的工作状态</a:t>
                      </a:r>
                    </a:p>
                  </a:txBody>
                  <a:tcPr marL="36000" marR="36000" marT="35997" marB="359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note,warning,error,failure</a:t>
                      </a:r>
                    </a:p>
                  </a:txBody>
                  <a:tcPr marL="36000" marR="36000" marT="35997" marB="359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note,warning,</a:t>
                      </a:r>
                      <a:r>
                        <a:rPr kumimoji="1" lang="zh-CN" altLang="en-US" sz="1600" b="0" i="0" u="none" strike="noStrike" cap="none" normalizeH="0" baseline="0">
                          <a:ln>
                            <a:noFill/>
                          </a:ln>
                          <a:solidFill>
                            <a:schemeClr val="tx1"/>
                          </a:solidFill>
                          <a:effectLst/>
                          <a:latin typeface="Times New Roman" pitchFamily="18" charset="0"/>
                          <a:ea typeface="宋体" pitchFamily="2" charset="-122"/>
                        </a:rPr>
                        <a:t>可以忽略</a:t>
                      </a:r>
                      <a:r>
                        <a:rPr kumimoji="1" lang="en-US" altLang="zh-CN" sz="1600" b="0" i="0" u="none" strike="noStrike" cap="none" normalizeH="0" baseline="0">
                          <a:ln>
                            <a:noFill/>
                          </a:ln>
                          <a:solidFill>
                            <a:schemeClr val="tx1"/>
                          </a:solidFill>
                          <a:effectLst/>
                          <a:latin typeface="Times New Roman" pitchFamily="18" charset="0"/>
                          <a:ea typeface="宋体" pitchFamily="2" charset="-122"/>
                        </a:rPr>
                        <a:t>,error,failure</a:t>
                      </a:r>
                      <a:r>
                        <a:rPr kumimoji="1" lang="zh-CN" altLang="en-US" sz="1600" b="0" i="0" u="none" strike="noStrike" cap="none" normalizeH="0" baseline="0">
                          <a:ln>
                            <a:noFill/>
                          </a:ln>
                          <a:solidFill>
                            <a:schemeClr val="tx1"/>
                          </a:solidFill>
                          <a:effectLst/>
                          <a:latin typeface="Times New Roman" pitchFamily="18" charset="0"/>
                          <a:ea typeface="宋体" pitchFamily="2" charset="-122"/>
                        </a:rPr>
                        <a:t>不可以忽略</a:t>
                      </a:r>
                    </a:p>
                  </a:txBody>
                  <a:tcPr marL="36000" marR="36000" marT="35997" marB="3599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86487">
                <a:tc>
                  <a:txBody>
                    <a:bodyPr/>
                    <a:lstStyle/>
                    <a:p>
                      <a:pPr marL="0" marR="0" lvl="0" indent="0" algn="l" defTabSz="914400" rtl="0" eaLnBrk="1" fontAlgn="base" latinLnBrk="0" hangingPunct="1">
                        <a:lnSpc>
                          <a:spcPct val="85000"/>
                        </a:lnSpc>
                        <a:spcBef>
                          <a:spcPct val="50000"/>
                        </a:spcBef>
                        <a:spcAft>
                          <a:spcPct val="0"/>
                        </a:spcAft>
                        <a:buClrTx/>
                        <a:buSzTx/>
                        <a:buFontTx/>
                        <a:buNone/>
                        <a:tabLst/>
                      </a:pPr>
                      <a:r>
                        <a:rPr kumimoji="1" lang="en-US" altLang="en-US" sz="1600" b="1" i="0" u="none" strike="noStrike" cap="none" normalizeH="0" baseline="0">
                          <a:ln>
                            <a:noFill/>
                          </a:ln>
                          <a:solidFill>
                            <a:schemeClr val="tx1"/>
                          </a:solidFill>
                          <a:effectLst/>
                          <a:latin typeface="Times New Roman" pitchFamily="18" charset="0"/>
                          <a:ea typeface="宋体" pitchFamily="2" charset="-122"/>
                        </a:rPr>
                        <a:t>自然数(natural)和正整数(positive)</a:t>
                      </a:r>
                      <a:endParaRPr kumimoji="1" lang="en-US" altLang="zh-CN" sz="1600" b="0" i="0" u="none" strike="noStrike" cap="none" normalizeH="0" baseline="0">
                        <a:ln>
                          <a:noFill/>
                        </a:ln>
                        <a:solidFill>
                          <a:schemeClr val="tx1"/>
                        </a:solidFill>
                        <a:effectLst/>
                        <a:latin typeface="Times New Roman" pitchFamily="18" charset="0"/>
                        <a:ea typeface="宋体" pitchFamily="2" charset="-122"/>
                      </a:endParaRPr>
                    </a:p>
                  </a:txBody>
                  <a:tcPr marL="36000" marR="36000" marT="35997" marB="3599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Times New Roman" pitchFamily="18" charset="0"/>
                          <a:ea typeface="宋体" pitchFamily="2" charset="-122"/>
                        </a:rPr>
                        <a:t>整数的子集</a:t>
                      </a:r>
                    </a:p>
                  </a:txBody>
                  <a:tcPr marL="36000" marR="36000" marT="35997" marB="359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natural,positive</a:t>
                      </a:r>
                    </a:p>
                  </a:txBody>
                  <a:tcPr marL="36000" marR="36000" marT="35997" marB="359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pitchFamily="2" charset="-122"/>
                      </a:endParaRPr>
                    </a:p>
                  </a:txBody>
                  <a:tcPr marL="36000" marR="36000" marT="35997" marB="3599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5814">
                <a:tc>
                  <a:txBody>
                    <a:bodyPr/>
                    <a:lstStyle/>
                    <a:p>
                      <a:pPr marL="0" marR="0" lvl="0" indent="0" algn="l" defTabSz="914400" rtl="0" eaLnBrk="1" fontAlgn="base" latinLnBrk="0" hangingPunct="1">
                        <a:lnSpc>
                          <a:spcPct val="85000"/>
                        </a:lnSpc>
                        <a:spcBef>
                          <a:spcPct val="50000"/>
                        </a:spcBef>
                        <a:spcAft>
                          <a:spcPct val="0"/>
                        </a:spcAft>
                        <a:buClrTx/>
                        <a:buSzTx/>
                        <a:buFontTx/>
                        <a:buNone/>
                        <a:tabLst/>
                      </a:pPr>
                      <a:r>
                        <a:rPr kumimoji="1" lang="zh-CN" altLang="en-US" sz="1600" b="1" i="0" u="none" strike="noStrike" cap="none" normalizeH="0" baseline="0">
                          <a:ln>
                            <a:noFill/>
                          </a:ln>
                          <a:solidFill>
                            <a:schemeClr val="tx1"/>
                          </a:solidFill>
                          <a:effectLst/>
                          <a:latin typeface="Times New Roman" pitchFamily="18" charset="0"/>
                          <a:ea typeface="宋体" pitchFamily="2" charset="-122"/>
                        </a:rPr>
                        <a:t>字符串</a:t>
                      </a:r>
                      <a:r>
                        <a:rPr kumimoji="1" lang="en-US" altLang="zh-CN" sz="1600" b="1" i="0" u="none" strike="noStrike" cap="none" normalizeH="0" baseline="0">
                          <a:ln>
                            <a:noFill/>
                          </a:ln>
                          <a:solidFill>
                            <a:schemeClr val="tx1"/>
                          </a:solidFill>
                          <a:effectLst/>
                          <a:latin typeface="Times New Roman" pitchFamily="18" charset="0"/>
                          <a:ea typeface="宋体" pitchFamily="2" charset="-122"/>
                        </a:rPr>
                        <a:t>(string)</a:t>
                      </a:r>
                      <a:endParaRPr kumimoji="1" lang="en-US" altLang="zh-CN" sz="1600" b="0" i="0" u="none" strike="noStrike" cap="none" normalizeH="0" baseline="0">
                        <a:ln>
                          <a:noFill/>
                        </a:ln>
                        <a:solidFill>
                          <a:schemeClr val="tx1"/>
                        </a:solidFill>
                        <a:effectLst/>
                        <a:latin typeface="Times New Roman" pitchFamily="18" charset="0"/>
                        <a:ea typeface="宋体" pitchFamily="2" charset="-122"/>
                      </a:endParaRPr>
                    </a:p>
                  </a:txBody>
                  <a:tcPr marL="36000" marR="36000" marT="35997" marB="3599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tx1"/>
                          </a:solidFill>
                          <a:effectLst/>
                          <a:latin typeface="Times New Roman" pitchFamily="18" charset="0"/>
                          <a:ea typeface="宋体" pitchFamily="2" charset="-122"/>
                        </a:rPr>
                        <a:t>字符矢量</a:t>
                      </a:r>
                    </a:p>
                  </a:txBody>
                  <a:tcPr marL="36000" marR="36000" marT="35997" marB="359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Times New Roman" pitchFamily="18" charset="0"/>
                          <a:ea typeface="宋体" pitchFamily="2" charset="-122"/>
                        </a:rPr>
                        <a:t>双引号括起来的字符序列</a:t>
                      </a:r>
                    </a:p>
                  </a:txBody>
                  <a:tcPr marL="36000" marR="36000" marT="35997" marB="3599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dirty="0">
                          <a:ln>
                            <a:noFill/>
                          </a:ln>
                          <a:solidFill>
                            <a:schemeClr val="tx1"/>
                          </a:solidFill>
                          <a:effectLst/>
                          <a:latin typeface="Times New Roman" pitchFamily="18" charset="0"/>
                          <a:ea typeface="宋体" pitchFamily="2" charset="-122"/>
                        </a:rPr>
                        <a:t>“START”</a:t>
                      </a:r>
                    </a:p>
                  </a:txBody>
                  <a:tcPr marL="36000" marR="36000" marT="35997" marB="3599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55" name="Text Box 10"/>
          <p:cNvSpPr txBox="1">
            <a:spLocks noChangeArrowheads="1"/>
          </p:cNvSpPr>
          <p:nvPr/>
        </p:nvSpPr>
        <p:spPr bwMode="auto">
          <a:xfrm>
            <a:off x="3194233" y="2253853"/>
            <a:ext cx="2879725" cy="438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en-US" altLang="zh-CN" dirty="0">
                <a:ea typeface="宋体" pitchFamily="2" charset="-122"/>
              </a:rPr>
              <a:t>*  </a:t>
            </a:r>
            <a:r>
              <a:rPr lang="zh-CN" altLang="en-US" dirty="0">
                <a:ea typeface="宋体" pitchFamily="2" charset="-122"/>
              </a:rPr>
              <a:t>用户定义的数据类型</a:t>
            </a:r>
          </a:p>
        </p:txBody>
      </p:sp>
      <p:sp>
        <p:nvSpPr>
          <p:cNvPr id="56" name="Rectangle 144"/>
          <p:cNvSpPr>
            <a:spLocks noChangeArrowheads="1"/>
          </p:cNvSpPr>
          <p:nvPr/>
        </p:nvSpPr>
        <p:spPr bwMode="auto">
          <a:xfrm>
            <a:off x="5477057" y="2001989"/>
            <a:ext cx="4679950" cy="407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p>
            <a:r>
              <a:rPr lang="zh-CN" altLang="en-US" dirty="0">
                <a:solidFill>
                  <a:schemeClr val="tx1"/>
                </a:solidFill>
              </a:rPr>
              <a:t>需要遵循的原则是</a:t>
            </a:r>
            <a:r>
              <a:rPr lang="en-US" altLang="zh-CN" dirty="0">
                <a:solidFill>
                  <a:schemeClr val="tx1"/>
                </a:solidFill>
              </a:rPr>
              <a:t>:</a:t>
            </a:r>
            <a:r>
              <a:rPr lang="zh-CN" altLang="en-US" dirty="0">
                <a:solidFill>
                  <a:schemeClr val="tx1"/>
                </a:solidFill>
              </a:rPr>
              <a:t>先定义</a:t>
            </a:r>
            <a:r>
              <a:rPr lang="en-US" altLang="zh-CN" dirty="0">
                <a:solidFill>
                  <a:schemeClr val="tx1"/>
                </a:solidFill>
              </a:rPr>
              <a:t>,</a:t>
            </a:r>
            <a:r>
              <a:rPr lang="zh-CN" altLang="en-US" dirty="0">
                <a:solidFill>
                  <a:schemeClr val="tx1"/>
                </a:solidFill>
              </a:rPr>
              <a:t>后使用。</a:t>
            </a:r>
          </a:p>
        </p:txBody>
      </p:sp>
    </p:spTree>
    <p:extLst>
      <p:ext uri="{BB962C8B-B14F-4D97-AF65-F5344CB8AC3E}">
        <p14:creationId xmlns:p14="http://schemas.microsoft.com/office/powerpoint/2010/main" val="279340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9687"/>
            <a:ext cx="9027297" cy="417935"/>
          </a:xfrm>
        </p:spPr>
        <p:txBody>
          <a:bodyPr/>
          <a:lstStyle/>
          <a:p>
            <a:r>
              <a:rPr lang="zh-CN" altLang="en-US" sz="2800" dirty="0"/>
              <a:t>第六章  可编程逻辑</a:t>
            </a:r>
            <a:r>
              <a:rPr lang="en-US" altLang="zh-CN" sz="2800" dirty="0"/>
              <a:t>\</a:t>
            </a:r>
            <a:r>
              <a:rPr lang="zh-CN" altLang="en-US" sz="2800" dirty="0"/>
              <a:t>第四节  </a:t>
            </a:r>
            <a:r>
              <a:rPr lang="en-US" altLang="zh-CN" sz="2800" dirty="0"/>
              <a:t>VHDL</a:t>
            </a:r>
            <a:r>
              <a:rPr lang="zh-CN" altLang="en-US" sz="2800" dirty="0"/>
              <a:t>语言编程</a:t>
            </a:r>
            <a:endParaRPr lang="zh-CN" altLang="en-US" dirty="0"/>
          </a:p>
        </p:txBody>
      </p:sp>
      <p:sp>
        <p:nvSpPr>
          <p:cNvPr id="13" name="Text Box 598"/>
          <p:cNvSpPr txBox="1">
            <a:spLocks noGrp="1" noChangeArrowheads="1"/>
          </p:cNvSpPr>
          <p:nvPr>
            <p:ph idx="1"/>
          </p:nvPr>
        </p:nvSpPr>
        <p:spPr bwMode="auto">
          <a:xfrm>
            <a:off x="-751" y="373373"/>
            <a:ext cx="8909050" cy="894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spcAft>
                <a:spcPts val="0"/>
              </a:spcAft>
            </a:pPr>
            <a:r>
              <a:rPr lang="en-US" altLang="zh-CN" sz="2800" dirty="0">
                <a:ea typeface="宋体" pitchFamily="2" charset="-122"/>
              </a:rPr>
              <a:t>VHDL</a:t>
            </a:r>
            <a:r>
              <a:rPr lang="zh-CN" altLang="en-US" sz="2800" dirty="0">
                <a:ea typeface="宋体" pitchFamily="2" charset="-122"/>
              </a:rPr>
              <a:t>语言</a:t>
            </a:r>
            <a:endParaRPr lang="en-US" altLang="zh-CN" sz="2800" dirty="0">
              <a:ea typeface="宋体" pitchFamily="2" charset="-122"/>
            </a:endParaRPr>
          </a:p>
          <a:p>
            <a:pPr lvl="1" eaLnBrk="1" hangingPunct="1">
              <a:lnSpc>
                <a:spcPct val="100000"/>
              </a:lnSpc>
              <a:spcAft>
                <a:spcPts val="0"/>
              </a:spcAft>
            </a:pPr>
            <a:endParaRPr lang="zh-CN" altLang="en-US" dirty="0">
              <a:ea typeface="宋体" pitchFamily="2" charset="-122"/>
            </a:endParaRPr>
          </a:p>
        </p:txBody>
      </p:sp>
      <p:sp>
        <p:nvSpPr>
          <p:cNvPr id="18" name="Text Box 20"/>
          <p:cNvSpPr txBox="1">
            <a:spLocks noChangeArrowheads="1"/>
          </p:cNvSpPr>
          <p:nvPr/>
        </p:nvSpPr>
        <p:spPr bwMode="auto">
          <a:xfrm>
            <a:off x="476727" y="863829"/>
            <a:ext cx="1800225" cy="406400"/>
          </a:xfrm>
          <a:prstGeom prst="rect">
            <a:avLst/>
          </a:prstGeom>
          <a:noFill/>
          <a:ln w="19050" algn="ctr">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en-US" altLang="zh-CN"/>
              <a:t> </a:t>
            </a:r>
            <a:r>
              <a:rPr lang="zh-CN" altLang="en-US"/>
              <a:t>九值逻辑系统</a:t>
            </a:r>
          </a:p>
        </p:txBody>
      </p:sp>
      <p:sp>
        <p:nvSpPr>
          <p:cNvPr id="19" name="Text Box 5"/>
          <p:cNvSpPr txBox="1">
            <a:spLocks noChangeArrowheads="1"/>
          </p:cNvSpPr>
          <p:nvPr/>
        </p:nvSpPr>
        <p:spPr bwMode="auto">
          <a:xfrm>
            <a:off x="698891" y="1373744"/>
            <a:ext cx="2744788"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en-US" altLang="zh-CN">
                <a:solidFill>
                  <a:srgbClr val="FF3300"/>
                </a:solidFill>
                <a:ea typeface="宋体" pitchFamily="2" charset="-122"/>
              </a:rPr>
              <a:t>* </a:t>
            </a:r>
            <a:r>
              <a:rPr lang="en-US" altLang="zh-CN">
                <a:ea typeface="宋体" pitchFamily="2" charset="-122"/>
              </a:rPr>
              <a:t>IEEE</a:t>
            </a:r>
            <a:r>
              <a:rPr lang="zh-CN" altLang="en-US">
                <a:ea typeface="宋体" pitchFamily="2" charset="-122"/>
              </a:rPr>
              <a:t>标准数据类型</a:t>
            </a:r>
          </a:p>
        </p:txBody>
      </p:sp>
      <p:sp>
        <p:nvSpPr>
          <p:cNvPr id="20" name="AutoShape 6"/>
          <p:cNvSpPr>
            <a:spLocks/>
          </p:cNvSpPr>
          <p:nvPr/>
        </p:nvSpPr>
        <p:spPr bwMode="auto">
          <a:xfrm>
            <a:off x="3313504" y="1102281"/>
            <a:ext cx="85725" cy="815975"/>
          </a:xfrm>
          <a:prstGeom prst="leftBrace">
            <a:avLst>
              <a:gd name="adj1" fmla="val 79321"/>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90000" tIns="82800" rIns="90000" bIns="46800" anchor="ctr">
            <a:spAutoFit/>
          </a:bodyPr>
          <a:lstStyle/>
          <a:p>
            <a:endParaRPr lang="zh-CN" altLang="en-US"/>
          </a:p>
        </p:txBody>
      </p:sp>
      <p:sp>
        <p:nvSpPr>
          <p:cNvPr id="21" name="Text Box 7"/>
          <p:cNvSpPr txBox="1">
            <a:spLocks noChangeArrowheads="1"/>
          </p:cNvSpPr>
          <p:nvPr/>
        </p:nvSpPr>
        <p:spPr bwMode="auto">
          <a:xfrm>
            <a:off x="2996004" y="1059419"/>
            <a:ext cx="42830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a:ea typeface="宋体" pitchFamily="2" charset="-122"/>
              </a:rPr>
              <a:t>标准逻辑位 </a:t>
            </a:r>
            <a:r>
              <a:rPr lang="zh-CN" altLang="zh-CN">
                <a:ea typeface="宋体" pitchFamily="2" charset="-122"/>
              </a:rPr>
              <a:t>std-logic</a:t>
            </a:r>
            <a:r>
              <a:rPr lang="en-US" altLang="zh-CN">
                <a:ea typeface="宋体" pitchFamily="2" charset="-122"/>
              </a:rPr>
              <a:t> </a:t>
            </a:r>
            <a:r>
              <a:rPr lang="zh-CN" altLang="en-US">
                <a:ea typeface="宋体" pitchFamily="2" charset="-122"/>
              </a:rPr>
              <a:t>数据类型</a:t>
            </a:r>
            <a:endParaRPr lang="zh-CN" altLang="zh-CN">
              <a:ea typeface="宋体" pitchFamily="2" charset="-122"/>
            </a:endParaRPr>
          </a:p>
        </p:txBody>
      </p:sp>
      <p:sp>
        <p:nvSpPr>
          <p:cNvPr id="22" name="Text Box 8"/>
          <p:cNvSpPr txBox="1">
            <a:spLocks noChangeArrowheads="1"/>
          </p:cNvSpPr>
          <p:nvPr/>
        </p:nvSpPr>
        <p:spPr bwMode="auto">
          <a:xfrm>
            <a:off x="3311916" y="1565831"/>
            <a:ext cx="461010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a:ea typeface="宋体" pitchFamily="2" charset="-122"/>
              </a:rPr>
              <a:t>标准逻辑矢量 </a:t>
            </a:r>
            <a:r>
              <a:rPr lang="zh-CN" altLang="zh-CN"/>
              <a:t>std-logic</a:t>
            </a:r>
            <a:r>
              <a:rPr lang="en-US" altLang="zh-CN"/>
              <a:t>-vector</a:t>
            </a:r>
            <a:r>
              <a:rPr lang="zh-CN" altLang="en-US">
                <a:ea typeface="宋体" pitchFamily="2" charset="-122"/>
              </a:rPr>
              <a:t>数据类型</a:t>
            </a:r>
          </a:p>
        </p:txBody>
      </p:sp>
      <p:sp>
        <p:nvSpPr>
          <p:cNvPr id="23" name="Rectangle 4"/>
          <p:cNvSpPr>
            <a:spLocks noChangeArrowheads="1"/>
          </p:cNvSpPr>
          <p:nvPr/>
        </p:nvSpPr>
        <p:spPr bwMode="auto">
          <a:xfrm>
            <a:off x="611736" y="2008663"/>
            <a:ext cx="5940425" cy="68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p>
            <a:pPr algn="ctr"/>
            <a:r>
              <a:rPr lang="zh-CN" altLang="en-US">
                <a:solidFill>
                  <a:schemeClr val="tx1"/>
                </a:solidFill>
                <a:latin typeface="宋体" pitchFamily="2" charset="-122"/>
                <a:ea typeface="宋体" pitchFamily="2" charset="-122"/>
              </a:rPr>
              <a:t>在</a:t>
            </a:r>
            <a:r>
              <a:rPr lang="en-US" altLang="zh-CN">
                <a:solidFill>
                  <a:schemeClr val="tx1"/>
                </a:solidFill>
                <a:ea typeface="宋体" pitchFamily="2" charset="-122"/>
              </a:rPr>
              <a:t>IEEE1164</a:t>
            </a:r>
            <a:r>
              <a:rPr lang="zh-CN" altLang="en-US">
                <a:solidFill>
                  <a:schemeClr val="tx1"/>
                </a:solidFill>
                <a:latin typeface="宋体" pitchFamily="2" charset="-122"/>
                <a:ea typeface="宋体" pitchFamily="2" charset="-122"/>
              </a:rPr>
              <a:t>标准的“</a:t>
            </a:r>
            <a:r>
              <a:rPr lang="en-US" altLang="zh-CN">
                <a:solidFill>
                  <a:schemeClr val="tx1"/>
                </a:solidFill>
                <a:ea typeface="宋体" pitchFamily="2" charset="-122"/>
              </a:rPr>
              <a:t>std-logic-1164</a:t>
            </a:r>
            <a:r>
              <a:rPr lang="en-US" altLang="zh-CN">
                <a:solidFill>
                  <a:schemeClr val="tx1"/>
                </a:solidFill>
                <a:latin typeface="宋体" pitchFamily="2" charset="-122"/>
                <a:ea typeface="宋体" pitchFamily="2" charset="-122"/>
              </a:rPr>
              <a:t>”</a:t>
            </a:r>
            <a:r>
              <a:rPr lang="zh-CN" altLang="en-US">
                <a:solidFill>
                  <a:schemeClr val="tx1"/>
                </a:solidFill>
                <a:latin typeface="宋体" pitchFamily="2" charset="-122"/>
                <a:ea typeface="宋体" pitchFamily="2" charset="-122"/>
              </a:rPr>
              <a:t>程序包中</a:t>
            </a:r>
            <a:r>
              <a:rPr lang="en-US" altLang="zh-CN">
                <a:solidFill>
                  <a:schemeClr val="tx1"/>
                </a:solidFill>
                <a:latin typeface="宋体" pitchFamily="2" charset="-122"/>
                <a:ea typeface="宋体" pitchFamily="2" charset="-122"/>
              </a:rPr>
              <a:t>,</a:t>
            </a:r>
          </a:p>
          <a:p>
            <a:pPr algn="ctr"/>
            <a:r>
              <a:rPr lang="zh-CN" altLang="en-US">
                <a:solidFill>
                  <a:schemeClr val="tx1"/>
                </a:solidFill>
                <a:latin typeface="宋体" pitchFamily="2" charset="-122"/>
                <a:ea typeface="宋体" pitchFamily="2" charset="-122"/>
              </a:rPr>
              <a:t>可枚举类型</a:t>
            </a:r>
            <a:r>
              <a:rPr lang="en-US" altLang="zh-CN">
                <a:solidFill>
                  <a:schemeClr val="tx1"/>
                </a:solidFill>
                <a:ea typeface="宋体" pitchFamily="2" charset="-122"/>
              </a:rPr>
              <a:t>std - logic</a:t>
            </a:r>
            <a:r>
              <a:rPr lang="zh-CN" altLang="en-US">
                <a:solidFill>
                  <a:schemeClr val="tx1"/>
                </a:solidFill>
                <a:latin typeface="宋体" pitchFamily="2" charset="-122"/>
                <a:ea typeface="宋体" pitchFamily="2" charset="-122"/>
              </a:rPr>
              <a:t>的定义格式如下所示</a:t>
            </a:r>
            <a:r>
              <a:rPr lang="en-US" altLang="zh-CN">
                <a:solidFill>
                  <a:schemeClr val="tx1"/>
                </a:solidFill>
                <a:latin typeface="宋体" pitchFamily="2" charset="-122"/>
              </a:rPr>
              <a:t>:                      </a:t>
            </a:r>
            <a:endParaRPr lang="en-US" altLang="zh-CN">
              <a:solidFill>
                <a:schemeClr val="tx1"/>
              </a:solidFill>
            </a:endParaRPr>
          </a:p>
        </p:txBody>
      </p:sp>
      <p:sp>
        <p:nvSpPr>
          <p:cNvPr id="24" name="Text Box 10"/>
          <p:cNvSpPr txBox="1">
            <a:spLocks noChangeArrowheads="1"/>
          </p:cNvSpPr>
          <p:nvPr/>
        </p:nvSpPr>
        <p:spPr bwMode="auto">
          <a:xfrm>
            <a:off x="698891" y="2937768"/>
            <a:ext cx="5784850" cy="3208631"/>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en-US" altLang="zh-CN" dirty="0"/>
              <a:t>TYPE </a:t>
            </a:r>
            <a:r>
              <a:rPr lang="en-US" altLang="zh-CN" dirty="0" err="1"/>
              <a:t>std</a:t>
            </a:r>
            <a:r>
              <a:rPr lang="en-US" altLang="zh-CN" dirty="0"/>
              <a:t> – logic IS (′U′, --Uninitialized</a:t>
            </a:r>
          </a:p>
          <a:p>
            <a:pPr algn="ctr" eaLnBrk="1" hangingPunct="1"/>
            <a:r>
              <a:rPr lang="en-US" altLang="zh-CN" dirty="0"/>
              <a:t>                                          ′X′, --</a:t>
            </a:r>
            <a:r>
              <a:rPr lang="en-US" altLang="zh-CN" dirty="0" err="1"/>
              <a:t>ForcingUnknown</a:t>
            </a:r>
            <a:endParaRPr lang="en-US" altLang="zh-CN" dirty="0"/>
          </a:p>
          <a:p>
            <a:pPr algn="ctr" eaLnBrk="1" hangingPunct="1"/>
            <a:r>
              <a:rPr lang="en-US" altLang="zh-CN" dirty="0"/>
              <a:t>                           ′0′,--Forcing0</a:t>
            </a:r>
          </a:p>
          <a:p>
            <a:pPr algn="ctr" eaLnBrk="1" hangingPunct="1"/>
            <a:r>
              <a:rPr lang="en-US" altLang="zh-CN" dirty="0"/>
              <a:t>                           ′1′,--Forcing1</a:t>
            </a:r>
          </a:p>
          <a:p>
            <a:pPr algn="ctr" eaLnBrk="1" hangingPunct="1"/>
            <a:r>
              <a:rPr lang="en-US" altLang="zh-CN" dirty="0"/>
              <a:t>                                      ′Z′,--</a:t>
            </a:r>
            <a:r>
              <a:rPr lang="en-US" altLang="zh-CN" dirty="0" err="1"/>
              <a:t>HighImpedance</a:t>
            </a:r>
            <a:endParaRPr lang="en-US" altLang="zh-CN" dirty="0"/>
          </a:p>
          <a:p>
            <a:pPr algn="ctr" eaLnBrk="1" hangingPunct="1"/>
            <a:r>
              <a:rPr lang="en-US" altLang="zh-CN" dirty="0"/>
              <a:t>                                    ′W′,--</a:t>
            </a:r>
            <a:r>
              <a:rPr lang="en-US" altLang="zh-CN" dirty="0" err="1"/>
              <a:t>WeakUnknown</a:t>
            </a:r>
            <a:endParaRPr lang="en-US" altLang="zh-CN" dirty="0"/>
          </a:p>
          <a:p>
            <a:pPr algn="ctr" eaLnBrk="1" hangingPunct="1"/>
            <a:r>
              <a:rPr lang="en-US" altLang="zh-CN" dirty="0"/>
              <a:t>                      ′L′,--Weak0</a:t>
            </a:r>
          </a:p>
          <a:p>
            <a:pPr algn="ctr" eaLnBrk="1" hangingPunct="1"/>
            <a:r>
              <a:rPr lang="en-US" altLang="zh-CN" dirty="0"/>
              <a:t>                     ′H′,--Weak1</a:t>
            </a:r>
          </a:p>
          <a:p>
            <a:pPr algn="ctr" eaLnBrk="1" hangingPunct="1"/>
            <a:r>
              <a:rPr lang="en-US" altLang="zh-CN" dirty="0"/>
              <a:t>                              ′—′,--</a:t>
            </a:r>
            <a:r>
              <a:rPr lang="en-US" altLang="zh-CN" dirty="0" err="1"/>
              <a:t>Don′tcare</a:t>
            </a:r>
            <a:endParaRPr lang="en-US" altLang="zh-CN" dirty="0"/>
          </a:p>
          <a:p>
            <a:pPr algn="ctr" eaLnBrk="1" hangingPunct="1"/>
            <a:r>
              <a:rPr lang="en-US" altLang="zh-CN" dirty="0"/>
              <a:t>                   );</a:t>
            </a:r>
          </a:p>
        </p:txBody>
      </p:sp>
      <p:sp>
        <p:nvSpPr>
          <p:cNvPr id="25" name="Text Box 11"/>
          <p:cNvSpPr txBox="1">
            <a:spLocks noChangeArrowheads="1"/>
          </p:cNvSpPr>
          <p:nvPr/>
        </p:nvSpPr>
        <p:spPr bwMode="auto">
          <a:xfrm>
            <a:off x="6901454" y="2765868"/>
            <a:ext cx="1150937" cy="438642"/>
          </a:xfrm>
          <a:prstGeom prst="rect">
            <a:avLst/>
          </a:prstGeom>
          <a:ln/>
        </p:spPr>
        <p:style>
          <a:lnRef idx="2">
            <a:schemeClr val="accent3"/>
          </a:lnRef>
          <a:fillRef idx="1">
            <a:schemeClr val="lt1"/>
          </a:fillRef>
          <a:effectRef idx="0">
            <a:schemeClr val="accent3"/>
          </a:effectRef>
          <a:fontRef idx="minor">
            <a:schemeClr val="dk1"/>
          </a:fontRef>
        </p:style>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a:t>初始值</a:t>
            </a:r>
          </a:p>
        </p:txBody>
      </p:sp>
      <p:sp>
        <p:nvSpPr>
          <p:cNvPr id="26" name="Text Box 12"/>
          <p:cNvSpPr txBox="1">
            <a:spLocks noChangeArrowheads="1"/>
          </p:cNvSpPr>
          <p:nvPr/>
        </p:nvSpPr>
        <p:spPr bwMode="auto">
          <a:xfrm>
            <a:off x="6901454" y="3197668"/>
            <a:ext cx="1150937" cy="438642"/>
          </a:xfrm>
          <a:prstGeom prst="rect">
            <a:avLst/>
          </a:prstGeom>
          <a:ln/>
        </p:spPr>
        <p:style>
          <a:lnRef idx="2">
            <a:schemeClr val="accent3"/>
          </a:lnRef>
          <a:fillRef idx="1">
            <a:schemeClr val="lt1"/>
          </a:fillRef>
          <a:effectRef idx="0">
            <a:schemeClr val="accent3"/>
          </a:effectRef>
          <a:fontRef idx="minor">
            <a:schemeClr val="dk1"/>
          </a:fontRef>
        </p:style>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dirty="0"/>
              <a:t>不定</a:t>
            </a:r>
          </a:p>
        </p:txBody>
      </p:sp>
      <p:sp>
        <p:nvSpPr>
          <p:cNvPr id="27" name="Text Box 13"/>
          <p:cNvSpPr txBox="1">
            <a:spLocks noChangeArrowheads="1"/>
          </p:cNvSpPr>
          <p:nvPr/>
        </p:nvSpPr>
        <p:spPr bwMode="auto">
          <a:xfrm>
            <a:off x="6901454" y="3562734"/>
            <a:ext cx="1150937" cy="438642"/>
          </a:xfrm>
          <a:prstGeom prst="rect">
            <a:avLst/>
          </a:prstGeom>
          <a:ln/>
        </p:spPr>
        <p:style>
          <a:lnRef idx="2">
            <a:schemeClr val="accent3"/>
          </a:lnRef>
          <a:fillRef idx="1">
            <a:schemeClr val="lt1"/>
          </a:fillRef>
          <a:effectRef idx="0">
            <a:schemeClr val="accent3"/>
          </a:effectRef>
          <a:fontRef idx="minor">
            <a:schemeClr val="dk1"/>
          </a:fontRef>
        </p:style>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en-US" altLang="zh-CN" dirty="0"/>
              <a:t>0</a:t>
            </a:r>
          </a:p>
        </p:txBody>
      </p:sp>
      <p:sp>
        <p:nvSpPr>
          <p:cNvPr id="28" name="Text Box 14"/>
          <p:cNvSpPr txBox="1">
            <a:spLocks noChangeArrowheads="1"/>
          </p:cNvSpPr>
          <p:nvPr/>
        </p:nvSpPr>
        <p:spPr bwMode="auto">
          <a:xfrm>
            <a:off x="6924473" y="3922632"/>
            <a:ext cx="1150937" cy="438642"/>
          </a:xfrm>
          <a:prstGeom prst="rect">
            <a:avLst/>
          </a:prstGeom>
          <a:ln/>
        </p:spPr>
        <p:style>
          <a:lnRef idx="2">
            <a:schemeClr val="accent3"/>
          </a:lnRef>
          <a:fillRef idx="1">
            <a:schemeClr val="lt1"/>
          </a:fillRef>
          <a:effectRef idx="0">
            <a:schemeClr val="accent3"/>
          </a:effectRef>
          <a:fontRef idx="minor">
            <a:schemeClr val="dk1"/>
          </a:fontRef>
        </p:style>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en-US" altLang="zh-CN" dirty="0"/>
              <a:t>1</a:t>
            </a:r>
          </a:p>
        </p:txBody>
      </p:sp>
      <p:sp>
        <p:nvSpPr>
          <p:cNvPr id="29" name="Text Box 15"/>
          <p:cNvSpPr txBox="1">
            <a:spLocks noChangeArrowheads="1"/>
          </p:cNvSpPr>
          <p:nvPr/>
        </p:nvSpPr>
        <p:spPr bwMode="auto">
          <a:xfrm>
            <a:off x="6924472" y="4322762"/>
            <a:ext cx="1150938" cy="438642"/>
          </a:xfrm>
          <a:prstGeom prst="rect">
            <a:avLst/>
          </a:prstGeom>
          <a:ln/>
        </p:spPr>
        <p:style>
          <a:lnRef idx="2">
            <a:schemeClr val="accent3"/>
          </a:lnRef>
          <a:fillRef idx="1">
            <a:schemeClr val="lt1"/>
          </a:fillRef>
          <a:effectRef idx="0">
            <a:schemeClr val="accent3"/>
          </a:effectRef>
          <a:fontRef idx="minor">
            <a:schemeClr val="dk1"/>
          </a:fontRef>
        </p:style>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dirty="0"/>
              <a:t>高阻</a:t>
            </a:r>
          </a:p>
        </p:txBody>
      </p:sp>
      <p:sp>
        <p:nvSpPr>
          <p:cNvPr id="30" name="Text Box 16"/>
          <p:cNvSpPr txBox="1">
            <a:spLocks noChangeArrowheads="1"/>
          </p:cNvSpPr>
          <p:nvPr/>
        </p:nvSpPr>
        <p:spPr bwMode="auto">
          <a:xfrm>
            <a:off x="6612529" y="4705656"/>
            <a:ext cx="2303462" cy="438642"/>
          </a:xfrm>
          <a:prstGeom prst="rect">
            <a:avLst/>
          </a:prstGeom>
          <a:ln/>
        </p:spPr>
        <p:style>
          <a:lnRef idx="2">
            <a:schemeClr val="accent3"/>
          </a:lnRef>
          <a:fillRef idx="1">
            <a:schemeClr val="lt1"/>
          </a:fillRef>
          <a:effectRef idx="0">
            <a:schemeClr val="accent3"/>
          </a:effectRef>
          <a:fontRef idx="minor">
            <a:schemeClr val="dk1"/>
          </a:fontRef>
        </p:style>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dirty="0"/>
              <a:t>弱信号不定，未知</a:t>
            </a:r>
          </a:p>
        </p:txBody>
      </p:sp>
      <p:sp>
        <p:nvSpPr>
          <p:cNvPr id="31" name="Text Box 17"/>
          <p:cNvSpPr txBox="1">
            <a:spLocks noChangeArrowheads="1"/>
          </p:cNvSpPr>
          <p:nvPr/>
        </p:nvSpPr>
        <p:spPr bwMode="auto">
          <a:xfrm>
            <a:off x="6641104" y="5061381"/>
            <a:ext cx="1657350" cy="438642"/>
          </a:xfrm>
          <a:prstGeom prst="rect">
            <a:avLst/>
          </a:prstGeom>
          <a:ln/>
        </p:spPr>
        <p:style>
          <a:lnRef idx="2">
            <a:schemeClr val="accent3"/>
          </a:lnRef>
          <a:fillRef idx="1">
            <a:schemeClr val="lt1"/>
          </a:fillRef>
          <a:effectRef idx="0">
            <a:schemeClr val="accent3"/>
          </a:effectRef>
          <a:fontRef idx="minor">
            <a:schemeClr val="dk1"/>
          </a:fontRef>
        </p:style>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a:t>弱信号</a:t>
            </a:r>
            <a:r>
              <a:rPr lang="en-US" altLang="zh-CN"/>
              <a:t>0</a:t>
            </a:r>
          </a:p>
        </p:txBody>
      </p:sp>
      <p:sp>
        <p:nvSpPr>
          <p:cNvPr id="32" name="Text Box 18"/>
          <p:cNvSpPr txBox="1">
            <a:spLocks noChangeArrowheads="1"/>
          </p:cNvSpPr>
          <p:nvPr/>
        </p:nvSpPr>
        <p:spPr bwMode="auto">
          <a:xfrm>
            <a:off x="6641104" y="5464606"/>
            <a:ext cx="1657350" cy="438642"/>
          </a:xfrm>
          <a:prstGeom prst="rect">
            <a:avLst/>
          </a:prstGeom>
          <a:ln/>
        </p:spPr>
        <p:style>
          <a:lnRef idx="2">
            <a:schemeClr val="accent3"/>
          </a:lnRef>
          <a:fillRef idx="1">
            <a:schemeClr val="lt1"/>
          </a:fillRef>
          <a:effectRef idx="0">
            <a:schemeClr val="accent3"/>
          </a:effectRef>
          <a:fontRef idx="minor">
            <a:schemeClr val="dk1"/>
          </a:fontRef>
        </p:style>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a:t>弱信号</a:t>
            </a:r>
            <a:r>
              <a:rPr lang="en-US" altLang="zh-CN"/>
              <a:t>1</a:t>
            </a:r>
          </a:p>
        </p:txBody>
      </p:sp>
      <p:sp>
        <p:nvSpPr>
          <p:cNvPr id="33" name="Text Box 19"/>
          <p:cNvSpPr txBox="1">
            <a:spLocks noChangeArrowheads="1"/>
          </p:cNvSpPr>
          <p:nvPr/>
        </p:nvSpPr>
        <p:spPr bwMode="auto">
          <a:xfrm>
            <a:off x="6671266" y="5839256"/>
            <a:ext cx="1657350" cy="438642"/>
          </a:xfrm>
          <a:prstGeom prst="rect">
            <a:avLst/>
          </a:prstGeom>
          <a:ln/>
        </p:spPr>
        <p:style>
          <a:lnRef idx="2">
            <a:schemeClr val="accent3"/>
          </a:lnRef>
          <a:fillRef idx="1">
            <a:schemeClr val="lt1"/>
          </a:fillRef>
          <a:effectRef idx="0">
            <a:schemeClr val="accent3"/>
          </a:effectRef>
          <a:fontRef idx="minor">
            <a:schemeClr val="dk1"/>
          </a:fontRef>
        </p:style>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dirty="0"/>
              <a:t>无关情况</a:t>
            </a:r>
          </a:p>
        </p:txBody>
      </p:sp>
      <p:sp>
        <p:nvSpPr>
          <p:cNvPr id="34" name="Rectangle 21"/>
          <p:cNvSpPr>
            <a:spLocks noChangeArrowheads="1"/>
          </p:cNvSpPr>
          <p:nvPr/>
        </p:nvSpPr>
        <p:spPr bwMode="auto">
          <a:xfrm>
            <a:off x="435178" y="4263331"/>
            <a:ext cx="2273676" cy="40786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000" tIns="82800" rIns="90000" bIns="46800">
            <a:spAutoFit/>
          </a:bodyPr>
          <a:lstStyle/>
          <a:p>
            <a:pPr algn="ctr"/>
            <a:r>
              <a:rPr lang="zh-CN" altLang="en-US">
                <a:solidFill>
                  <a:schemeClr val="tx1"/>
                </a:solidFill>
              </a:rPr>
              <a:t>用户定义的数据类型</a:t>
            </a:r>
          </a:p>
        </p:txBody>
      </p:sp>
    </p:spTree>
    <p:extLst>
      <p:ext uri="{BB962C8B-B14F-4D97-AF65-F5344CB8AC3E}">
        <p14:creationId xmlns:p14="http://schemas.microsoft.com/office/powerpoint/2010/main" val="39785720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9687"/>
            <a:ext cx="9027297" cy="417935"/>
          </a:xfrm>
        </p:spPr>
        <p:txBody>
          <a:bodyPr/>
          <a:lstStyle/>
          <a:p>
            <a:r>
              <a:rPr lang="zh-CN" altLang="en-US" sz="2800" dirty="0"/>
              <a:t>第六章  可编程逻辑</a:t>
            </a:r>
            <a:r>
              <a:rPr lang="en-US" altLang="zh-CN" sz="2800" dirty="0"/>
              <a:t>\</a:t>
            </a:r>
            <a:r>
              <a:rPr lang="zh-CN" altLang="en-US" sz="2800" dirty="0"/>
              <a:t>第四节  </a:t>
            </a:r>
            <a:r>
              <a:rPr lang="en-US" altLang="zh-CN" sz="2800" dirty="0"/>
              <a:t>VHDL</a:t>
            </a:r>
            <a:r>
              <a:rPr lang="zh-CN" altLang="en-US" sz="2800" dirty="0"/>
              <a:t>语言编程</a:t>
            </a:r>
            <a:endParaRPr lang="zh-CN" altLang="en-US" dirty="0"/>
          </a:p>
        </p:txBody>
      </p:sp>
      <p:sp>
        <p:nvSpPr>
          <p:cNvPr id="13" name="Text Box 598"/>
          <p:cNvSpPr txBox="1">
            <a:spLocks noGrp="1" noChangeArrowheads="1"/>
          </p:cNvSpPr>
          <p:nvPr>
            <p:ph idx="1"/>
          </p:nvPr>
        </p:nvSpPr>
        <p:spPr bwMode="auto">
          <a:xfrm>
            <a:off x="-751" y="373373"/>
            <a:ext cx="8909050" cy="192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spcAft>
                <a:spcPts val="0"/>
              </a:spcAft>
            </a:pPr>
            <a:r>
              <a:rPr lang="en-US" altLang="zh-CN" sz="2800" dirty="0">
                <a:ea typeface="宋体" pitchFamily="2" charset="-122"/>
              </a:rPr>
              <a:t>VHDL</a:t>
            </a:r>
            <a:r>
              <a:rPr lang="zh-CN" altLang="en-US" sz="2800" dirty="0">
                <a:ea typeface="宋体" pitchFamily="2" charset="-122"/>
              </a:rPr>
              <a:t>语言</a:t>
            </a:r>
            <a:endParaRPr lang="en-US" altLang="zh-CN" sz="2800" dirty="0">
              <a:ea typeface="宋体" pitchFamily="2" charset="-122"/>
            </a:endParaRPr>
          </a:p>
          <a:p>
            <a:pPr lvl="1" eaLnBrk="1" hangingPunct="1">
              <a:lnSpc>
                <a:spcPct val="100000"/>
              </a:lnSpc>
              <a:spcAft>
                <a:spcPts val="0"/>
              </a:spcAft>
            </a:pPr>
            <a:endParaRPr lang="zh-CN" altLang="en-US" sz="2800" dirty="0">
              <a:ea typeface="宋体" pitchFamily="2" charset="-122"/>
            </a:endParaRPr>
          </a:p>
          <a:p>
            <a:pPr lvl="1"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zh-CN" altLang="en-US" dirty="0">
              <a:ea typeface="宋体" pitchFamily="2" charset="-122"/>
            </a:endParaRPr>
          </a:p>
        </p:txBody>
      </p:sp>
      <p:sp>
        <p:nvSpPr>
          <p:cNvPr id="35" name="Text Box 6"/>
          <p:cNvSpPr txBox="1">
            <a:spLocks noChangeArrowheads="1"/>
          </p:cNvSpPr>
          <p:nvPr/>
        </p:nvSpPr>
        <p:spPr bwMode="auto">
          <a:xfrm>
            <a:off x="2035175" y="1510205"/>
            <a:ext cx="37449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ea typeface="宋体" pitchFamily="2" charset="-122"/>
              </a:rPr>
              <a:t>VHDL</a:t>
            </a:r>
            <a:r>
              <a:rPr lang="zh-CN" altLang="en-US">
                <a:ea typeface="宋体" pitchFamily="2" charset="-122"/>
              </a:rPr>
              <a:t>语言程序的结构体中既存在并行语句又存在顺序语句。</a:t>
            </a:r>
          </a:p>
        </p:txBody>
      </p:sp>
      <p:grpSp>
        <p:nvGrpSpPr>
          <p:cNvPr id="36" name="Group 28"/>
          <p:cNvGrpSpPr>
            <a:grpSpLocks/>
          </p:cNvGrpSpPr>
          <p:nvPr/>
        </p:nvGrpSpPr>
        <p:grpSpPr bwMode="auto">
          <a:xfrm>
            <a:off x="508000" y="2230930"/>
            <a:ext cx="3873500" cy="1182688"/>
            <a:chOff x="340" y="716"/>
            <a:chExt cx="2440" cy="745"/>
          </a:xfrm>
        </p:grpSpPr>
        <p:sp>
          <p:nvSpPr>
            <p:cNvPr id="37" name="Line 7"/>
            <p:cNvSpPr>
              <a:spLocks noChangeShapeType="1"/>
            </p:cNvSpPr>
            <p:nvPr/>
          </p:nvSpPr>
          <p:spPr bwMode="auto">
            <a:xfrm>
              <a:off x="1620" y="716"/>
              <a:ext cx="635" cy="0"/>
            </a:xfrm>
            <a:prstGeom prst="line">
              <a:avLst/>
            </a:prstGeom>
            <a:noFill/>
            <a:ln w="57150" cmpd="thinThick">
              <a:solidFill>
                <a:srgbClr val="FF66CC"/>
              </a:solidFill>
              <a:round/>
              <a:headEnd/>
              <a:tailE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8" name="Line 9"/>
            <p:cNvSpPr>
              <a:spLocks noChangeShapeType="1"/>
            </p:cNvSpPr>
            <p:nvPr/>
          </p:nvSpPr>
          <p:spPr bwMode="auto">
            <a:xfrm flipH="1">
              <a:off x="1438" y="716"/>
              <a:ext cx="454" cy="272"/>
            </a:xfrm>
            <a:prstGeom prst="line">
              <a:avLst/>
            </a:prstGeom>
            <a:noFill/>
            <a:ln w="19050">
              <a:solidFill>
                <a:srgbClr val="FF66CC"/>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9" name="Text Box 10"/>
            <p:cNvSpPr txBox="1">
              <a:spLocks noChangeArrowheads="1"/>
            </p:cNvSpPr>
            <p:nvPr/>
          </p:nvSpPr>
          <p:spPr bwMode="auto">
            <a:xfrm>
              <a:off x="340" y="1007"/>
              <a:ext cx="2440" cy="454"/>
            </a:xfrm>
            <a:prstGeom prst="rect">
              <a:avLst/>
            </a:prstGeom>
            <a:noFill/>
            <a:ln w="19050" algn="ctr">
              <a:solidFill>
                <a:srgbClr val="FF66CC"/>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pPr>
              <a:r>
                <a:rPr lang="zh-CN" altLang="en-US">
                  <a:ea typeface="宋体" pitchFamily="2" charset="-122"/>
                </a:rPr>
                <a:t>描述一组并发行为，它是并发执行的，与程序的书写顺序无关。</a:t>
              </a:r>
            </a:p>
          </p:txBody>
        </p:sp>
      </p:grpSp>
      <p:grpSp>
        <p:nvGrpSpPr>
          <p:cNvPr id="40" name="Group 29"/>
          <p:cNvGrpSpPr>
            <a:grpSpLocks/>
          </p:cNvGrpSpPr>
          <p:nvPr/>
        </p:nvGrpSpPr>
        <p:grpSpPr bwMode="auto">
          <a:xfrm>
            <a:off x="4340225" y="2230930"/>
            <a:ext cx="4232275" cy="1182688"/>
            <a:chOff x="2754" y="716"/>
            <a:chExt cx="2666" cy="745"/>
          </a:xfrm>
        </p:grpSpPr>
        <p:sp>
          <p:nvSpPr>
            <p:cNvPr id="41" name="Line 8"/>
            <p:cNvSpPr>
              <a:spLocks noChangeShapeType="1"/>
            </p:cNvSpPr>
            <p:nvPr/>
          </p:nvSpPr>
          <p:spPr bwMode="auto">
            <a:xfrm>
              <a:off x="2754" y="716"/>
              <a:ext cx="635" cy="0"/>
            </a:xfrm>
            <a:prstGeom prst="line">
              <a:avLst/>
            </a:prstGeom>
            <a:noFill/>
            <a:ln w="57150" cmpd="thinThick">
              <a:solidFill>
                <a:srgbClr val="FF66CC"/>
              </a:solidFill>
              <a:round/>
              <a:headEnd/>
              <a:tailE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42" name="Line 11"/>
            <p:cNvSpPr>
              <a:spLocks noChangeShapeType="1"/>
            </p:cNvSpPr>
            <p:nvPr/>
          </p:nvSpPr>
          <p:spPr bwMode="auto">
            <a:xfrm>
              <a:off x="3071" y="761"/>
              <a:ext cx="544" cy="272"/>
            </a:xfrm>
            <a:prstGeom prst="line">
              <a:avLst/>
            </a:prstGeom>
            <a:noFill/>
            <a:ln w="19050">
              <a:solidFill>
                <a:srgbClr val="FF66CC"/>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43" name="Text Box 12"/>
            <p:cNvSpPr txBox="1">
              <a:spLocks noChangeArrowheads="1"/>
            </p:cNvSpPr>
            <p:nvPr/>
          </p:nvSpPr>
          <p:spPr bwMode="auto">
            <a:xfrm>
              <a:off x="3187" y="1007"/>
              <a:ext cx="2233" cy="454"/>
            </a:xfrm>
            <a:prstGeom prst="rect">
              <a:avLst/>
            </a:prstGeom>
            <a:noFill/>
            <a:ln w="19050" algn="ctr">
              <a:solidFill>
                <a:srgbClr val="FF66CC"/>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zh-CN" altLang="en-US">
                  <a:ea typeface="宋体" pitchFamily="2" charset="-122"/>
                </a:rPr>
                <a:t>描述一组严格顺序执行的行为。与程序的书写顺序有关。</a:t>
              </a:r>
            </a:p>
          </p:txBody>
        </p:sp>
      </p:grpSp>
      <p:sp>
        <p:nvSpPr>
          <p:cNvPr id="47" name="Text Box 21"/>
          <p:cNvSpPr txBox="1">
            <a:spLocks noChangeArrowheads="1"/>
          </p:cNvSpPr>
          <p:nvPr/>
        </p:nvSpPr>
        <p:spPr bwMode="auto">
          <a:xfrm>
            <a:off x="5716127" y="3609012"/>
            <a:ext cx="2856374" cy="1325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pPr>
            <a:r>
              <a:rPr lang="zh-CN" altLang="en-US" sz="1600" dirty="0">
                <a:ea typeface="宋体" pitchFamily="2" charset="-122"/>
              </a:rPr>
              <a:t>在</a:t>
            </a:r>
            <a:endParaRPr lang="en-US" altLang="zh-CN" sz="1600" dirty="0">
              <a:ea typeface="宋体" pitchFamily="2" charset="-122"/>
            </a:endParaRPr>
          </a:p>
          <a:p>
            <a:pPr eaLnBrk="1" hangingPunct="1">
              <a:lnSpc>
                <a:spcPct val="100000"/>
              </a:lnSpc>
            </a:pPr>
            <a:r>
              <a:rPr lang="en-US" altLang="zh-CN" sz="1600" dirty="0">
                <a:ea typeface="宋体" pitchFamily="2" charset="-122"/>
              </a:rPr>
              <a:t>PROCESS</a:t>
            </a:r>
          </a:p>
          <a:p>
            <a:pPr eaLnBrk="1" hangingPunct="1">
              <a:lnSpc>
                <a:spcPct val="100000"/>
              </a:lnSpc>
            </a:pPr>
            <a:r>
              <a:rPr lang="en-US" altLang="zh-CN" sz="1600" dirty="0">
                <a:ea typeface="宋体" pitchFamily="2" charset="-122"/>
              </a:rPr>
              <a:t>FUNCTION</a:t>
            </a:r>
          </a:p>
          <a:p>
            <a:pPr eaLnBrk="1" hangingPunct="1">
              <a:lnSpc>
                <a:spcPct val="100000"/>
              </a:lnSpc>
            </a:pPr>
            <a:r>
              <a:rPr lang="en-US" altLang="zh-CN" sz="1600" dirty="0">
                <a:ea typeface="宋体" pitchFamily="2" charset="-122"/>
              </a:rPr>
              <a:t>PROCEDURE</a:t>
            </a:r>
          </a:p>
          <a:p>
            <a:pPr eaLnBrk="1" hangingPunct="1">
              <a:lnSpc>
                <a:spcPct val="100000"/>
              </a:lnSpc>
            </a:pPr>
            <a:r>
              <a:rPr lang="zh-CN" altLang="en-US" sz="1600" dirty="0">
                <a:ea typeface="宋体" pitchFamily="2" charset="-122"/>
              </a:rPr>
              <a:t>内部的代码才是顺序执行的</a:t>
            </a:r>
          </a:p>
        </p:txBody>
      </p:sp>
      <p:sp>
        <p:nvSpPr>
          <p:cNvPr id="48" name="AutoShape 22"/>
          <p:cNvSpPr>
            <a:spLocks noChangeArrowheads="1"/>
          </p:cNvSpPr>
          <p:nvPr/>
        </p:nvSpPr>
        <p:spPr bwMode="auto">
          <a:xfrm>
            <a:off x="5762625" y="1297480"/>
            <a:ext cx="2376488" cy="1196975"/>
          </a:xfrm>
          <a:prstGeom prst="cloudCallout">
            <a:avLst>
              <a:gd name="adj1" fmla="val -44722"/>
              <a:gd name="adj2" fmla="val 65648"/>
            </a:avLst>
          </a:prstGeom>
          <a:solidFill>
            <a:schemeClr val="hlink"/>
          </a:solidFill>
          <a:ln w="19050">
            <a:solidFill>
              <a:srgbClr val="00CC00"/>
            </a:solidFill>
            <a:round/>
            <a:headEnd/>
            <a:tailEnd/>
          </a:ln>
        </p:spPr>
        <p:txBody>
          <a:bodyPr lIns="90000" tIns="46800" rIns="90000" bIns="46800" anchor="ctr"/>
          <a:lstStyle/>
          <a:p>
            <a:pPr algn="ctr">
              <a:lnSpc>
                <a:spcPct val="100000"/>
              </a:lnSpc>
            </a:pPr>
            <a:r>
              <a:rPr lang="zh-CN" altLang="en-US">
                <a:ea typeface="宋体" pitchFamily="2" charset="-122"/>
              </a:rPr>
              <a:t>顺序语句位于程序的那一部分？</a:t>
            </a:r>
          </a:p>
        </p:txBody>
      </p:sp>
    </p:spTree>
    <p:extLst>
      <p:ext uri="{BB962C8B-B14F-4D97-AF65-F5344CB8AC3E}">
        <p14:creationId xmlns:p14="http://schemas.microsoft.com/office/powerpoint/2010/main" val="9067258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9687"/>
            <a:ext cx="9027297" cy="417935"/>
          </a:xfrm>
        </p:spPr>
        <p:txBody>
          <a:bodyPr/>
          <a:lstStyle/>
          <a:p>
            <a:r>
              <a:rPr lang="zh-CN" altLang="en-US" sz="2800" dirty="0"/>
              <a:t>第六章  可编程逻辑</a:t>
            </a:r>
            <a:r>
              <a:rPr lang="en-US" altLang="zh-CN" sz="2800" dirty="0"/>
              <a:t>\</a:t>
            </a:r>
            <a:r>
              <a:rPr lang="zh-CN" altLang="en-US" sz="2800" dirty="0"/>
              <a:t>第四节  </a:t>
            </a:r>
            <a:r>
              <a:rPr lang="en-US" altLang="zh-CN" sz="2800" dirty="0"/>
              <a:t>VHDL</a:t>
            </a:r>
            <a:r>
              <a:rPr lang="zh-CN" altLang="en-US" sz="2800" dirty="0"/>
              <a:t>语言编程</a:t>
            </a:r>
            <a:endParaRPr lang="zh-CN" altLang="en-US" dirty="0"/>
          </a:p>
        </p:txBody>
      </p:sp>
      <p:sp>
        <p:nvSpPr>
          <p:cNvPr id="13" name="Text Box 598"/>
          <p:cNvSpPr txBox="1">
            <a:spLocks noGrp="1" noChangeArrowheads="1"/>
          </p:cNvSpPr>
          <p:nvPr>
            <p:ph idx="1"/>
          </p:nvPr>
        </p:nvSpPr>
        <p:spPr bwMode="auto">
          <a:xfrm>
            <a:off x="-751" y="373373"/>
            <a:ext cx="8909050" cy="3480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spcAft>
                <a:spcPts val="0"/>
              </a:spcAft>
            </a:pPr>
            <a:r>
              <a:rPr lang="en-US" altLang="zh-CN" sz="2800" dirty="0">
                <a:ea typeface="宋体" pitchFamily="2" charset="-122"/>
              </a:rPr>
              <a:t>VHDL</a:t>
            </a:r>
            <a:r>
              <a:rPr lang="zh-CN" altLang="en-US" sz="2800" dirty="0">
                <a:ea typeface="宋体" pitchFamily="2" charset="-122"/>
              </a:rPr>
              <a:t>语言</a:t>
            </a:r>
            <a:endParaRPr lang="en-US" altLang="zh-CN" sz="2800" dirty="0">
              <a:ea typeface="宋体" pitchFamily="2" charset="-122"/>
            </a:endParaRPr>
          </a:p>
          <a:p>
            <a:pPr lvl="1" eaLnBrk="1" hangingPunct="1">
              <a:lnSpc>
                <a:spcPct val="100000"/>
              </a:lnSpc>
              <a:spcAft>
                <a:spcPts val="0"/>
              </a:spcAft>
            </a:pPr>
            <a:r>
              <a:rPr lang="zh-CN" altLang="en-US" sz="2800" dirty="0">
                <a:ea typeface="宋体" pitchFamily="2" charset="-122"/>
              </a:rPr>
              <a:t>进程语句</a:t>
            </a:r>
            <a:endParaRPr lang="en-US" altLang="zh-CN" sz="2800" dirty="0">
              <a:ea typeface="宋体" pitchFamily="2" charset="-122"/>
            </a:endParaRPr>
          </a:p>
          <a:p>
            <a:pPr lvl="2" eaLnBrk="1" hangingPunct="1">
              <a:lnSpc>
                <a:spcPct val="100000"/>
              </a:lnSpc>
              <a:spcAft>
                <a:spcPts val="0"/>
              </a:spcAft>
            </a:pPr>
            <a:r>
              <a:rPr lang="zh-CN" altLang="en-US" sz="2800" dirty="0">
                <a:ea typeface="宋体" pitchFamily="2" charset="-122"/>
              </a:rPr>
              <a:t>一个结构体可以包括一个或多个进程语句</a:t>
            </a:r>
            <a:endParaRPr lang="en-US" altLang="zh-CN" sz="2800" dirty="0">
              <a:ea typeface="宋体" pitchFamily="2" charset="-122"/>
            </a:endParaRPr>
          </a:p>
          <a:p>
            <a:pPr lvl="2" eaLnBrk="1" hangingPunct="1">
              <a:lnSpc>
                <a:spcPct val="100000"/>
              </a:lnSpc>
              <a:spcAft>
                <a:spcPts val="0"/>
              </a:spcAft>
            </a:pPr>
            <a:r>
              <a:rPr lang="zh-CN" altLang="en-US" sz="2800" dirty="0">
                <a:ea typeface="宋体" pitchFamily="2" charset="-122"/>
              </a:rPr>
              <a:t>进程内部的语句是顺序语句</a:t>
            </a:r>
            <a:endParaRPr lang="en-US" altLang="zh-CN" sz="2800" dirty="0">
              <a:ea typeface="宋体" pitchFamily="2" charset="-122"/>
            </a:endParaRPr>
          </a:p>
          <a:p>
            <a:pPr lvl="2" eaLnBrk="1" hangingPunct="1">
              <a:lnSpc>
                <a:spcPct val="100000"/>
              </a:lnSpc>
              <a:spcAft>
                <a:spcPts val="0"/>
              </a:spcAft>
            </a:pPr>
            <a:r>
              <a:rPr lang="zh-CN" altLang="en-US" sz="2800" dirty="0">
                <a:ea typeface="宋体" pitchFamily="2" charset="-122"/>
              </a:rPr>
              <a:t>结构体的各个进程语句之间是一组并发行为。</a:t>
            </a:r>
          </a:p>
          <a:p>
            <a:pPr lvl="1"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zh-CN" altLang="en-US" dirty="0">
              <a:ea typeface="宋体" pitchFamily="2" charset="-122"/>
            </a:endParaRPr>
          </a:p>
        </p:txBody>
      </p:sp>
      <p:sp>
        <p:nvSpPr>
          <p:cNvPr id="16" name="Text Box 17"/>
          <p:cNvSpPr txBox="1">
            <a:spLocks noChangeArrowheads="1"/>
          </p:cNvSpPr>
          <p:nvPr/>
        </p:nvSpPr>
        <p:spPr bwMode="auto">
          <a:xfrm>
            <a:off x="1069994" y="3355975"/>
            <a:ext cx="3930650" cy="2170532"/>
          </a:xfrm>
          <a:prstGeom prst="rect">
            <a:avLst/>
          </a:prstGeom>
          <a:noFill/>
          <a:ln w="19050"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60000"/>
              </a:lnSpc>
              <a:spcBef>
                <a:spcPts val="1200"/>
              </a:spcBef>
            </a:pPr>
            <a:endParaRPr lang="en-US" altLang="zh-CN" dirty="0">
              <a:solidFill>
                <a:schemeClr val="accent2"/>
              </a:solidFill>
              <a:ea typeface="宋体" pitchFamily="2" charset="-122"/>
            </a:endParaRPr>
          </a:p>
          <a:p>
            <a:pPr eaLnBrk="1" hangingPunct="1">
              <a:lnSpc>
                <a:spcPct val="60000"/>
              </a:lnSpc>
              <a:spcBef>
                <a:spcPts val="1200"/>
              </a:spcBef>
            </a:pPr>
            <a:r>
              <a:rPr lang="en-US" altLang="zh-CN" dirty="0">
                <a:solidFill>
                  <a:schemeClr val="accent2"/>
                </a:solidFill>
                <a:ea typeface="宋体" pitchFamily="2" charset="-122"/>
              </a:rPr>
              <a:t>    PROCESS </a:t>
            </a:r>
            <a:r>
              <a:rPr lang="en-US" altLang="zh-CN" dirty="0">
                <a:ea typeface="宋体" pitchFamily="2" charset="-122"/>
              </a:rPr>
              <a:t>[</a:t>
            </a:r>
            <a:r>
              <a:rPr lang="zh-CN" altLang="en-US" dirty="0">
                <a:ea typeface="宋体" pitchFamily="2" charset="-122"/>
              </a:rPr>
              <a:t>敏感信号表</a:t>
            </a:r>
            <a:r>
              <a:rPr lang="en-US" altLang="zh-CN" dirty="0">
                <a:ea typeface="宋体" pitchFamily="2" charset="-122"/>
              </a:rPr>
              <a:t>]</a:t>
            </a:r>
          </a:p>
          <a:p>
            <a:pPr eaLnBrk="1" hangingPunct="1">
              <a:lnSpc>
                <a:spcPct val="60000"/>
              </a:lnSpc>
              <a:spcBef>
                <a:spcPts val="1200"/>
              </a:spcBef>
            </a:pPr>
            <a:r>
              <a:rPr lang="en-US" altLang="zh-CN" dirty="0">
                <a:ea typeface="宋体" pitchFamily="2" charset="-122"/>
              </a:rPr>
              <a:t>       [</a:t>
            </a:r>
            <a:r>
              <a:rPr lang="zh-CN" altLang="en-US" dirty="0">
                <a:ea typeface="宋体" pitchFamily="2" charset="-122"/>
              </a:rPr>
              <a:t>进程语句说明部分</a:t>
            </a:r>
            <a:r>
              <a:rPr lang="en-US" altLang="zh-CN" dirty="0">
                <a:ea typeface="宋体" pitchFamily="2" charset="-122"/>
              </a:rPr>
              <a:t>] </a:t>
            </a:r>
            <a:r>
              <a:rPr lang="zh-CN" altLang="en-US" dirty="0">
                <a:ea typeface="宋体" pitchFamily="2" charset="-122"/>
              </a:rPr>
              <a:t>；</a:t>
            </a:r>
          </a:p>
          <a:p>
            <a:pPr eaLnBrk="1" hangingPunct="1">
              <a:lnSpc>
                <a:spcPct val="60000"/>
              </a:lnSpc>
              <a:spcBef>
                <a:spcPts val="1200"/>
              </a:spcBef>
            </a:pPr>
            <a:r>
              <a:rPr lang="zh-CN" altLang="en-US" dirty="0">
                <a:solidFill>
                  <a:schemeClr val="accent2"/>
                </a:solidFill>
                <a:ea typeface="宋体" pitchFamily="2" charset="-122"/>
              </a:rPr>
              <a:t>     </a:t>
            </a:r>
            <a:r>
              <a:rPr lang="en-US" altLang="zh-CN" dirty="0">
                <a:solidFill>
                  <a:schemeClr val="accent2"/>
                </a:solidFill>
                <a:ea typeface="宋体" pitchFamily="2" charset="-122"/>
              </a:rPr>
              <a:t>BEGIN</a:t>
            </a:r>
          </a:p>
          <a:p>
            <a:pPr eaLnBrk="1" hangingPunct="1">
              <a:lnSpc>
                <a:spcPct val="60000"/>
              </a:lnSpc>
              <a:spcBef>
                <a:spcPts val="1200"/>
              </a:spcBef>
            </a:pPr>
            <a:r>
              <a:rPr lang="en-US" altLang="zh-CN" dirty="0">
                <a:ea typeface="宋体" pitchFamily="2" charset="-122"/>
              </a:rPr>
              <a:t>      &lt;</a:t>
            </a:r>
            <a:r>
              <a:rPr lang="zh-CN" altLang="en-US" dirty="0">
                <a:ea typeface="宋体" pitchFamily="2" charset="-122"/>
              </a:rPr>
              <a:t>进程语句部分</a:t>
            </a:r>
            <a:r>
              <a:rPr lang="en-US" altLang="zh-CN" dirty="0">
                <a:ea typeface="宋体" pitchFamily="2" charset="-122"/>
              </a:rPr>
              <a:t>&gt;</a:t>
            </a:r>
            <a:r>
              <a:rPr lang="zh-CN" altLang="en-US" dirty="0">
                <a:ea typeface="宋体" pitchFamily="2" charset="-122"/>
              </a:rPr>
              <a:t>；</a:t>
            </a:r>
          </a:p>
          <a:p>
            <a:pPr eaLnBrk="1" hangingPunct="1">
              <a:lnSpc>
                <a:spcPct val="60000"/>
              </a:lnSpc>
              <a:spcBef>
                <a:spcPts val="1200"/>
              </a:spcBef>
            </a:pPr>
            <a:r>
              <a:rPr lang="zh-CN" altLang="en-US" dirty="0">
                <a:solidFill>
                  <a:schemeClr val="accent2"/>
                </a:solidFill>
                <a:ea typeface="宋体" pitchFamily="2" charset="-122"/>
              </a:rPr>
              <a:t>    </a:t>
            </a:r>
            <a:r>
              <a:rPr lang="en-US" altLang="zh-CN" dirty="0">
                <a:solidFill>
                  <a:schemeClr val="accent2"/>
                </a:solidFill>
                <a:ea typeface="宋体" pitchFamily="2" charset="-122"/>
              </a:rPr>
              <a:t>END  PROCESS</a:t>
            </a:r>
            <a:r>
              <a:rPr lang="en-US" altLang="zh-CN" dirty="0">
                <a:ea typeface="宋体" pitchFamily="2" charset="-122"/>
              </a:rPr>
              <a:t> ;</a:t>
            </a:r>
          </a:p>
          <a:p>
            <a:pPr eaLnBrk="1" hangingPunct="1">
              <a:lnSpc>
                <a:spcPct val="60000"/>
              </a:lnSpc>
            </a:pPr>
            <a:endParaRPr lang="en-US" altLang="zh-CN" dirty="0">
              <a:ea typeface="宋体" pitchFamily="2" charset="-122"/>
            </a:endParaRPr>
          </a:p>
        </p:txBody>
      </p:sp>
      <p:sp>
        <p:nvSpPr>
          <p:cNvPr id="18" name="AutoShape 27"/>
          <p:cNvSpPr>
            <a:spLocks noChangeArrowheads="1"/>
          </p:cNvSpPr>
          <p:nvPr/>
        </p:nvSpPr>
        <p:spPr bwMode="auto">
          <a:xfrm>
            <a:off x="6686569" y="3932238"/>
            <a:ext cx="2089150" cy="2089150"/>
          </a:xfrm>
          <a:prstGeom prst="wedgeRectCallout">
            <a:avLst>
              <a:gd name="adj1" fmla="val -204181"/>
              <a:gd name="adj2" fmla="val -9801"/>
            </a:avLst>
          </a:prstGeom>
          <a:ln>
            <a:headEnd/>
            <a:tailEnd/>
          </a:ln>
        </p:spPr>
        <p:style>
          <a:lnRef idx="2">
            <a:schemeClr val="accent6"/>
          </a:lnRef>
          <a:fillRef idx="1">
            <a:schemeClr val="lt1"/>
          </a:fillRef>
          <a:effectRef idx="0">
            <a:schemeClr val="accent6"/>
          </a:effectRef>
          <a:fontRef idx="minor">
            <a:schemeClr val="dk1"/>
          </a:fontRef>
        </p:style>
        <p:txBody>
          <a:bodyPr lIns="0" tIns="0" rIns="0" bIns="0" anchor="ctr"/>
          <a:lstStyle/>
          <a:p>
            <a:pPr algn="ctr">
              <a:lnSpc>
                <a:spcPct val="65000"/>
              </a:lnSpc>
              <a:spcBef>
                <a:spcPts val="600"/>
              </a:spcBef>
            </a:pPr>
            <a:r>
              <a:rPr lang="zh-CN" altLang="en-US" dirty="0">
                <a:ea typeface="宋体" pitchFamily="2" charset="-122"/>
              </a:rPr>
              <a:t>由顺序语句构成：</a:t>
            </a:r>
          </a:p>
          <a:p>
            <a:pPr algn="ctr">
              <a:lnSpc>
                <a:spcPct val="65000"/>
              </a:lnSpc>
              <a:spcBef>
                <a:spcPts val="600"/>
              </a:spcBef>
            </a:pPr>
            <a:r>
              <a:rPr lang="en-US" altLang="zh-CN" dirty="0">
                <a:ea typeface="宋体" pitchFamily="2" charset="-122"/>
              </a:rPr>
              <a:t>IF</a:t>
            </a:r>
            <a:r>
              <a:rPr lang="zh-CN" altLang="en-US" dirty="0">
                <a:ea typeface="宋体" pitchFamily="2" charset="-122"/>
              </a:rPr>
              <a:t>语句</a:t>
            </a:r>
          </a:p>
          <a:p>
            <a:pPr algn="ctr">
              <a:lnSpc>
                <a:spcPct val="65000"/>
              </a:lnSpc>
              <a:spcBef>
                <a:spcPts val="600"/>
              </a:spcBef>
            </a:pPr>
            <a:r>
              <a:rPr lang="en-US" altLang="zh-CN" dirty="0">
                <a:ea typeface="宋体" pitchFamily="2" charset="-122"/>
              </a:rPr>
              <a:t>CASE</a:t>
            </a:r>
            <a:r>
              <a:rPr lang="zh-CN" altLang="en-US" dirty="0">
                <a:ea typeface="宋体" pitchFamily="2" charset="-122"/>
              </a:rPr>
              <a:t>语句</a:t>
            </a:r>
          </a:p>
          <a:p>
            <a:pPr algn="ctr">
              <a:lnSpc>
                <a:spcPct val="65000"/>
              </a:lnSpc>
              <a:spcBef>
                <a:spcPts val="600"/>
              </a:spcBef>
            </a:pPr>
            <a:r>
              <a:rPr lang="en-US" altLang="zh-CN" dirty="0">
                <a:ea typeface="宋体" pitchFamily="2" charset="-122"/>
              </a:rPr>
              <a:t>LOOP</a:t>
            </a:r>
            <a:r>
              <a:rPr lang="zh-CN" altLang="en-US" dirty="0">
                <a:ea typeface="宋体" pitchFamily="2" charset="-122"/>
              </a:rPr>
              <a:t>语句</a:t>
            </a:r>
          </a:p>
          <a:p>
            <a:pPr algn="ctr">
              <a:lnSpc>
                <a:spcPct val="65000"/>
              </a:lnSpc>
              <a:spcBef>
                <a:spcPts val="600"/>
              </a:spcBef>
            </a:pPr>
            <a:r>
              <a:rPr lang="en-US" altLang="zh-CN" dirty="0">
                <a:ea typeface="宋体" pitchFamily="2" charset="-122"/>
              </a:rPr>
              <a:t>……</a:t>
            </a:r>
          </a:p>
        </p:txBody>
      </p:sp>
      <p:sp>
        <p:nvSpPr>
          <p:cNvPr id="19" name="AutoShape 30"/>
          <p:cNvSpPr>
            <a:spLocks noChangeArrowheads="1"/>
          </p:cNvSpPr>
          <p:nvPr/>
        </p:nvSpPr>
        <p:spPr bwMode="auto">
          <a:xfrm>
            <a:off x="5607069" y="2959894"/>
            <a:ext cx="3240216" cy="792162"/>
          </a:xfrm>
          <a:prstGeom prst="wedgeRectCallout">
            <a:avLst>
              <a:gd name="adj1" fmla="val -94820"/>
              <a:gd name="adj2" fmla="val 54735"/>
            </a:avLst>
          </a:prstGeom>
          <a:ln>
            <a:headEnd/>
            <a:tailEnd/>
          </a:ln>
        </p:spPr>
        <p:style>
          <a:lnRef idx="2">
            <a:schemeClr val="accent6"/>
          </a:lnRef>
          <a:fillRef idx="1">
            <a:schemeClr val="lt1"/>
          </a:fillRef>
          <a:effectRef idx="0">
            <a:schemeClr val="accent6"/>
          </a:effectRef>
          <a:fontRef idx="minor">
            <a:schemeClr val="dk1"/>
          </a:fontRef>
        </p:style>
        <p:txBody>
          <a:bodyPr lIns="0" tIns="0" rIns="0" bIns="0" anchor="ctr"/>
          <a:lstStyle/>
          <a:p>
            <a:pPr algn="ctr">
              <a:lnSpc>
                <a:spcPct val="95000"/>
              </a:lnSpc>
            </a:pPr>
            <a:r>
              <a:rPr lang="zh-CN" altLang="en-US" dirty="0">
                <a:ea typeface="宋体" pitchFamily="2" charset="-122"/>
              </a:rPr>
              <a:t>敏感信号的值发生改变，能够引起进程语句执行。</a:t>
            </a:r>
          </a:p>
        </p:txBody>
      </p:sp>
      <p:pic>
        <p:nvPicPr>
          <p:cNvPr id="47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9599" y="3849688"/>
            <a:ext cx="4009107" cy="2279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4642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7106"/>
                                        </p:tgtEl>
                                        <p:attrNameLst>
                                          <p:attrName>style.visibility</p:attrName>
                                        </p:attrNameLst>
                                      </p:cBhvr>
                                      <p:to>
                                        <p:strVal val="visible"/>
                                      </p:to>
                                    </p:set>
                                    <p:animEffect transition="in" filter="fade">
                                      <p:cBhvr>
                                        <p:cTn id="7" dur="1000"/>
                                        <p:tgtEl>
                                          <p:spTgt spid="47106"/>
                                        </p:tgtEl>
                                      </p:cBhvr>
                                    </p:animEffect>
                                    <p:anim calcmode="lin" valueType="num">
                                      <p:cBhvr>
                                        <p:cTn id="8" dur="1000" fill="hold"/>
                                        <p:tgtEl>
                                          <p:spTgt spid="47106"/>
                                        </p:tgtEl>
                                        <p:attrNameLst>
                                          <p:attrName>ppt_x</p:attrName>
                                        </p:attrNameLst>
                                      </p:cBhvr>
                                      <p:tavLst>
                                        <p:tav tm="0">
                                          <p:val>
                                            <p:strVal val="#ppt_x"/>
                                          </p:val>
                                        </p:tav>
                                        <p:tav tm="100000">
                                          <p:val>
                                            <p:strVal val="#ppt_x"/>
                                          </p:val>
                                        </p:tav>
                                      </p:tavLst>
                                    </p:anim>
                                    <p:anim calcmode="lin" valueType="num">
                                      <p:cBhvr>
                                        <p:cTn id="9" dur="1000" fill="hold"/>
                                        <p:tgtEl>
                                          <p:spTgt spid="4710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0" y="6399198"/>
            <a:ext cx="91440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dirty="0"/>
              <a:t>          </a:t>
            </a:r>
            <a:endParaRPr lang="zh-CN" altLang="en-US" dirty="0"/>
          </a:p>
        </p:txBody>
      </p:sp>
      <p:sp>
        <p:nvSpPr>
          <p:cNvPr id="4" name="标题 3"/>
          <p:cNvSpPr>
            <a:spLocks noGrp="1"/>
          </p:cNvSpPr>
          <p:nvPr>
            <p:ph type="title"/>
          </p:nvPr>
        </p:nvSpPr>
        <p:spPr>
          <a:xfrm>
            <a:off x="0" y="19687"/>
            <a:ext cx="9027297" cy="417935"/>
          </a:xfrm>
        </p:spPr>
        <p:txBody>
          <a:bodyPr/>
          <a:lstStyle/>
          <a:p>
            <a:r>
              <a:rPr lang="zh-CN" altLang="en-US" sz="2800" dirty="0"/>
              <a:t>第六章  可编程逻辑</a:t>
            </a:r>
            <a:r>
              <a:rPr lang="en-US" altLang="zh-CN" sz="2800" dirty="0"/>
              <a:t>\</a:t>
            </a:r>
            <a:r>
              <a:rPr lang="zh-CN" altLang="en-US" sz="2800" dirty="0"/>
              <a:t>第四节  </a:t>
            </a:r>
            <a:r>
              <a:rPr lang="en-US" altLang="zh-CN" sz="2800" dirty="0"/>
              <a:t>VHDL</a:t>
            </a:r>
            <a:r>
              <a:rPr lang="zh-CN" altLang="en-US" sz="2800" dirty="0"/>
              <a:t>语言编程</a:t>
            </a:r>
            <a:endParaRPr lang="zh-CN" altLang="en-US" dirty="0"/>
          </a:p>
        </p:txBody>
      </p:sp>
      <p:sp>
        <p:nvSpPr>
          <p:cNvPr id="13" name="Text Box 598"/>
          <p:cNvSpPr txBox="1">
            <a:spLocks noGrp="1" noChangeArrowheads="1"/>
          </p:cNvSpPr>
          <p:nvPr>
            <p:ph idx="1"/>
          </p:nvPr>
        </p:nvSpPr>
        <p:spPr bwMode="auto">
          <a:xfrm>
            <a:off x="-751" y="373373"/>
            <a:ext cx="8909050" cy="2962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spcAft>
                <a:spcPts val="0"/>
              </a:spcAft>
            </a:pPr>
            <a:r>
              <a:rPr lang="en-US" altLang="zh-CN" sz="2800" dirty="0">
                <a:ea typeface="宋体" pitchFamily="2" charset="-122"/>
              </a:rPr>
              <a:t>VHDL</a:t>
            </a:r>
            <a:r>
              <a:rPr lang="zh-CN" altLang="en-US" sz="2800" dirty="0">
                <a:ea typeface="宋体" pitchFamily="2" charset="-122"/>
              </a:rPr>
              <a:t>语言</a:t>
            </a:r>
            <a:endParaRPr lang="en-US" altLang="zh-CN" sz="2800" dirty="0">
              <a:ea typeface="宋体" pitchFamily="2" charset="-122"/>
            </a:endParaRPr>
          </a:p>
          <a:p>
            <a:pPr lvl="1" eaLnBrk="1" hangingPunct="1">
              <a:lnSpc>
                <a:spcPct val="100000"/>
              </a:lnSpc>
              <a:spcAft>
                <a:spcPts val="0"/>
              </a:spcAft>
            </a:pPr>
            <a:r>
              <a:rPr lang="zh-CN" altLang="en-US" sz="2800" dirty="0">
                <a:ea typeface="宋体" pitchFamily="2" charset="-122"/>
              </a:rPr>
              <a:t>信号赋值语句</a:t>
            </a:r>
            <a:endParaRPr lang="en-US" altLang="zh-CN" sz="2800" dirty="0">
              <a:ea typeface="宋体" pitchFamily="2" charset="-122"/>
            </a:endParaRPr>
          </a:p>
          <a:p>
            <a:pPr lvl="2" eaLnBrk="1" hangingPunct="1">
              <a:lnSpc>
                <a:spcPct val="100000"/>
              </a:lnSpc>
              <a:spcAft>
                <a:spcPts val="0"/>
              </a:spcAft>
            </a:pPr>
            <a:r>
              <a:rPr lang="zh-CN" altLang="en-US" sz="2800" dirty="0">
                <a:ea typeface="宋体" pitchFamily="2" charset="-122"/>
              </a:rPr>
              <a:t>并发信号赋值语句</a:t>
            </a:r>
          </a:p>
          <a:p>
            <a:pPr lvl="2"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zh-CN" altLang="en-US" dirty="0">
              <a:ea typeface="宋体" pitchFamily="2" charset="-122"/>
            </a:endParaRPr>
          </a:p>
        </p:txBody>
      </p:sp>
      <p:sp>
        <p:nvSpPr>
          <p:cNvPr id="7" name="Text Box 16"/>
          <p:cNvSpPr txBox="1">
            <a:spLocks noChangeArrowheads="1"/>
          </p:cNvSpPr>
          <p:nvPr/>
        </p:nvSpPr>
        <p:spPr bwMode="auto">
          <a:xfrm>
            <a:off x="4256979" y="1133847"/>
            <a:ext cx="47720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zh-CN" altLang="en-US">
                <a:ea typeface="宋体" pitchFamily="2" charset="-122"/>
              </a:rPr>
              <a:t>并发赋值语句在结构体中是并行执行的，他们的执行与书写顺序无关。“ </a:t>
            </a:r>
            <a:r>
              <a:rPr lang="en-US" altLang="zh-CN">
                <a:ea typeface="宋体" pitchFamily="2" charset="-122"/>
              </a:rPr>
              <a:t>&lt;= ”</a:t>
            </a:r>
          </a:p>
        </p:txBody>
      </p:sp>
      <p:pic>
        <p:nvPicPr>
          <p:cNvPr id="9218" name="Picture 2"/>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a:off x="296716" y="1985696"/>
            <a:ext cx="8595572" cy="4720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45148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0" y="6399198"/>
            <a:ext cx="91440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dirty="0"/>
              <a:t>          </a:t>
            </a:r>
            <a:endParaRPr lang="zh-CN" altLang="en-US" dirty="0"/>
          </a:p>
        </p:txBody>
      </p:sp>
      <p:sp>
        <p:nvSpPr>
          <p:cNvPr id="4" name="标题 3"/>
          <p:cNvSpPr>
            <a:spLocks noGrp="1"/>
          </p:cNvSpPr>
          <p:nvPr>
            <p:ph type="title"/>
          </p:nvPr>
        </p:nvSpPr>
        <p:spPr>
          <a:xfrm>
            <a:off x="0" y="19687"/>
            <a:ext cx="9027297" cy="417935"/>
          </a:xfrm>
        </p:spPr>
        <p:txBody>
          <a:bodyPr/>
          <a:lstStyle/>
          <a:p>
            <a:r>
              <a:rPr lang="zh-CN" altLang="en-US" sz="2800" dirty="0"/>
              <a:t>第六章  可编程逻辑</a:t>
            </a:r>
            <a:r>
              <a:rPr lang="en-US" altLang="zh-CN" sz="2800" dirty="0"/>
              <a:t>\</a:t>
            </a:r>
            <a:r>
              <a:rPr lang="zh-CN" altLang="en-US" sz="2800" dirty="0"/>
              <a:t>第四节  </a:t>
            </a:r>
            <a:r>
              <a:rPr lang="en-US" altLang="zh-CN" sz="2800" dirty="0"/>
              <a:t>VHDL</a:t>
            </a:r>
            <a:r>
              <a:rPr lang="zh-CN" altLang="en-US" sz="2800" dirty="0"/>
              <a:t>语言编程</a:t>
            </a:r>
            <a:endParaRPr lang="zh-CN" altLang="en-US" dirty="0"/>
          </a:p>
        </p:txBody>
      </p:sp>
      <p:sp>
        <p:nvSpPr>
          <p:cNvPr id="13" name="Text Box 598"/>
          <p:cNvSpPr txBox="1">
            <a:spLocks noGrp="1" noChangeArrowheads="1"/>
          </p:cNvSpPr>
          <p:nvPr>
            <p:ph idx="1"/>
          </p:nvPr>
        </p:nvSpPr>
        <p:spPr bwMode="auto">
          <a:xfrm>
            <a:off x="-751" y="373373"/>
            <a:ext cx="8909050" cy="3480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spcAft>
                <a:spcPts val="0"/>
              </a:spcAft>
            </a:pPr>
            <a:r>
              <a:rPr lang="en-US" altLang="zh-CN" sz="2800" dirty="0">
                <a:ea typeface="宋体" pitchFamily="2" charset="-122"/>
              </a:rPr>
              <a:t>VHDL</a:t>
            </a:r>
            <a:r>
              <a:rPr lang="zh-CN" altLang="en-US" sz="2800" dirty="0">
                <a:ea typeface="宋体" pitchFamily="2" charset="-122"/>
              </a:rPr>
              <a:t>语言</a:t>
            </a:r>
            <a:endParaRPr lang="en-US" altLang="zh-CN" sz="2800" dirty="0">
              <a:ea typeface="宋体" pitchFamily="2" charset="-122"/>
            </a:endParaRPr>
          </a:p>
          <a:p>
            <a:pPr lvl="1" eaLnBrk="1" hangingPunct="1">
              <a:lnSpc>
                <a:spcPct val="100000"/>
              </a:lnSpc>
              <a:spcAft>
                <a:spcPts val="0"/>
              </a:spcAft>
            </a:pPr>
            <a:r>
              <a:rPr lang="zh-CN" altLang="en-US" sz="2800" dirty="0">
                <a:ea typeface="宋体" pitchFamily="2" charset="-122"/>
              </a:rPr>
              <a:t>信号赋值语句</a:t>
            </a:r>
            <a:endParaRPr lang="en-US" altLang="zh-CN" sz="2800" dirty="0">
              <a:ea typeface="宋体" pitchFamily="2" charset="-122"/>
            </a:endParaRPr>
          </a:p>
          <a:p>
            <a:pPr lvl="2" eaLnBrk="1" hangingPunct="1">
              <a:lnSpc>
                <a:spcPct val="100000"/>
              </a:lnSpc>
              <a:spcAft>
                <a:spcPts val="0"/>
              </a:spcAft>
            </a:pPr>
            <a:r>
              <a:rPr lang="zh-CN" altLang="en-US" sz="2800" dirty="0">
                <a:ea typeface="宋体" pitchFamily="2" charset="-122"/>
              </a:rPr>
              <a:t>并发信号赋值语句</a:t>
            </a:r>
            <a:endParaRPr lang="en-US" altLang="zh-CN" sz="2800" dirty="0">
              <a:ea typeface="宋体" pitchFamily="2" charset="-122"/>
            </a:endParaRPr>
          </a:p>
          <a:p>
            <a:pPr lvl="2" eaLnBrk="1" hangingPunct="1">
              <a:lnSpc>
                <a:spcPct val="100000"/>
              </a:lnSpc>
              <a:spcAft>
                <a:spcPts val="0"/>
              </a:spcAft>
            </a:pPr>
            <a:r>
              <a:rPr lang="zh-CN" altLang="en-US" sz="2800" dirty="0">
                <a:ea typeface="宋体" pitchFamily="2" charset="-122"/>
              </a:rPr>
              <a:t>条件信号赋值语句</a:t>
            </a:r>
          </a:p>
          <a:p>
            <a:pPr lvl="2"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zh-CN" altLang="en-US" dirty="0">
              <a:ea typeface="宋体" pitchFamily="2" charset="-122"/>
            </a:endParaRPr>
          </a:p>
        </p:txBody>
      </p:sp>
      <p:sp>
        <p:nvSpPr>
          <p:cNvPr id="7" name="Text Box 16"/>
          <p:cNvSpPr txBox="1">
            <a:spLocks noChangeArrowheads="1"/>
          </p:cNvSpPr>
          <p:nvPr/>
        </p:nvSpPr>
        <p:spPr bwMode="auto">
          <a:xfrm>
            <a:off x="4256979" y="1133847"/>
            <a:ext cx="47720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zh-CN" altLang="en-US">
                <a:ea typeface="宋体" pitchFamily="2" charset="-122"/>
              </a:rPr>
              <a:t>并发赋值语句在结构体中是并行执行的，他们的执行与书写顺序无关。“ </a:t>
            </a:r>
            <a:r>
              <a:rPr lang="en-US" altLang="zh-CN">
                <a:ea typeface="宋体" pitchFamily="2" charset="-122"/>
              </a:rPr>
              <a:t>&lt;= ”</a:t>
            </a:r>
          </a:p>
        </p:txBody>
      </p:sp>
      <p:sp>
        <p:nvSpPr>
          <p:cNvPr id="8" name="Text Box 3"/>
          <p:cNvSpPr txBox="1">
            <a:spLocks noChangeArrowheads="1"/>
          </p:cNvSpPr>
          <p:nvPr/>
        </p:nvSpPr>
        <p:spPr bwMode="auto">
          <a:xfrm>
            <a:off x="4316357" y="1943901"/>
            <a:ext cx="4712648" cy="710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zh-CN" altLang="en-US" dirty="0">
                <a:ea typeface="宋体" pitchFamily="2" charset="-122"/>
              </a:rPr>
              <a:t>根据不同条件将不同的表达式赋值给目标信号。</a:t>
            </a:r>
          </a:p>
        </p:txBody>
      </p:sp>
      <p:pic>
        <p:nvPicPr>
          <p:cNvPr id="11266" name="Picture 2"/>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a:off x="17421" y="2438934"/>
            <a:ext cx="4981575" cy="219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9858" y="2811430"/>
            <a:ext cx="3947084" cy="3772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99277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0" y="6399198"/>
            <a:ext cx="91440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dirty="0"/>
              <a:t>          </a:t>
            </a:r>
            <a:endParaRPr lang="zh-CN" altLang="en-US" dirty="0"/>
          </a:p>
        </p:txBody>
      </p:sp>
      <p:sp>
        <p:nvSpPr>
          <p:cNvPr id="4" name="标题 3"/>
          <p:cNvSpPr>
            <a:spLocks noGrp="1"/>
          </p:cNvSpPr>
          <p:nvPr>
            <p:ph type="title"/>
          </p:nvPr>
        </p:nvSpPr>
        <p:spPr>
          <a:xfrm>
            <a:off x="0" y="19687"/>
            <a:ext cx="9027297" cy="417935"/>
          </a:xfrm>
        </p:spPr>
        <p:txBody>
          <a:bodyPr/>
          <a:lstStyle/>
          <a:p>
            <a:r>
              <a:rPr lang="zh-CN" altLang="en-US" sz="2800" dirty="0"/>
              <a:t>第六章  可编程逻辑</a:t>
            </a:r>
            <a:r>
              <a:rPr lang="en-US" altLang="zh-CN" sz="2800" dirty="0"/>
              <a:t>\</a:t>
            </a:r>
            <a:r>
              <a:rPr lang="zh-CN" altLang="en-US" sz="2800" dirty="0"/>
              <a:t>第四节  </a:t>
            </a:r>
            <a:r>
              <a:rPr lang="en-US" altLang="zh-CN" sz="2800" dirty="0"/>
              <a:t>VHDL</a:t>
            </a:r>
            <a:r>
              <a:rPr lang="zh-CN" altLang="en-US" sz="2800" dirty="0"/>
              <a:t>语言编程</a:t>
            </a:r>
            <a:endParaRPr lang="zh-CN" altLang="en-US" dirty="0"/>
          </a:p>
        </p:txBody>
      </p:sp>
      <p:sp>
        <p:nvSpPr>
          <p:cNvPr id="13" name="Text Box 598"/>
          <p:cNvSpPr txBox="1">
            <a:spLocks noGrp="1" noChangeArrowheads="1"/>
          </p:cNvSpPr>
          <p:nvPr>
            <p:ph idx="1"/>
          </p:nvPr>
        </p:nvSpPr>
        <p:spPr bwMode="auto">
          <a:xfrm>
            <a:off x="-751" y="373373"/>
            <a:ext cx="8909050" cy="4514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spcAft>
                <a:spcPts val="0"/>
              </a:spcAft>
            </a:pPr>
            <a:r>
              <a:rPr lang="en-US" altLang="zh-CN" sz="2800" dirty="0">
                <a:ea typeface="宋体" pitchFamily="2" charset="-122"/>
              </a:rPr>
              <a:t>VHDL</a:t>
            </a:r>
            <a:r>
              <a:rPr lang="zh-CN" altLang="en-US" sz="2800" dirty="0">
                <a:ea typeface="宋体" pitchFamily="2" charset="-122"/>
              </a:rPr>
              <a:t>语言</a:t>
            </a:r>
            <a:endParaRPr lang="en-US" altLang="zh-CN" sz="2800" dirty="0">
              <a:ea typeface="宋体" pitchFamily="2" charset="-122"/>
            </a:endParaRPr>
          </a:p>
          <a:p>
            <a:pPr lvl="1" eaLnBrk="1" hangingPunct="1">
              <a:lnSpc>
                <a:spcPct val="100000"/>
              </a:lnSpc>
              <a:spcAft>
                <a:spcPts val="0"/>
              </a:spcAft>
            </a:pPr>
            <a:r>
              <a:rPr lang="zh-CN" altLang="en-US" sz="2800" dirty="0">
                <a:ea typeface="宋体" pitchFamily="2" charset="-122"/>
              </a:rPr>
              <a:t>信号赋值语句</a:t>
            </a:r>
            <a:endParaRPr lang="en-US" altLang="zh-CN" sz="2800" dirty="0">
              <a:ea typeface="宋体" pitchFamily="2" charset="-122"/>
            </a:endParaRPr>
          </a:p>
          <a:p>
            <a:pPr lvl="2" eaLnBrk="1" hangingPunct="1">
              <a:lnSpc>
                <a:spcPct val="100000"/>
              </a:lnSpc>
              <a:spcAft>
                <a:spcPts val="0"/>
              </a:spcAft>
            </a:pPr>
            <a:r>
              <a:rPr lang="zh-CN" altLang="en-US" sz="2800" dirty="0">
                <a:ea typeface="宋体" pitchFamily="2" charset="-122"/>
              </a:rPr>
              <a:t>并发信号赋值语句</a:t>
            </a:r>
            <a:endParaRPr lang="en-US" altLang="zh-CN" sz="2800" dirty="0">
              <a:ea typeface="宋体" pitchFamily="2" charset="-122"/>
            </a:endParaRPr>
          </a:p>
          <a:p>
            <a:pPr lvl="2" eaLnBrk="1" hangingPunct="1">
              <a:lnSpc>
                <a:spcPct val="100000"/>
              </a:lnSpc>
              <a:spcAft>
                <a:spcPts val="0"/>
              </a:spcAft>
            </a:pPr>
            <a:r>
              <a:rPr lang="zh-CN" altLang="en-US" sz="2800" dirty="0">
                <a:ea typeface="宋体" pitchFamily="2" charset="-122"/>
              </a:rPr>
              <a:t>条件信号赋值语句</a:t>
            </a:r>
            <a:endParaRPr lang="en-US" altLang="zh-CN" sz="2800" dirty="0">
              <a:ea typeface="宋体" pitchFamily="2" charset="-122"/>
            </a:endParaRPr>
          </a:p>
          <a:p>
            <a:pPr lvl="2" eaLnBrk="1" hangingPunct="1">
              <a:lnSpc>
                <a:spcPct val="100000"/>
              </a:lnSpc>
              <a:spcAft>
                <a:spcPts val="0"/>
              </a:spcAft>
            </a:pPr>
            <a:r>
              <a:rPr lang="zh-CN" altLang="en-US" sz="2800" dirty="0">
                <a:ea typeface="宋体" pitchFamily="2" charset="-122"/>
              </a:rPr>
              <a:t>选择信号赋值语句</a:t>
            </a:r>
          </a:p>
          <a:p>
            <a:pPr lvl="2" eaLnBrk="1" hangingPunct="1">
              <a:lnSpc>
                <a:spcPct val="100000"/>
              </a:lnSpc>
              <a:spcAft>
                <a:spcPts val="0"/>
              </a:spcAft>
            </a:pPr>
            <a:endParaRPr lang="zh-CN" altLang="en-US"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zh-CN" altLang="en-US" dirty="0">
              <a:ea typeface="宋体" pitchFamily="2" charset="-122"/>
            </a:endParaRPr>
          </a:p>
        </p:txBody>
      </p:sp>
      <p:sp>
        <p:nvSpPr>
          <p:cNvPr id="7" name="Text Box 16"/>
          <p:cNvSpPr txBox="1">
            <a:spLocks noChangeArrowheads="1"/>
          </p:cNvSpPr>
          <p:nvPr/>
        </p:nvSpPr>
        <p:spPr bwMode="auto">
          <a:xfrm>
            <a:off x="4256979" y="1133847"/>
            <a:ext cx="47720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zh-CN" altLang="en-US" dirty="0">
                <a:ea typeface="宋体" pitchFamily="2" charset="-122"/>
              </a:rPr>
              <a:t>并发赋值语句在结构体中是并行执行的，他们的执行与书写顺序无关。“ </a:t>
            </a:r>
            <a:r>
              <a:rPr lang="en-US" altLang="zh-CN" dirty="0">
                <a:ea typeface="宋体" pitchFamily="2" charset="-122"/>
              </a:rPr>
              <a:t>&lt;= ”</a:t>
            </a:r>
          </a:p>
        </p:txBody>
      </p:sp>
      <p:sp>
        <p:nvSpPr>
          <p:cNvPr id="8" name="Text Box 3"/>
          <p:cNvSpPr txBox="1">
            <a:spLocks noChangeArrowheads="1"/>
          </p:cNvSpPr>
          <p:nvPr/>
        </p:nvSpPr>
        <p:spPr bwMode="auto">
          <a:xfrm>
            <a:off x="4256979" y="1943901"/>
            <a:ext cx="4712648" cy="710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zh-CN" altLang="en-US" dirty="0">
                <a:ea typeface="宋体" pitchFamily="2" charset="-122"/>
              </a:rPr>
              <a:t>根据不同条件将不同的表达式赋值给目标信号。</a:t>
            </a:r>
          </a:p>
        </p:txBody>
      </p:sp>
      <p:pic>
        <p:nvPicPr>
          <p:cNvPr id="12290" name="Picture 2"/>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a:off x="0" y="2888964"/>
            <a:ext cx="5057775" cy="209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7051" y="3013104"/>
            <a:ext cx="3691953" cy="3771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 Box 15"/>
          <p:cNvSpPr txBox="1">
            <a:spLocks noChangeArrowheads="1"/>
          </p:cNvSpPr>
          <p:nvPr/>
        </p:nvSpPr>
        <p:spPr bwMode="auto">
          <a:xfrm>
            <a:off x="4887021" y="6351017"/>
            <a:ext cx="3167063"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95000"/>
              </a:lnSpc>
            </a:pPr>
            <a:r>
              <a:rPr lang="zh-CN" altLang="en-US">
                <a:solidFill>
                  <a:srgbClr val="CC3399"/>
                </a:solidFill>
                <a:latin typeface="宋体" pitchFamily="2" charset="-122"/>
                <a:ea typeface="宋体" pitchFamily="2" charset="-122"/>
              </a:rPr>
              <a:t>功能描述：</a:t>
            </a:r>
            <a:r>
              <a:rPr lang="zh-CN" altLang="en-US">
                <a:ea typeface="宋体" pitchFamily="2" charset="-122"/>
              </a:rPr>
              <a:t>四选一电路。</a:t>
            </a:r>
          </a:p>
        </p:txBody>
      </p:sp>
      <p:sp>
        <p:nvSpPr>
          <p:cNvPr id="12" name="Text Box 4"/>
          <p:cNvSpPr txBox="1">
            <a:spLocks noChangeArrowheads="1"/>
          </p:cNvSpPr>
          <p:nvPr/>
        </p:nvSpPr>
        <p:spPr bwMode="auto">
          <a:xfrm>
            <a:off x="4251366" y="2538126"/>
            <a:ext cx="4695708" cy="710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zh-CN" altLang="en-US" dirty="0">
                <a:ea typeface="宋体" pitchFamily="2" charset="-122"/>
              </a:rPr>
              <a:t>根据选择条件的不同而将不同表达式赋给目标信号。</a:t>
            </a:r>
          </a:p>
        </p:txBody>
      </p:sp>
    </p:spTree>
    <p:extLst>
      <p:ext uri="{BB962C8B-B14F-4D97-AF65-F5344CB8AC3E}">
        <p14:creationId xmlns:p14="http://schemas.microsoft.com/office/powerpoint/2010/main" val="3427849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0"/>
            <a:ext cx="7848600" cy="417935"/>
          </a:xfrm>
        </p:spPr>
        <p:txBody>
          <a:bodyPr/>
          <a:lstStyle/>
          <a:p>
            <a:r>
              <a:rPr lang="zh-CN" altLang="en-US" sz="2800" dirty="0"/>
              <a:t>第六章  可编程逻辑</a:t>
            </a:r>
            <a:r>
              <a:rPr lang="en-US" altLang="zh-CN" sz="2800" dirty="0"/>
              <a:t>\</a:t>
            </a:r>
            <a:r>
              <a:rPr lang="zh-CN" altLang="en-US" dirty="0">
                <a:solidFill>
                  <a:srgbClr val="1C1C1C"/>
                </a:solidFill>
                <a:ea typeface="宋体" pitchFamily="2" charset="-122"/>
              </a:rPr>
              <a:t>第一节  </a:t>
            </a:r>
            <a:r>
              <a:rPr lang="en-US" altLang="zh-CN" dirty="0">
                <a:solidFill>
                  <a:srgbClr val="1C1C1C"/>
                </a:solidFill>
                <a:ea typeface="宋体" pitchFamily="2" charset="-122"/>
              </a:rPr>
              <a:t>PLD</a:t>
            </a:r>
            <a:r>
              <a:rPr lang="zh-CN" altLang="en-US" dirty="0">
                <a:solidFill>
                  <a:srgbClr val="1C1C1C"/>
                </a:solidFill>
                <a:ea typeface="宋体" pitchFamily="2" charset="-122"/>
              </a:rPr>
              <a:t>的基本概念</a:t>
            </a:r>
            <a:endParaRPr lang="zh-CN" altLang="en-US" dirty="0"/>
          </a:p>
        </p:txBody>
      </p:sp>
      <p:sp>
        <p:nvSpPr>
          <p:cNvPr id="5" name="内容占位符 4"/>
          <p:cNvSpPr>
            <a:spLocks noGrp="1"/>
          </p:cNvSpPr>
          <p:nvPr>
            <p:ph idx="1"/>
          </p:nvPr>
        </p:nvSpPr>
        <p:spPr>
          <a:xfrm>
            <a:off x="80285" y="519435"/>
            <a:ext cx="8690747" cy="1739488"/>
          </a:xfrm>
        </p:spPr>
        <p:txBody>
          <a:bodyPr/>
          <a:lstStyle/>
          <a:p>
            <a:r>
              <a:rPr lang="zh-CN" altLang="en-US" sz="2800" dirty="0"/>
              <a:t>可编程阵列</a:t>
            </a:r>
            <a:r>
              <a:rPr lang="en-US" altLang="zh-CN" sz="2800" dirty="0"/>
              <a:t>:</a:t>
            </a:r>
          </a:p>
          <a:p>
            <a:pPr lvl="1"/>
            <a:r>
              <a:rPr lang="zh-CN" altLang="en-US" sz="2800" dirty="0"/>
              <a:t>可编程阵列本质上是行、列导线组成的导电网格。</a:t>
            </a:r>
          </a:p>
          <a:p>
            <a:pPr lvl="1"/>
            <a:r>
              <a:rPr lang="zh-CN" altLang="en-US" sz="2800" dirty="0"/>
              <a:t>在网格的交叉点上，通过熔断金属丝或</a:t>
            </a:r>
            <a:r>
              <a:rPr lang="en-US" altLang="zh-CN" sz="2800" dirty="0"/>
              <a:t>E</a:t>
            </a:r>
            <a:r>
              <a:rPr lang="en-US" altLang="zh-CN" sz="2800" baseline="30000" dirty="0"/>
              <a:t>2</a:t>
            </a:r>
            <a:r>
              <a:rPr lang="en-US" altLang="zh-CN" sz="2800" dirty="0"/>
              <a:t>CMOS</a:t>
            </a:r>
            <a:r>
              <a:rPr lang="zh-CN" altLang="en-US" sz="2800" dirty="0"/>
              <a:t>管等连接技术来实现逻辑１或逻辑０。</a:t>
            </a:r>
          </a:p>
          <a:p>
            <a:pPr lvl="1"/>
            <a:r>
              <a:rPr lang="zh-CN" altLang="en-US" sz="2800" dirty="0"/>
              <a:t>可编程阵列分类：与阵列和或阵列</a:t>
            </a:r>
            <a:endParaRPr lang="en-US" altLang="zh-CN" sz="2800"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sp>
        <p:nvSpPr>
          <p:cNvPr id="72" name="Rectangle 3"/>
          <p:cNvSpPr txBox="1">
            <a:spLocks noChangeArrowheads="1"/>
          </p:cNvSpPr>
          <p:nvPr/>
        </p:nvSpPr>
        <p:spPr bwMode="auto">
          <a:xfrm>
            <a:off x="457200" y="3316185"/>
            <a:ext cx="4330700" cy="3538914"/>
          </a:xfrm>
          <a:prstGeom prst="rect">
            <a:avLst/>
          </a:prstGeom>
          <a:ln/>
          <a:extLst/>
        </p:spPr>
        <p:style>
          <a:lnRef idx="2">
            <a:schemeClr val="accent3"/>
          </a:lnRef>
          <a:fillRef idx="1">
            <a:schemeClr val="lt1"/>
          </a:fillRef>
          <a:effectRef idx="0">
            <a:schemeClr val="accent3"/>
          </a:effectRef>
          <a:fontRef idx="minor">
            <a:schemeClr val="dk1"/>
          </a:fontRef>
        </p:style>
        <p:txBody>
          <a:bodyPr vert="horz" wrap="square" lIns="0" tIns="0" rIns="0" bIns="0" numCol="1" anchor="t" anchorCtr="0" compatLnSpc="1">
            <a:prstTxWarp prst="textNoShape">
              <a:avLst/>
            </a:prstTxWarp>
          </a:bodyPr>
          <a:lstStyle>
            <a:lvl1pPr marL="230188" indent="-230188"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mn-lt"/>
                <a:ea typeface="+mn-ea"/>
                <a:cs typeface="+mn-cs"/>
              </a:defRPr>
            </a:lvl1pPr>
            <a:lvl2pPr marL="628650" indent="-231775" algn="l" rtl="0" eaLnBrk="0" fontAlgn="base" hangingPunct="0">
              <a:lnSpc>
                <a:spcPct val="97000"/>
              </a:lnSpc>
              <a:spcBef>
                <a:spcPct val="20000"/>
              </a:spcBef>
              <a:spcAft>
                <a:spcPct val="20000"/>
              </a:spcAft>
              <a:buClr>
                <a:schemeClr val="folHlink"/>
              </a:buClr>
              <a:buFont typeface="Arial" charset="0"/>
              <a:buChar char="-"/>
              <a:defRPr sz="1600" b="1">
                <a:solidFill>
                  <a:schemeClr val="tx1"/>
                </a:solidFill>
                <a:latin typeface="+mn-lt"/>
                <a:ea typeface="+mn-ea"/>
              </a:defRPr>
            </a:lvl2pPr>
            <a:lvl3pPr marL="1025525" indent="-222250" algn="l" rtl="0" eaLnBrk="0" fontAlgn="base" hangingPunct="0">
              <a:lnSpc>
                <a:spcPct val="97000"/>
              </a:lnSpc>
              <a:spcBef>
                <a:spcPct val="20000"/>
              </a:spcBef>
              <a:spcAft>
                <a:spcPct val="20000"/>
              </a:spcAft>
              <a:buClr>
                <a:schemeClr val="folHlink"/>
              </a:buClr>
              <a:buChar char="•"/>
              <a:defRPr sz="1600" b="1">
                <a:solidFill>
                  <a:schemeClr val="tx1"/>
                </a:solidFill>
                <a:latin typeface="Arial" pitchFamily="34" charset="0"/>
                <a:ea typeface="+mn-ea"/>
              </a:defRPr>
            </a:lvl3pPr>
            <a:lvl4pPr marL="1376363" indent="-23177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4pPr>
            <a:lvl5pPr marL="17176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5pPr>
            <a:lvl6pPr marL="21748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6pPr>
            <a:lvl7pPr marL="26320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7pPr>
            <a:lvl8pPr marL="30892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8pPr>
            <a:lvl9pPr marL="35464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9pPr>
          </a:lstStyle>
          <a:p>
            <a:r>
              <a:rPr lang="zh-CN" altLang="en-US" sz="2800" dirty="0"/>
              <a:t>任何组合逻辑的功能最终都可以转化为“与”之“或”的逻辑表达形式</a:t>
            </a:r>
          </a:p>
          <a:p>
            <a:pPr>
              <a:lnSpc>
                <a:spcPct val="120000"/>
              </a:lnSpc>
              <a:buFontTx/>
              <a:buNone/>
            </a:pPr>
            <a:r>
              <a:rPr lang="zh-CN" altLang="en-US" sz="2800" dirty="0"/>
              <a:t>  </a:t>
            </a:r>
            <a:r>
              <a:rPr lang="en-US" altLang="zh-CN" sz="2800" dirty="0"/>
              <a:t>F =ABC + BCD +AD </a:t>
            </a:r>
          </a:p>
          <a:p>
            <a:pPr>
              <a:spcBef>
                <a:spcPct val="50000"/>
              </a:spcBef>
            </a:pPr>
            <a:r>
              <a:rPr lang="zh-CN" altLang="en-US" sz="2800" dirty="0"/>
              <a:t>对栅极进行选择性开引线孔实际上就是对电路进行编程 </a:t>
            </a:r>
          </a:p>
          <a:p>
            <a:endParaRPr lang="en-US" altLang="zh-CN" sz="2800" dirty="0"/>
          </a:p>
        </p:txBody>
      </p:sp>
      <p:sp>
        <p:nvSpPr>
          <p:cNvPr id="73" name="Line 16"/>
          <p:cNvSpPr>
            <a:spLocks noChangeShapeType="1"/>
          </p:cNvSpPr>
          <p:nvPr/>
        </p:nvSpPr>
        <p:spPr bwMode="auto">
          <a:xfrm>
            <a:off x="1646805" y="4824093"/>
            <a:ext cx="288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 name="Line 18"/>
          <p:cNvSpPr>
            <a:spLocks noChangeShapeType="1"/>
          </p:cNvSpPr>
          <p:nvPr/>
        </p:nvSpPr>
        <p:spPr bwMode="auto">
          <a:xfrm>
            <a:off x="3631931" y="4788468"/>
            <a:ext cx="288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 name="Text Box 6"/>
          <p:cNvSpPr txBox="1">
            <a:spLocks noChangeArrowheads="1"/>
          </p:cNvSpPr>
          <p:nvPr/>
        </p:nvSpPr>
        <p:spPr bwMode="auto">
          <a:xfrm>
            <a:off x="4714876" y="2751412"/>
            <a:ext cx="194468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solidFill>
                <a:schemeClr val="tx1"/>
              </a:solidFill>
            </a:endParaRPr>
          </a:p>
        </p:txBody>
      </p:sp>
      <p:sp>
        <p:nvSpPr>
          <p:cNvPr id="80" name="Line 18"/>
          <p:cNvSpPr>
            <a:spLocks noChangeShapeType="1"/>
          </p:cNvSpPr>
          <p:nvPr/>
        </p:nvSpPr>
        <p:spPr bwMode="auto">
          <a:xfrm>
            <a:off x="2231844" y="4788468"/>
            <a:ext cx="2889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2" name="矩形 1"/>
          <p:cNvSpPr/>
          <p:nvPr/>
        </p:nvSpPr>
        <p:spPr>
          <a:xfrm>
            <a:off x="5043383" y="3316185"/>
            <a:ext cx="3789367" cy="286232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zh-CN" dirty="0">
                <a:solidFill>
                  <a:srgbClr val="FF0000"/>
                </a:solidFill>
              </a:rPr>
              <a:t>EECMOS (Electrically Erasable Complementary Metal Oxide Semiconductor): used in reprogrammable memory chips such as FPGAs, PALs and GALs. Non-EECMOS devices cannot be changed . EECMOS chips can be used in prototyping new systems that are rapidly changing</a:t>
            </a:r>
            <a:endParaRPr lang="zh-CN" altLang="en-US" dirty="0">
              <a:solidFill>
                <a:srgbClr val="FF0000"/>
              </a:solidFill>
            </a:endParaRPr>
          </a:p>
        </p:txBody>
      </p:sp>
    </p:spTree>
    <p:extLst>
      <p:ext uri="{BB962C8B-B14F-4D97-AF65-F5344CB8AC3E}">
        <p14:creationId xmlns:p14="http://schemas.microsoft.com/office/powerpoint/2010/main" val="39385141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9687"/>
            <a:ext cx="9027297" cy="417935"/>
          </a:xfrm>
        </p:spPr>
        <p:txBody>
          <a:bodyPr/>
          <a:lstStyle/>
          <a:p>
            <a:r>
              <a:rPr lang="zh-CN" altLang="en-US" sz="2800" dirty="0"/>
              <a:t>第六章  可编程逻辑</a:t>
            </a:r>
            <a:r>
              <a:rPr lang="en-US" altLang="zh-CN" sz="2800" dirty="0"/>
              <a:t>\</a:t>
            </a:r>
            <a:r>
              <a:rPr lang="zh-CN" altLang="en-US" sz="2800" dirty="0"/>
              <a:t>第四节  </a:t>
            </a:r>
            <a:r>
              <a:rPr lang="en-US" altLang="zh-CN" sz="2800" dirty="0"/>
              <a:t>VHDL</a:t>
            </a:r>
            <a:r>
              <a:rPr lang="zh-CN" altLang="en-US" sz="2800" dirty="0"/>
              <a:t>语言编程</a:t>
            </a:r>
            <a:endParaRPr lang="zh-CN" altLang="en-US" dirty="0"/>
          </a:p>
        </p:txBody>
      </p:sp>
      <p:sp>
        <p:nvSpPr>
          <p:cNvPr id="13" name="Text Box 598"/>
          <p:cNvSpPr txBox="1">
            <a:spLocks noGrp="1" noChangeArrowheads="1"/>
          </p:cNvSpPr>
          <p:nvPr>
            <p:ph idx="1"/>
          </p:nvPr>
        </p:nvSpPr>
        <p:spPr bwMode="auto">
          <a:xfrm>
            <a:off x="-751" y="373373"/>
            <a:ext cx="8909050" cy="2445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spcAft>
                <a:spcPts val="0"/>
              </a:spcAft>
            </a:pPr>
            <a:r>
              <a:rPr lang="en-US" altLang="zh-CN" sz="2800" dirty="0">
                <a:ea typeface="宋体" pitchFamily="2" charset="-122"/>
              </a:rPr>
              <a:t>VHDL</a:t>
            </a:r>
            <a:r>
              <a:rPr lang="zh-CN" altLang="en-US" sz="2800" dirty="0">
                <a:ea typeface="宋体" pitchFamily="2" charset="-122"/>
              </a:rPr>
              <a:t>语言</a:t>
            </a:r>
            <a:endParaRPr lang="en-US" altLang="zh-CN" sz="2800" dirty="0">
              <a:ea typeface="宋体" pitchFamily="2" charset="-122"/>
            </a:endParaRPr>
          </a:p>
          <a:p>
            <a:pPr lvl="1" eaLnBrk="1" hangingPunct="1">
              <a:lnSpc>
                <a:spcPct val="100000"/>
              </a:lnSpc>
              <a:spcAft>
                <a:spcPts val="0"/>
              </a:spcAft>
            </a:pPr>
            <a:r>
              <a:rPr lang="zh-CN" altLang="en-US" sz="2800" dirty="0">
                <a:ea typeface="宋体" pitchFamily="2" charset="-122"/>
              </a:rPr>
              <a:t>顺序描述语句</a:t>
            </a:r>
          </a:p>
          <a:p>
            <a:pPr lvl="2"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zh-CN" altLang="en-US" dirty="0">
              <a:ea typeface="宋体" pitchFamily="2" charset="-122"/>
            </a:endParaRPr>
          </a:p>
        </p:txBody>
      </p:sp>
      <p:pic>
        <p:nvPicPr>
          <p:cNvPr id="13314" name="Picture 2"/>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a:off x="611736" y="1403865"/>
            <a:ext cx="8409669" cy="4587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11736" y="1541371"/>
            <a:ext cx="2970198"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endParaRPr lang="zh-CN" altLang="en-US" dirty="0"/>
          </a:p>
        </p:txBody>
      </p:sp>
    </p:spTree>
    <p:extLst>
      <p:ext uri="{BB962C8B-B14F-4D97-AF65-F5344CB8AC3E}">
        <p14:creationId xmlns:p14="http://schemas.microsoft.com/office/powerpoint/2010/main" val="18277780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9687"/>
            <a:ext cx="9027297" cy="417935"/>
          </a:xfrm>
        </p:spPr>
        <p:txBody>
          <a:bodyPr/>
          <a:lstStyle/>
          <a:p>
            <a:r>
              <a:rPr lang="zh-CN" altLang="en-US" sz="2800" dirty="0"/>
              <a:t>第六章  可编程逻辑</a:t>
            </a:r>
            <a:r>
              <a:rPr lang="en-US" altLang="zh-CN" sz="2800" dirty="0"/>
              <a:t>\</a:t>
            </a:r>
            <a:r>
              <a:rPr lang="zh-CN" altLang="en-US" sz="2800" dirty="0"/>
              <a:t>第四节  </a:t>
            </a:r>
            <a:r>
              <a:rPr lang="en-US" altLang="zh-CN" sz="2800" dirty="0"/>
              <a:t>VHDL</a:t>
            </a:r>
            <a:r>
              <a:rPr lang="zh-CN" altLang="en-US" sz="2800" dirty="0"/>
              <a:t>语言编程</a:t>
            </a:r>
            <a:endParaRPr lang="zh-CN" altLang="en-US" dirty="0"/>
          </a:p>
        </p:txBody>
      </p:sp>
      <p:sp>
        <p:nvSpPr>
          <p:cNvPr id="13" name="Text Box 598"/>
          <p:cNvSpPr txBox="1">
            <a:spLocks noGrp="1" noChangeArrowheads="1"/>
          </p:cNvSpPr>
          <p:nvPr>
            <p:ph idx="1"/>
          </p:nvPr>
        </p:nvSpPr>
        <p:spPr bwMode="auto">
          <a:xfrm>
            <a:off x="-751" y="373373"/>
            <a:ext cx="8909050" cy="2962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spcAft>
                <a:spcPts val="0"/>
              </a:spcAft>
            </a:pPr>
            <a:r>
              <a:rPr lang="en-US" altLang="zh-CN" sz="2800" dirty="0">
                <a:ea typeface="宋体" pitchFamily="2" charset="-122"/>
              </a:rPr>
              <a:t>VHDL</a:t>
            </a:r>
            <a:r>
              <a:rPr lang="zh-CN" altLang="en-US" sz="2800" dirty="0">
                <a:ea typeface="宋体" pitchFamily="2" charset="-122"/>
              </a:rPr>
              <a:t>语言</a:t>
            </a:r>
            <a:endParaRPr lang="en-US" altLang="zh-CN" sz="2800" dirty="0">
              <a:ea typeface="宋体" pitchFamily="2" charset="-122"/>
            </a:endParaRPr>
          </a:p>
          <a:p>
            <a:pPr lvl="1" eaLnBrk="1" hangingPunct="1">
              <a:lnSpc>
                <a:spcPct val="100000"/>
              </a:lnSpc>
              <a:spcAft>
                <a:spcPts val="0"/>
              </a:spcAft>
            </a:pPr>
            <a:r>
              <a:rPr lang="zh-CN" altLang="en-US" sz="2800" dirty="0">
                <a:ea typeface="宋体" pitchFamily="2" charset="-122"/>
              </a:rPr>
              <a:t>顺序描述语句</a:t>
            </a:r>
            <a:endParaRPr lang="en-US" altLang="zh-CN" sz="2800" dirty="0">
              <a:ea typeface="宋体" pitchFamily="2" charset="-122"/>
            </a:endParaRPr>
          </a:p>
          <a:p>
            <a:pPr lvl="2" eaLnBrk="1" hangingPunct="1">
              <a:lnSpc>
                <a:spcPct val="100000"/>
              </a:lnSpc>
              <a:spcAft>
                <a:spcPts val="0"/>
              </a:spcAft>
            </a:pPr>
            <a:r>
              <a:rPr lang="en-US" altLang="zh-CN" sz="2800" dirty="0">
                <a:ea typeface="宋体" pitchFamily="2" charset="-122"/>
              </a:rPr>
              <a:t>If</a:t>
            </a:r>
            <a:r>
              <a:rPr lang="zh-CN" altLang="en-US" sz="2800" dirty="0">
                <a:ea typeface="宋体" pitchFamily="2" charset="-122"/>
              </a:rPr>
              <a:t>语句</a:t>
            </a:r>
          </a:p>
          <a:p>
            <a:pPr lvl="2"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zh-CN" altLang="en-US" dirty="0">
              <a:ea typeface="宋体" pitchFamily="2" charset="-122"/>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1970" y="548808"/>
            <a:ext cx="4869067" cy="5786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21"/>
          <p:cNvSpPr txBox="1">
            <a:spLocks noChangeArrowheads="1"/>
          </p:cNvSpPr>
          <p:nvPr/>
        </p:nvSpPr>
        <p:spPr bwMode="auto">
          <a:xfrm>
            <a:off x="836751" y="5951362"/>
            <a:ext cx="3167062" cy="417512"/>
          </a:xfrm>
          <a:prstGeom prst="rect">
            <a:avLst/>
          </a:prstGeom>
          <a:solidFill>
            <a:srgbClr val="FFFFFF"/>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95000"/>
              </a:lnSpc>
            </a:pPr>
            <a:r>
              <a:rPr lang="zh-CN" altLang="en-US" dirty="0">
                <a:solidFill>
                  <a:srgbClr val="CC3399"/>
                </a:solidFill>
                <a:latin typeface="宋体" pitchFamily="2" charset="-122"/>
                <a:ea typeface="宋体" pitchFamily="2" charset="-122"/>
              </a:rPr>
              <a:t>功能描述：</a:t>
            </a:r>
            <a:r>
              <a:rPr lang="zh-CN" altLang="en-US" dirty="0">
                <a:ea typeface="宋体" pitchFamily="2" charset="-122"/>
              </a:rPr>
              <a:t>四选一电路。</a:t>
            </a:r>
          </a:p>
        </p:txBody>
      </p:sp>
    </p:spTree>
    <p:extLst>
      <p:ext uri="{BB962C8B-B14F-4D97-AF65-F5344CB8AC3E}">
        <p14:creationId xmlns:p14="http://schemas.microsoft.com/office/powerpoint/2010/main" val="3558229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9687"/>
            <a:ext cx="9027297" cy="417935"/>
          </a:xfrm>
        </p:spPr>
        <p:txBody>
          <a:bodyPr/>
          <a:lstStyle/>
          <a:p>
            <a:r>
              <a:rPr lang="zh-CN" altLang="en-US" sz="2800" dirty="0"/>
              <a:t>第六章  可编程逻辑</a:t>
            </a:r>
            <a:r>
              <a:rPr lang="en-US" altLang="zh-CN" sz="2800" dirty="0"/>
              <a:t>\</a:t>
            </a:r>
            <a:r>
              <a:rPr lang="zh-CN" altLang="en-US" sz="2800" dirty="0"/>
              <a:t>第四节  </a:t>
            </a:r>
            <a:r>
              <a:rPr lang="en-US" altLang="zh-CN" sz="2800" dirty="0"/>
              <a:t>VHDL</a:t>
            </a:r>
            <a:r>
              <a:rPr lang="zh-CN" altLang="en-US" sz="2800" dirty="0"/>
              <a:t>语言编程</a:t>
            </a:r>
            <a:endParaRPr lang="zh-CN" altLang="en-US" dirty="0"/>
          </a:p>
        </p:txBody>
      </p:sp>
      <p:sp>
        <p:nvSpPr>
          <p:cNvPr id="13" name="Text Box 598"/>
          <p:cNvSpPr txBox="1">
            <a:spLocks noGrp="1" noChangeArrowheads="1"/>
          </p:cNvSpPr>
          <p:nvPr>
            <p:ph idx="1"/>
          </p:nvPr>
        </p:nvSpPr>
        <p:spPr bwMode="auto">
          <a:xfrm>
            <a:off x="-751" y="373373"/>
            <a:ext cx="8909050" cy="3480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spcAft>
                <a:spcPts val="0"/>
              </a:spcAft>
            </a:pPr>
            <a:r>
              <a:rPr lang="en-US" altLang="zh-CN" sz="2800" dirty="0">
                <a:ea typeface="宋体" pitchFamily="2" charset="-122"/>
              </a:rPr>
              <a:t>VHDL</a:t>
            </a:r>
            <a:r>
              <a:rPr lang="zh-CN" altLang="en-US" sz="2800" dirty="0">
                <a:ea typeface="宋体" pitchFamily="2" charset="-122"/>
              </a:rPr>
              <a:t>语言</a:t>
            </a:r>
            <a:endParaRPr lang="en-US" altLang="zh-CN" sz="2800" dirty="0">
              <a:ea typeface="宋体" pitchFamily="2" charset="-122"/>
            </a:endParaRPr>
          </a:p>
          <a:p>
            <a:pPr lvl="1" eaLnBrk="1" hangingPunct="1">
              <a:lnSpc>
                <a:spcPct val="100000"/>
              </a:lnSpc>
              <a:spcAft>
                <a:spcPts val="0"/>
              </a:spcAft>
            </a:pPr>
            <a:r>
              <a:rPr lang="zh-CN" altLang="en-US" sz="2800" dirty="0">
                <a:ea typeface="宋体" pitchFamily="2" charset="-122"/>
              </a:rPr>
              <a:t>顺序描述语句</a:t>
            </a:r>
            <a:endParaRPr lang="en-US" altLang="zh-CN" sz="2800" dirty="0">
              <a:ea typeface="宋体" pitchFamily="2" charset="-122"/>
            </a:endParaRPr>
          </a:p>
          <a:p>
            <a:pPr lvl="2" eaLnBrk="1" hangingPunct="1">
              <a:lnSpc>
                <a:spcPct val="100000"/>
              </a:lnSpc>
              <a:spcAft>
                <a:spcPts val="0"/>
              </a:spcAft>
            </a:pPr>
            <a:r>
              <a:rPr lang="en-US" altLang="zh-CN" sz="2800" dirty="0">
                <a:ea typeface="宋体" pitchFamily="2" charset="-122"/>
              </a:rPr>
              <a:t>If</a:t>
            </a:r>
            <a:r>
              <a:rPr lang="zh-CN" altLang="en-US" sz="2800" dirty="0">
                <a:ea typeface="宋体" pitchFamily="2" charset="-122"/>
              </a:rPr>
              <a:t>语句</a:t>
            </a:r>
            <a:endParaRPr lang="en-US" altLang="zh-CN" sz="2800" dirty="0">
              <a:ea typeface="宋体" pitchFamily="2" charset="-122"/>
            </a:endParaRPr>
          </a:p>
          <a:p>
            <a:pPr lvl="2" eaLnBrk="1" hangingPunct="1">
              <a:lnSpc>
                <a:spcPct val="100000"/>
              </a:lnSpc>
              <a:spcAft>
                <a:spcPts val="0"/>
              </a:spcAft>
            </a:pPr>
            <a:r>
              <a:rPr lang="en-US" altLang="zh-CN" sz="2800" dirty="0">
                <a:ea typeface="宋体" pitchFamily="2" charset="-122"/>
              </a:rPr>
              <a:t>Case</a:t>
            </a:r>
            <a:r>
              <a:rPr lang="zh-CN" altLang="en-US" sz="2800" dirty="0">
                <a:ea typeface="宋体" pitchFamily="2" charset="-122"/>
              </a:rPr>
              <a:t>语句</a:t>
            </a:r>
          </a:p>
          <a:p>
            <a:pPr lvl="2"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zh-CN" altLang="en-US" dirty="0">
              <a:ea typeface="宋体" pitchFamily="2" charset="-122"/>
            </a:endParaRPr>
          </a:p>
        </p:txBody>
      </p:sp>
      <p:sp>
        <p:nvSpPr>
          <p:cNvPr id="8" name="Text Box 7"/>
          <p:cNvSpPr txBox="1">
            <a:spLocks noChangeArrowheads="1"/>
          </p:cNvSpPr>
          <p:nvPr/>
        </p:nvSpPr>
        <p:spPr bwMode="auto">
          <a:xfrm>
            <a:off x="157208" y="2402284"/>
            <a:ext cx="4054768" cy="1614349"/>
          </a:xfrm>
          <a:prstGeom prst="rect">
            <a:avLst/>
          </a:prstGeom>
          <a:ln/>
        </p:spPr>
        <p:style>
          <a:lnRef idx="2">
            <a:schemeClr val="accent1"/>
          </a:lnRef>
          <a:fillRef idx="1">
            <a:schemeClr val="lt1"/>
          </a:fillRef>
          <a:effectRef idx="0">
            <a:schemeClr val="accent1"/>
          </a:effectRef>
          <a:fontRef idx="minor">
            <a:schemeClr val="dk1"/>
          </a:fontRef>
        </p:style>
        <p:txBody>
          <a:bodyPr wrap="square"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40000"/>
              </a:lnSpc>
              <a:spcBef>
                <a:spcPts val="1200"/>
              </a:spcBef>
            </a:pPr>
            <a:endParaRPr lang="en-US" altLang="zh-CN" sz="1600" dirty="0"/>
          </a:p>
          <a:p>
            <a:pPr eaLnBrk="1" hangingPunct="1">
              <a:lnSpc>
                <a:spcPct val="50000"/>
              </a:lnSpc>
              <a:spcBef>
                <a:spcPts val="1200"/>
              </a:spcBef>
            </a:pPr>
            <a:r>
              <a:rPr lang="en-US" altLang="zh-CN" sz="1600" dirty="0">
                <a:solidFill>
                  <a:schemeClr val="accent2"/>
                </a:solidFill>
              </a:rPr>
              <a:t>case</a:t>
            </a:r>
            <a:r>
              <a:rPr lang="en-US" altLang="zh-CN" sz="1600" dirty="0"/>
              <a:t>   </a:t>
            </a:r>
            <a:r>
              <a:rPr lang="zh-CN" altLang="en-US" sz="1600" dirty="0"/>
              <a:t>条件表达式  </a:t>
            </a:r>
            <a:r>
              <a:rPr lang="en-US" altLang="zh-CN" sz="1600" dirty="0">
                <a:solidFill>
                  <a:schemeClr val="accent2"/>
                </a:solidFill>
              </a:rPr>
              <a:t>is</a:t>
            </a:r>
          </a:p>
          <a:p>
            <a:pPr eaLnBrk="1" hangingPunct="1">
              <a:lnSpc>
                <a:spcPct val="50000"/>
              </a:lnSpc>
              <a:spcBef>
                <a:spcPts val="1200"/>
              </a:spcBef>
            </a:pPr>
            <a:r>
              <a:rPr lang="en-US" altLang="zh-CN" sz="1600" dirty="0"/>
              <a:t>  </a:t>
            </a:r>
            <a:r>
              <a:rPr lang="en-US" altLang="zh-CN" sz="1600" dirty="0">
                <a:solidFill>
                  <a:schemeClr val="accent2"/>
                </a:solidFill>
              </a:rPr>
              <a:t>when  </a:t>
            </a:r>
            <a:r>
              <a:rPr lang="zh-CN" altLang="en-US" sz="1600" dirty="0"/>
              <a:t>条件表达式的值</a:t>
            </a:r>
            <a:r>
              <a:rPr lang="en-US" altLang="zh-CN" sz="1600" dirty="0"/>
              <a:t>=&gt;</a:t>
            </a:r>
            <a:r>
              <a:rPr lang="zh-CN" altLang="en-US" sz="1600" dirty="0"/>
              <a:t>一组顺序语句；</a:t>
            </a:r>
            <a:endParaRPr lang="zh-CN" altLang="en-US" sz="1600" dirty="0">
              <a:solidFill>
                <a:schemeClr val="accent2"/>
              </a:solidFill>
            </a:endParaRPr>
          </a:p>
          <a:p>
            <a:pPr eaLnBrk="1" hangingPunct="1">
              <a:lnSpc>
                <a:spcPct val="50000"/>
              </a:lnSpc>
              <a:spcBef>
                <a:spcPts val="1200"/>
              </a:spcBef>
            </a:pPr>
            <a:r>
              <a:rPr lang="zh-CN" altLang="en-US" sz="1600" dirty="0"/>
              <a:t>                                </a:t>
            </a:r>
            <a:r>
              <a:rPr lang="en-US" altLang="zh-CN" sz="1600" dirty="0"/>
              <a:t>……</a:t>
            </a:r>
          </a:p>
          <a:p>
            <a:pPr eaLnBrk="1" hangingPunct="1">
              <a:lnSpc>
                <a:spcPct val="50000"/>
              </a:lnSpc>
              <a:spcBef>
                <a:spcPts val="1200"/>
              </a:spcBef>
            </a:pPr>
            <a:r>
              <a:rPr lang="en-US" altLang="zh-CN" sz="1600" dirty="0"/>
              <a:t>  </a:t>
            </a:r>
            <a:r>
              <a:rPr lang="en-US" altLang="zh-CN" sz="1600" dirty="0">
                <a:solidFill>
                  <a:schemeClr val="accent2"/>
                </a:solidFill>
              </a:rPr>
              <a:t>when  </a:t>
            </a:r>
            <a:r>
              <a:rPr lang="zh-CN" altLang="en-US" sz="1600" dirty="0"/>
              <a:t>条件表达式的值</a:t>
            </a:r>
            <a:r>
              <a:rPr lang="en-US" altLang="zh-CN" sz="1600" dirty="0"/>
              <a:t>=&gt;</a:t>
            </a:r>
            <a:r>
              <a:rPr lang="zh-CN" altLang="en-US" sz="1600" dirty="0"/>
              <a:t>一组顺序语句；</a:t>
            </a:r>
          </a:p>
          <a:p>
            <a:pPr eaLnBrk="1" hangingPunct="1">
              <a:lnSpc>
                <a:spcPct val="50000"/>
              </a:lnSpc>
              <a:spcBef>
                <a:spcPts val="1200"/>
              </a:spcBef>
            </a:pPr>
            <a:r>
              <a:rPr lang="en-US" altLang="zh-CN" sz="1600" dirty="0">
                <a:solidFill>
                  <a:schemeClr val="accent2"/>
                </a:solidFill>
              </a:rPr>
              <a:t>end case;</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1994" y="729907"/>
            <a:ext cx="4520948" cy="4959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Box 9"/>
          <p:cNvSpPr txBox="1">
            <a:spLocks noChangeArrowheads="1"/>
          </p:cNvSpPr>
          <p:nvPr/>
        </p:nvSpPr>
        <p:spPr bwMode="auto">
          <a:xfrm>
            <a:off x="5014474" y="5904165"/>
            <a:ext cx="3455988"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95000"/>
              </a:lnSpc>
            </a:pPr>
            <a:r>
              <a:rPr lang="zh-CN" altLang="en-US" dirty="0">
                <a:solidFill>
                  <a:srgbClr val="CC3399"/>
                </a:solidFill>
                <a:latin typeface="宋体" pitchFamily="2" charset="-122"/>
                <a:ea typeface="宋体" pitchFamily="2" charset="-122"/>
              </a:rPr>
              <a:t>功能描述：</a:t>
            </a:r>
            <a:r>
              <a:rPr lang="zh-CN" altLang="en-US" dirty="0">
                <a:ea typeface="宋体" pitchFamily="2" charset="-122"/>
              </a:rPr>
              <a:t>四选一电路。</a:t>
            </a:r>
          </a:p>
        </p:txBody>
      </p:sp>
    </p:spTree>
    <p:extLst>
      <p:ext uri="{BB962C8B-B14F-4D97-AF65-F5344CB8AC3E}">
        <p14:creationId xmlns:p14="http://schemas.microsoft.com/office/powerpoint/2010/main" val="35481773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9687"/>
            <a:ext cx="9027297" cy="417935"/>
          </a:xfrm>
        </p:spPr>
        <p:txBody>
          <a:bodyPr/>
          <a:lstStyle/>
          <a:p>
            <a:r>
              <a:rPr lang="zh-CN" altLang="en-US" sz="2800" dirty="0"/>
              <a:t>第六章  可编程逻辑</a:t>
            </a:r>
            <a:r>
              <a:rPr lang="en-US" altLang="zh-CN" sz="2800" dirty="0"/>
              <a:t>\</a:t>
            </a:r>
            <a:r>
              <a:rPr lang="zh-CN" altLang="en-US" sz="2800" dirty="0"/>
              <a:t>第四节  </a:t>
            </a:r>
            <a:r>
              <a:rPr lang="en-US" altLang="zh-CN" sz="2800" dirty="0"/>
              <a:t>VHDL</a:t>
            </a:r>
            <a:r>
              <a:rPr lang="zh-CN" altLang="en-US" sz="2800" dirty="0"/>
              <a:t>语言编程</a:t>
            </a:r>
            <a:endParaRPr lang="zh-CN" altLang="en-US" dirty="0"/>
          </a:p>
        </p:txBody>
      </p:sp>
      <p:sp>
        <p:nvSpPr>
          <p:cNvPr id="13" name="Text Box 598"/>
          <p:cNvSpPr txBox="1">
            <a:spLocks noGrp="1" noChangeArrowheads="1"/>
          </p:cNvSpPr>
          <p:nvPr>
            <p:ph idx="1"/>
          </p:nvPr>
        </p:nvSpPr>
        <p:spPr bwMode="auto">
          <a:xfrm>
            <a:off x="-751" y="373373"/>
            <a:ext cx="8909050" cy="3997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spcAft>
                <a:spcPts val="0"/>
              </a:spcAft>
            </a:pPr>
            <a:r>
              <a:rPr lang="en-US" altLang="zh-CN" sz="2800" dirty="0">
                <a:ea typeface="宋体" pitchFamily="2" charset="-122"/>
              </a:rPr>
              <a:t>VHDL</a:t>
            </a:r>
            <a:r>
              <a:rPr lang="zh-CN" altLang="en-US" sz="2800" dirty="0">
                <a:ea typeface="宋体" pitchFamily="2" charset="-122"/>
              </a:rPr>
              <a:t>语言</a:t>
            </a:r>
            <a:endParaRPr lang="en-US" altLang="zh-CN" sz="2800" dirty="0">
              <a:ea typeface="宋体" pitchFamily="2" charset="-122"/>
            </a:endParaRPr>
          </a:p>
          <a:p>
            <a:pPr lvl="1" eaLnBrk="1" hangingPunct="1">
              <a:lnSpc>
                <a:spcPct val="100000"/>
              </a:lnSpc>
              <a:spcAft>
                <a:spcPts val="0"/>
              </a:spcAft>
            </a:pPr>
            <a:r>
              <a:rPr lang="zh-CN" altLang="en-US" sz="2800" dirty="0">
                <a:ea typeface="宋体" pitchFamily="2" charset="-122"/>
              </a:rPr>
              <a:t>顺序描述语句</a:t>
            </a:r>
            <a:endParaRPr lang="en-US" altLang="zh-CN" sz="2800" dirty="0">
              <a:ea typeface="宋体" pitchFamily="2" charset="-122"/>
            </a:endParaRPr>
          </a:p>
          <a:p>
            <a:pPr lvl="2" eaLnBrk="1" hangingPunct="1">
              <a:lnSpc>
                <a:spcPct val="100000"/>
              </a:lnSpc>
              <a:spcAft>
                <a:spcPts val="0"/>
              </a:spcAft>
            </a:pPr>
            <a:r>
              <a:rPr lang="en-US" altLang="zh-CN" sz="2800" dirty="0">
                <a:ea typeface="宋体" pitchFamily="2" charset="-122"/>
              </a:rPr>
              <a:t>If</a:t>
            </a:r>
            <a:r>
              <a:rPr lang="zh-CN" altLang="en-US" sz="2800" dirty="0">
                <a:ea typeface="宋体" pitchFamily="2" charset="-122"/>
              </a:rPr>
              <a:t>语句</a:t>
            </a:r>
            <a:endParaRPr lang="en-US" altLang="zh-CN" sz="2800" dirty="0">
              <a:ea typeface="宋体" pitchFamily="2" charset="-122"/>
            </a:endParaRPr>
          </a:p>
          <a:p>
            <a:pPr lvl="2" eaLnBrk="1" hangingPunct="1">
              <a:lnSpc>
                <a:spcPct val="100000"/>
              </a:lnSpc>
              <a:spcAft>
                <a:spcPts val="0"/>
              </a:spcAft>
            </a:pPr>
            <a:r>
              <a:rPr lang="en-US" altLang="zh-CN" sz="2800" dirty="0">
                <a:ea typeface="宋体" pitchFamily="2" charset="-122"/>
              </a:rPr>
              <a:t>Case</a:t>
            </a:r>
            <a:r>
              <a:rPr lang="zh-CN" altLang="en-US" sz="2800" dirty="0">
                <a:ea typeface="宋体" pitchFamily="2" charset="-122"/>
              </a:rPr>
              <a:t>语句</a:t>
            </a:r>
            <a:endParaRPr lang="en-US" altLang="zh-CN" sz="2800" dirty="0">
              <a:ea typeface="宋体" pitchFamily="2" charset="-122"/>
            </a:endParaRPr>
          </a:p>
          <a:p>
            <a:pPr lvl="2" eaLnBrk="1" hangingPunct="1">
              <a:lnSpc>
                <a:spcPct val="100000"/>
              </a:lnSpc>
              <a:spcAft>
                <a:spcPts val="0"/>
              </a:spcAft>
            </a:pPr>
            <a:r>
              <a:rPr lang="en-US" altLang="zh-CN" sz="2800" dirty="0">
                <a:ea typeface="宋体" pitchFamily="2" charset="-122"/>
              </a:rPr>
              <a:t>for loop</a:t>
            </a:r>
            <a:r>
              <a:rPr lang="zh-CN" altLang="en-US" sz="2800" dirty="0">
                <a:ea typeface="宋体" pitchFamily="2" charset="-122"/>
              </a:rPr>
              <a:t>语句</a:t>
            </a:r>
          </a:p>
          <a:p>
            <a:pPr lvl="2"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zh-CN" altLang="en-US" dirty="0">
              <a:ea typeface="宋体" pitchFamily="2" charset="-122"/>
            </a:endParaRPr>
          </a:p>
        </p:txBody>
      </p:sp>
      <p:sp>
        <p:nvSpPr>
          <p:cNvPr id="7" name="Text Box 7"/>
          <p:cNvSpPr txBox="1">
            <a:spLocks noChangeArrowheads="1"/>
          </p:cNvSpPr>
          <p:nvPr/>
        </p:nvSpPr>
        <p:spPr bwMode="auto">
          <a:xfrm>
            <a:off x="20738" y="3113979"/>
            <a:ext cx="3516194" cy="770464"/>
          </a:xfrm>
          <a:prstGeom prst="rect">
            <a:avLst/>
          </a:prstGeom>
          <a:noFill/>
          <a:ln w="19050" algn="ctr">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65000"/>
              </a:lnSpc>
              <a:spcBef>
                <a:spcPts val="600"/>
              </a:spcBef>
            </a:pPr>
            <a:r>
              <a:rPr lang="zh-CN" altLang="en-US" sz="1600" dirty="0"/>
              <a:t>循环标号：</a:t>
            </a:r>
            <a:r>
              <a:rPr lang="en-US" altLang="zh-CN" sz="1600" dirty="0">
                <a:solidFill>
                  <a:schemeClr val="accent2"/>
                </a:solidFill>
              </a:rPr>
              <a:t>for</a:t>
            </a:r>
            <a:r>
              <a:rPr lang="en-US" altLang="zh-CN" sz="1600" dirty="0"/>
              <a:t> </a:t>
            </a:r>
            <a:r>
              <a:rPr lang="zh-CN" altLang="en-US" sz="1600" dirty="0"/>
              <a:t>循环变量 </a:t>
            </a:r>
            <a:r>
              <a:rPr lang="en-US" altLang="zh-CN" sz="1600" dirty="0">
                <a:solidFill>
                  <a:schemeClr val="accent2"/>
                </a:solidFill>
              </a:rPr>
              <a:t>in</a:t>
            </a:r>
            <a:r>
              <a:rPr lang="en-US" altLang="zh-CN" sz="1600" dirty="0"/>
              <a:t> </a:t>
            </a:r>
            <a:r>
              <a:rPr lang="zh-CN" altLang="en-US" sz="1600" dirty="0"/>
              <a:t>范围 </a:t>
            </a:r>
            <a:r>
              <a:rPr lang="en-US" altLang="zh-CN" sz="1600" dirty="0">
                <a:solidFill>
                  <a:schemeClr val="accent2"/>
                </a:solidFill>
              </a:rPr>
              <a:t>loop</a:t>
            </a:r>
          </a:p>
          <a:p>
            <a:pPr eaLnBrk="1" hangingPunct="1">
              <a:lnSpc>
                <a:spcPct val="65000"/>
              </a:lnSpc>
              <a:spcBef>
                <a:spcPts val="600"/>
              </a:spcBef>
            </a:pPr>
            <a:r>
              <a:rPr lang="en-US" altLang="zh-CN" sz="1600" dirty="0"/>
              <a:t>                       </a:t>
            </a:r>
            <a:r>
              <a:rPr lang="zh-CN" altLang="en-US" sz="1600" dirty="0"/>
              <a:t>顺序处理语句；</a:t>
            </a:r>
          </a:p>
          <a:p>
            <a:pPr eaLnBrk="1" hangingPunct="1">
              <a:lnSpc>
                <a:spcPct val="65000"/>
              </a:lnSpc>
              <a:spcBef>
                <a:spcPts val="600"/>
              </a:spcBef>
            </a:pPr>
            <a:r>
              <a:rPr lang="zh-CN" altLang="en-US" sz="1600" dirty="0">
                <a:solidFill>
                  <a:schemeClr val="accent2"/>
                </a:solidFill>
              </a:rPr>
              <a:t>                    </a:t>
            </a:r>
            <a:r>
              <a:rPr lang="en-US" altLang="zh-CN" sz="1600" dirty="0">
                <a:solidFill>
                  <a:schemeClr val="accent2"/>
                </a:solidFill>
              </a:rPr>
              <a:t>end loop</a:t>
            </a:r>
            <a:r>
              <a:rPr lang="en-US" altLang="zh-CN" sz="1600" dirty="0"/>
              <a:t> </a:t>
            </a:r>
            <a:r>
              <a:rPr lang="zh-CN" altLang="en-US" sz="1600" dirty="0"/>
              <a:t>循环标号；</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6824" y="508004"/>
            <a:ext cx="5295826" cy="5492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 Box 9"/>
          <p:cNvSpPr txBox="1">
            <a:spLocks noChangeArrowheads="1"/>
          </p:cNvSpPr>
          <p:nvPr/>
        </p:nvSpPr>
        <p:spPr bwMode="auto">
          <a:xfrm>
            <a:off x="310836" y="5139114"/>
            <a:ext cx="3455988" cy="130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95000"/>
              </a:lnSpc>
            </a:pPr>
            <a:r>
              <a:rPr lang="zh-CN" altLang="en-US" dirty="0">
                <a:solidFill>
                  <a:srgbClr val="CC3399"/>
                </a:solidFill>
                <a:latin typeface="宋体" pitchFamily="2" charset="-122"/>
                <a:ea typeface="宋体" pitchFamily="2" charset="-122"/>
              </a:rPr>
              <a:t>功能描述：</a:t>
            </a:r>
            <a:r>
              <a:rPr lang="en-US" altLang="zh-CN" dirty="0">
                <a:solidFill>
                  <a:srgbClr val="CC3399"/>
                </a:solidFill>
                <a:latin typeface="宋体" pitchFamily="2" charset="-122"/>
                <a:ea typeface="宋体" pitchFamily="2" charset="-122"/>
              </a:rPr>
              <a:t>8</a:t>
            </a:r>
            <a:r>
              <a:rPr lang="zh-CN" altLang="en-US" dirty="0">
                <a:solidFill>
                  <a:srgbClr val="CC3399"/>
                </a:solidFill>
                <a:latin typeface="宋体" pitchFamily="2" charset="-122"/>
                <a:ea typeface="宋体" pitchFamily="2" charset="-122"/>
              </a:rPr>
              <a:t>位奇偶校验电路</a:t>
            </a:r>
            <a:r>
              <a:rPr lang="zh-CN" altLang="en-US" dirty="0">
                <a:ea typeface="宋体" pitchFamily="2" charset="-122"/>
              </a:rPr>
              <a:t>将输入端口</a:t>
            </a:r>
            <a:r>
              <a:rPr lang="en-US" altLang="zh-CN" dirty="0">
                <a:ea typeface="宋体" pitchFamily="2" charset="-122"/>
              </a:rPr>
              <a:t>d</a:t>
            </a:r>
            <a:r>
              <a:rPr lang="zh-CN" altLang="en-US" dirty="0">
                <a:ea typeface="宋体" pitchFamily="2" charset="-122"/>
              </a:rPr>
              <a:t>送来的矢量进行按位异或，</a:t>
            </a:r>
            <a:r>
              <a:rPr lang="en-US" altLang="zh-CN" dirty="0">
                <a:ea typeface="宋体" pitchFamily="2" charset="-122"/>
              </a:rPr>
              <a:t>d</a:t>
            </a:r>
            <a:r>
              <a:rPr lang="zh-CN" altLang="en-US" dirty="0">
                <a:ea typeface="宋体" pitchFamily="2" charset="-122"/>
              </a:rPr>
              <a:t>为奇数个</a:t>
            </a:r>
            <a:r>
              <a:rPr lang="en-US" altLang="zh-CN" dirty="0">
                <a:ea typeface="宋体" pitchFamily="2" charset="-122"/>
              </a:rPr>
              <a:t>1</a:t>
            </a:r>
            <a:r>
              <a:rPr lang="zh-CN" altLang="en-US" dirty="0">
                <a:ea typeface="宋体" pitchFamily="2" charset="-122"/>
              </a:rPr>
              <a:t>，则</a:t>
            </a:r>
            <a:r>
              <a:rPr lang="en-US" altLang="zh-CN" dirty="0">
                <a:ea typeface="宋体" pitchFamily="2" charset="-122"/>
              </a:rPr>
              <a:t>q=1</a:t>
            </a:r>
            <a:r>
              <a:rPr lang="zh-CN" altLang="en-US" dirty="0">
                <a:ea typeface="宋体" pitchFamily="2" charset="-122"/>
              </a:rPr>
              <a:t>；</a:t>
            </a:r>
            <a:r>
              <a:rPr lang="en-US" altLang="zh-CN" dirty="0">
                <a:ea typeface="宋体" pitchFamily="2" charset="-122"/>
              </a:rPr>
              <a:t> d</a:t>
            </a:r>
            <a:r>
              <a:rPr lang="zh-CN" altLang="en-US" dirty="0">
                <a:ea typeface="宋体" pitchFamily="2" charset="-122"/>
              </a:rPr>
              <a:t>为偶数个</a:t>
            </a:r>
            <a:r>
              <a:rPr lang="en-US" altLang="zh-CN" dirty="0">
                <a:ea typeface="宋体" pitchFamily="2" charset="-122"/>
              </a:rPr>
              <a:t>1</a:t>
            </a:r>
            <a:r>
              <a:rPr lang="zh-CN" altLang="en-US" dirty="0">
                <a:ea typeface="宋体" pitchFamily="2" charset="-122"/>
              </a:rPr>
              <a:t>，则</a:t>
            </a:r>
            <a:r>
              <a:rPr lang="en-US" altLang="zh-CN" dirty="0">
                <a:ea typeface="宋体" pitchFamily="2" charset="-122"/>
              </a:rPr>
              <a:t>q=0 </a:t>
            </a:r>
            <a:r>
              <a:rPr lang="zh-CN" altLang="en-US" dirty="0">
                <a:ea typeface="宋体" pitchFamily="2" charset="-122"/>
              </a:rPr>
              <a:t>。</a:t>
            </a:r>
          </a:p>
        </p:txBody>
      </p:sp>
      <p:sp>
        <p:nvSpPr>
          <p:cNvPr id="2" name="云形 1">
            <a:extLst>
              <a:ext uri="{FF2B5EF4-FFF2-40B4-BE49-F238E27FC236}">
                <a16:creationId xmlns:a16="http://schemas.microsoft.com/office/drawing/2014/main" id="{E4F7581B-0CED-474C-AA5B-750A0F9809F4}"/>
              </a:ext>
            </a:extLst>
          </p:cNvPr>
          <p:cNvSpPr/>
          <p:nvPr/>
        </p:nvSpPr>
        <p:spPr bwMode="auto">
          <a:xfrm>
            <a:off x="6732144" y="5454135"/>
            <a:ext cx="2176155" cy="810054"/>
          </a:xfrm>
          <a:prstGeom prst="cloud">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Tx/>
              <a:buSzPct val="100000"/>
              <a:buFont typeface="Times New Roman" pitchFamily="18" charset="0"/>
              <a:buNone/>
              <a:tabLst/>
            </a:pPr>
            <a:r>
              <a:rPr kumimoji="0" lang="zh-CN" altLang="en-US" sz="1800" b="1" i="0" u="none" strike="noStrike" cap="none" normalizeH="0" baseline="0" dirty="0">
                <a:ln>
                  <a:noFill/>
                </a:ln>
                <a:solidFill>
                  <a:srgbClr val="FF0000"/>
                </a:solidFill>
                <a:effectLst/>
                <a:latin typeface="黑体" pitchFamily="49" charset="-122"/>
                <a:ea typeface="宋体" pitchFamily="2" charset="-122"/>
              </a:rPr>
              <a:t>能否不定义</a:t>
            </a:r>
            <a:r>
              <a:rPr kumimoji="0" lang="en-US" altLang="zh-CN" sz="1800" b="1" i="0" u="none" strike="noStrike" cap="none" normalizeH="0" baseline="0" dirty="0" err="1">
                <a:ln>
                  <a:noFill/>
                </a:ln>
                <a:solidFill>
                  <a:srgbClr val="FF0000"/>
                </a:solidFill>
                <a:effectLst/>
                <a:latin typeface="黑体" pitchFamily="49" charset="-122"/>
                <a:ea typeface="宋体" pitchFamily="2" charset="-122"/>
              </a:rPr>
              <a:t>tmp</a:t>
            </a:r>
            <a:r>
              <a:rPr kumimoji="0" lang="zh-CN" altLang="en-US" sz="1800" b="1" i="0" u="none" strike="noStrike" cap="none" normalizeH="0" baseline="0" dirty="0">
                <a:ln>
                  <a:noFill/>
                </a:ln>
                <a:solidFill>
                  <a:srgbClr val="FF0000"/>
                </a:solidFill>
                <a:effectLst/>
                <a:latin typeface="黑体" pitchFamily="49" charset="-122"/>
                <a:ea typeface="宋体" pitchFamily="2" charset="-122"/>
              </a:rPr>
              <a:t>变量？</a:t>
            </a:r>
          </a:p>
        </p:txBody>
      </p:sp>
      <p:cxnSp>
        <p:nvCxnSpPr>
          <p:cNvPr id="5" name="直接连接符 4">
            <a:extLst>
              <a:ext uri="{FF2B5EF4-FFF2-40B4-BE49-F238E27FC236}">
                <a16:creationId xmlns:a16="http://schemas.microsoft.com/office/drawing/2014/main" id="{B0D6C21E-A5CF-4A89-9920-E0DD555F0B56}"/>
              </a:ext>
            </a:extLst>
          </p:cNvPr>
          <p:cNvCxnSpPr/>
          <p:nvPr/>
        </p:nvCxnSpPr>
        <p:spPr bwMode="auto">
          <a:xfrm>
            <a:off x="3941958" y="3564009"/>
            <a:ext cx="5120692" cy="0"/>
          </a:xfrm>
          <a:prstGeom prst="line">
            <a:avLst/>
          </a:prstGeom>
          <a:solidFill>
            <a:srgbClr val="000000"/>
          </a:solidFill>
          <a:ln w="2540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27404610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9687"/>
            <a:ext cx="9027297" cy="417935"/>
          </a:xfrm>
        </p:spPr>
        <p:txBody>
          <a:bodyPr/>
          <a:lstStyle/>
          <a:p>
            <a:r>
              <a:rPr lang="zh-CN" altLang="en-US" sz="2800" dirty="0"/>
              <a:t>第六章  可编程逻辑</a:t>
            </a:r>
            <a:r>
              <a:rPr lang="en-US" altLang="zh-CN" sz="2800" dirty="0"/>
              <a:t>\</a:t>
            </a:r>
            <a:r>
              <a:rPr lang="zh-CN" altLang="en-US" sz="2800" dirty="0"/>
              <a:t>第四节  </a:t>
            </a:r>
            <a:r>
              <a:rPr lang="en-US" altLang="zh-CN" sz="2800" dirty="0"/>
              <a:t>VHDL</a:t>
            </a:r>
            <a:r>
              <a:rPr lang="zh-CN" altLang="en-US" sz="2800" dirty="0"/>
              <a:t>语言编程</a:t>
            </a:r>
            <a:endParaRPr lang="zh-CN" altLang="en-US" dirty="0"/>
          </a:p>
        </p:txBody>
      </p:sp>
      <p:sp>
        <p:nvSpPr>
          <p:cNvPr id="13" name="Text Box 598"/>
          <p:cNvSpPr txBox="1">
            <a:spLocks noGrp="1" noChangeArrowheads="1"/>
          </p:cNvSpPr>
          <p:nvPr>
            <p:ph idx="1"/>
          </p:nvPr>
        </p:nvSpPr>
        <p:spPr bwMode="auto">
          <a:xfrm>
            <a:off x="-751" y="373373"/>
            <a:ext cx="8909050" cy="503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spcAft>
                <a:spcPts val="0"/>
              </a:spcAft>
            </a:pPr>
            <a:r>
              <a:rPr lang="en-US" altLang="zh-CN" sz="2800" dirty="0">
                <a:ea typeface="宋体" pitchFamily="2" charset="-122"/>
              </a:rPr>
              <a:t>VHDL</a:t>
            </a:r>
            <a:r>
              <a:rPr lang="zh-CN" altLang="en-US" sz="2800" dirty="0">
                <a:ea typeface="宋体" pitchFamily="2" charset="-122"/>
              </a:rPr>
              <a:t>语言</a:t>
            </a:r>
            <a:endParaRPr lang="en-US" altLang="zh-CN" sz="2800" dirty="0">
              <a:ea typeface="宋体" pitchFamily="2" charset="-122"/>
            </a:endParaRPr>
          </a:p>
          <a:p>
            <a:pPr lvl="1" eaLnBrk="1" hangingPunct="1">
              <a:lnSpc>
                <a:spcPct val="100000"/>
              </a:lnSpc>
              <a:spcAft>
                <a:spcPts val="0"/>
              </a:spcAft>
            </a:pPr>
            <a:r>
              <a:rPr lang="zh-CN" altLang="en-US" sz="2800" dirty="0">
                <a:ea typeface="宋体" pitchFamily="2" charset="-122"/>
              </a:rPr>
              <a:t>顺序描述语句</a:t>
            </a:r>
            <a:endParaRPr lang="en-US" altLang="zh-CN" sz="2800" dirty="0">
              <a:ea typeface="宋体" pitchFamily="2" charset="-122"/>
            </a:endParaRPr>
          </a:p>
          <a:p>
            <a:pPr lvl="2" eaLnBrk="1" hangingPunct="1">
              <a:lnSpc>
                <a:spcPct val="100000"/>
              </a:lnSpc>
              <a:spcAft>
                <a:spcPts val="0"/>
              </a:spcAft>
            </a:pPr>
            <a:r>
              <a:rPr lang="en-US" altLang="zh-CN" sz="2800" dirty="0">
                <a:ea typeface="宋体" pitchFamily="2" charset="-122"/>
              </a:rPr>
              <a:t>If</a:t>
            </a:r>
            <a:r>
              <a:rPr lang="zh-CN" altLang="en-US" sz="2800" dirty="0">
                <a:ea typeface="宋体" pitchFamily="2" charset="-122"/>
              </a:rPr>
              <a:t>语句</a:t>
            </a:r>
            <a:endParaRPr lang="en-US" altLang="zh-CN" sz="2800" dirty="0">
              <a:ea typeface="宋体" pitchFamily="2" charset="-122"/>
            </a:endParaRPr>
          </a:p>
          <a:p>
            <a:pPr lvl="2" eaLnBrk="1" hangingPunct="1">
              <a:lnSpc>
                <a:spcPct val="100000"/>
              </a:lnSpc>
              <a:spcAft>
                <a:spcPts val="0"/>
              </a:spcAft>
            </a:pPr>
            <a:r>
              <a:rPr lang="en-US" altLang="zh-CN" sz="2800" dirty="0">
                <a:ea typeface="宋体" pitchFamily="2" charset="-122"/>
              </a:rPr>
              <a:t>Case</a:t>
            </a:r>
            <a:r>
              <a:rPr lang="zh-CN" altLang="en-US" sz="2800" dirty="0">
                <a:ea typeface="宋体" pitchFamily="2" charset="-122"/>
              </a:rPr>
              <a:t>语句</a:t>
            </a:r>
            <a:endParaRPr lang="en-US" altLang="zh-CN" sz="2800" dirty="0">
              <a:ea typeface="宋体" pitchFamily="2" charset="-122"/>
            </a:endParaRPr>
          </a:p>
          <a:p>
            <a:pPr lvl="2" eaLnBrk="1" hangingPunct="1">
              <a:lnSpc>
                <a:spcPct val="100000"/>
              </a:lnSpc>
              <a:spcAft>
                <a:spcPts val="0"/>
              </a:spcAft>
            </a:pPr>
            <a:r>
              <a:rPr lang="en-US" altLang="zh-CN" sz="2800" dirty="0">
                <a:ea typeface="宋体" pitchFamily="2" charset="-122"/>
              </a:rPr>
              <a:t>for loop</a:t>
            </a:r>
            <a:r>
              <a:rPr lang="zh-CN" altLang="en-US" sz="2800" dirty="0">
                <a:ea typeface="宋体" pitchFamily="2" charset="-122"/>
              </a:rPr>
              <a:t>语句</a:t>
            </a:r>
            <a:endParaRPr lang="en-US" altLang="zh-CN" sz="2800" dirty="0">
              <a:ea typeface="宋体" pitchFamily="2" charset="-122"/>
            </a:endParaRPr>
          </a:p>
          <a:p>
            <a:pPr lvl="2" eaLnBrk="1" hangingPunct="1">
              <a:lnSpc>
                <a:spcPct val="100000"/>
              </a:lnSpc>
              <a:spcAft>
                <a:spcPts val="0"/>
              </a:spcAft>
            </a:pPr>
            <a:r>
              <a:rPr lang="en-US" altLang="zh-CN" sz="2800" dirty="0"/>
              <a:t>while</a:t>
            </a:r>
            <a:r>
              <a:rPr lang="en-US" altLang="zh-CN" sz="2800" dirty="0">
                <a:solidFill>
                  <a:srgbClr val="FF3300"/>
                </a:solidFill>
              </a:rPr>
              <a:t> </a:t>
            </a:r>
            <a:r>
              <a:rPr lang="en-US" altLang="zh-CN" sz="2800" dirty="0"/>
              <a:t>loop</a:t>
            </a:r>
            <a:r>
              <a:rPr lang="zh-CN" altLang="en-US" sz="2800" dirty="0"/>
              <a:t>语句</a:t>
            </a:r>
          </a:p>
          <a:p>
            <a:pPr lvl="2" eaLnBrk="1" hangingPunct="1">
              <a:lnSpc>
                <a:spcPct val="100000"/>
              </a:lnSpc>
              <a:spcAft>
                <a:spcPts val="0"/>
              </a:spcAft>
            </a:pPr>
            <a:endParaRPr lang="zh-CN" altLang="en-US"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zh-CN" altLang="en-US" dirty="0">
              <a:ea typeface="宋体" pitchFamily="2" charset="-122"/>
            </a:endParaRPr>
          </a:p>
        </p:txBody>
      </p:sp>
      <p:sp>
        <p:nvSpPr>
          <p:cNvPr id="8" name="Text Box 5"/>
          <p:cNvSpPr txBox="1">
            <a:spLocks noChangeArrowheads="1"/>
          </p:cNvSpPr>
          <p:nvPr/>
        </p:nvSpPr>
        <p:spPr bwMode="auto">
          <a:xfrm>
            <a:off x="116704" y="3519006"/>
            <a:ext cx="4050270" cy="891908"/>
          </a:xfrm>
          <a:prstGeom prst="rect">
            <a:avLst/>
          </a:prstGeom>
          <a:noFill/>
          <a:ln w="19050" algn="ctr">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65000"/>
              </a:lnSpc>
              <a:spcBef>
                <a:spcPts val="600"/>
              </a:spcBef>
            </a:pPr>
            <a:r>
              <a:rPr lang="zh-CN" altLang="en-US" dirty="0"/>
              <a:t>循环标号：</a:t>
            </a:r>
            <a:r>
              <a:rPr lang="en-US" altLang="zh-CN" dirty="0">
                <a:solidFill>
                  <a:schemeClr val="accent2"/>
                </a:solidFill>
              </a:rPr>
              <a:t>while</a:t>
            </a:r>
            <a:r>
              <a:rPr lang="en-US" altLang="zh-CN" dirty="0"/>
              <a:t>  </a:t>
            </a:r>
            <a:r>
              <a:rPr lang="zh-CN" altLang="en-US" dirty="0"/>
              <a:t>条件表达式  </a:t>
            </a:r>
            <a:r>
              <a:rPr lang="en-US" altLang="zh-CN" dirty="0">
                <a:solidFill>
                  <a:schemeClr val="accent2"/>
                </a:solidFill>
              </a:rPr>
              <a:t>loop</a:t>
            </a:r>
          </a:p>
          <a:p>
            <a:pPr eaLnBrk="1" hangingPunct="1">
              <a:lnSpc>
                <a:spcPct val="65000"/>
              </a:lnSpc>
              <a:spcBef>
                <a:spcPts val="600"/>
              </a:spcBef>
            </a:pPr>
            <a:r>
              <a:rPr lang="en-US" altLang="zh-CN" dirty="0"/>
              <a:t>                       </a:t>
            </a:r>
            <a:r>
              <a:rPr lang="zh-CN" altLang="en-US" dirty="0"/>
              <a:t>顺序处理语句；</a:t>
            </a:r>
          </a:p>
          <a:p>
            <a:pPr eaLnBrk="1" hangingPunct="1">
              <a:lnSpc>
                <a:spcPct val="65000"/>
              </a:lnSpc>
              <a:spcBef>
                <a:spcPts val="600"/>
              </a:spcBef>
            </a:pPr>
            <a:r>
              <a:rPr lang="zh-CN" altLang="en-US" dirty="0">
                <a:solidFill>
                  <a:schemeClr val="accent2"/>
                </a:solidFill>
              </a:rPr>
              <a:t>                    </a:t>
            </a:r>
            <a:r>
              <a:rPr lang="en-US" altLang="zh-CN" dirty="0">
                <a:solidFill>
                  <a:schemeClr val="accent2"/>
                </a:solidFill>
              </a:rPr>
              <a:t>end loop</a:t>
            </a:r>
            <a:r>
              <a:rPr lang="en-US" altLang="zh-CN" dirty="0"/>
              <a:t> </a:t>
            </a:r>
            <a:r>
              <a:rPr lang="zh-CN" altLang="en-US" dirty="0"/>
              <a:t>循环标号；           </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5739" y="503805"/>
            <a:ext cx="4558261" cy="5004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Box 8"/>
          <p:cNvSpPr txBox="1">
            <a:spLocks noChangeArrowheads="1"/>
          </p:cNvSpPr>
          <p:nvPr/>
        </p:nvSpPr>
        <p:spPr bwMode="auto">
          <a:xfrm>
            <a:off x="1196775" y="4436706"/>
            <a:ext cx="22320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dirty="0">
                <a:solidFill>
                  <a:srgbClr val="006600"/>
                </a:solidFill>
              </a:rPr>
              <a:t>条件满足时执行循环体内的语句。</a:t>
            </a:r>
          </a:p>
        </p:txBody>
      </p:sp>
      <p:sp>
        <p:nvSpPr>
          <p:cNvPr id="11" name="Text Box 7"/>
          <p:cNvSpPr txBox="1">
            <a:spLocks noChangeArrowheads="1"/>
          </p:cNvSpPr>
          <p:nvPr/>
        </p:nvSpPr>
        <p:spPr bwMode="auto">
          <a:xfrm>
            <a:off x="4585739" y="5507910"/>
            <a:ext cx="4558261" cy="1361972"/>
          </a:xfrm>
          <a:prstGeom prst="rect">
            <a:avLst/>
          </a:prstGeom>
          <a:ln/>
        </p:spPr>
        <p:style>
          <a:lnRef idx="2">
            <a:schemeClr val="accent3"/>
          </a:lnRef>
          <a:fillRef idx="1">
            <a:schemeClr val="lt1"/>
          </a:fillRef>
          <a:effectRef idx="0">
            <a:schemeClr val="accent3"/>
          </a:effectRef>
          <a:fontRef idx="minor">
            <a:schemeClr val="dk1"/>
          </a:fontRef>
        </p:style>
        <p:txBody>
          <a:bodyPr wrap="square"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dirty="0">
                <a:solidFill>
                  <a:srgbClr val="CC3399"/>
                </a:solidFill>
                <a:latin typeface="宋体" pitchFamily="2" charset="-122"/>
                <a:ea typeface="宋体" pitchFamily="2" charset="-122"/>
              </a:rPr>
              <a:t>功能描述：</a:t>
            </a:r>
            <a:r>
              <a:rPr lang="zh-CN" altLang="en-US" dirty="0">
                <a:latin typeface="宋体" pitchFamily="2" charset="-122"/>
                <a:ea typeface="宋体" pitchFamily="2" charset="-122"/>
              </a:rPr>
              <a:t>对输入端口</a:t>
            </a:r>
            <a:r>
              <a:rPr lang="en-US" altLang="zh-CN" dirty="0">
                <a:latin typeface="宋体" pitchFamily="2" charset="-122"/>
                <a:ea typeface="宋体" pitchFamily="2" charset="-122"/>
              </a:rPr>
              <a:t>input</a:t>
            </a:r>
            <a:r>
              <a:rPr lang="zh-CN" altLang="en-US" dirty="0">
                <a:latin typeface="宋体" pitchFamily="2" charset="-122"/>
                <a:ea typeface="宋体" pitchFamily="2" charset="-122"/>
              </a:rPr>
              <a:t>送来的位矢量各位进行逻辑与操作，当输入</a:t>
            </a:r>
            <a:r>
              <a:rPr lang="en-US" altLang="zh-CN" dirty="0">
                <a:latin typeface="宋体" pitchFamily="2" charset="-122"/>
                <a:ea typeface="宋体" pitchFamily="2" charset="-122"/>
              </a:rPr>
              <a:t>input</a:t>
            </a:r>
            <a:r>
              <a:rPr lang="zh-CN" altLang="en-US" dirty="0">
                <a:latin typeface="宋体" pitchFamily="2" charset="-122"/>
                <a:ea typeface="宋体" pitchFamily="2" charset="-122"/>
              </a:rPr>
              <a:t>位矢量有一个</a:t>
            </a:r>
            <a:r>
              <a:rPr lang="en-US" altLang="zh-CN" dirty="0">
                <a:latin typeface="宋体" pitchFamily="2" charset="-122"/>
                <a:ea typeface="宋体" pitchFamily="2" charset="-122"/>
              </a:rPr>
              <a:t>0</a:t>
            </a:r>
            <a:r>
              <a:rPr lang="zh-CN" altLang="en-US" dirty="0">
                <a:latin typeface="宋体" pitchFamily="2" charset="-122"/>
                <a:ea typeface="宋体" pitchFamily="2" charset="-122"/>
              </a:rPr>
              <a:t>时输出</a:t>
            </a:r>
            <a:r>
              <a:rPr lang="en-US" altLang="zh-CN" dirty="0">
                <a:latin typeface="宋体" pitchFamily="2" charset="-122"/>
                <a:ea typeface="宋体" pitchFamily="2" charset="-122"/>
              </a:rPr>
              <a:t>q</a:t>
            </a:r>
            <a:r>
              <a:rPr lang="zh-CN" altLang="en-US" dirty="0">
                <a:latin typeface="宋体" pitchFamily="2" charset="-122"/>
                <a:ea typeface="宋体" pitchFamily="2" charset="-122"/>
              </a:rPr>
              <a:t>为</a:t>
            </a:r>
            <a:r>
              <a:rPr lang="en-US" altLang="zh-CN" dirty="0">
                <a:latin typeface="宋体" pitchFamily="2" charset="-122"/>
                <a:ea typeface="宋体" pitchFamily="2" charset="-122"/>
              </a:rPr>
              <a:t>0</a:t>
            </a:r>
            <a:r>
              <a:rPr lang="zh-CN" altLang="en-US" dirty="0">
                <a:latin typeface="宋体" pitchFamily="2" charset="-122"/>
                <a:ea typeface="宋体" pitchFamily="2" charset="-122"/>
              </a:rPr>
              <a:t>，输入</a:t>
            </a:r>
            <a:r>
              <a:rPr lang="en-US" altLang="zh-CN" dirty="0">
                <a:latin typeface="宋体" pitchFamily="2" charset="-122"/>
                <a:ea typeface="宋体" pitchFamily="2" charset="-122"/>
              </a:rPr>
              <a:t>input</a:t>
            </a:r>
            <a:r>
              <a:rPr lang="zh-CN" altLang="en-US" dirty="0">
                <a:latin typeface="宋体" pitchFamily="2" charset="-122"/>
                <a:ea typeface="宋体" pitchFamily="2" charset="-122"/>
              </a:rPr>
              <a:t>位矢量全为</a:t>
            </a:r>
            <a:r>
              <a:rPr lang="en-US" altLang="zh-CN" dirty="0">
                <a:latin typeface="宋体" pitchFamily="2" charset="-122"/>
                <a:ea typeface="宋体" pitchFamily="2" charset="-122"/>
              </a:rPr>
              <a:t>1</a:t>
            </a:r>
            <a:r>
              <a:rPr lang="zh-CN" altLang="en-US" dirty="0">
                <a:latin typeface="宋体" pitchFamily="2" charset="-122"/>
                <a:ea typeface="宋体" pitchFamily="2" charset="-122"/>
              </a:rPr>
              <a:t>时输出</a:t>
            </a:r>
            <a:r>
              <a:rPr lang="en-US" altLang="zh-CN" dirty="0">
                <a:latin typeface="宋体" pitchFamily="2" charset="-122"/>
                <a:ea typeface="宋体" pitchFamily="2" charset="-122"/>
              </a:rPr>
              <a:t>q</a:t>
            </a:r>
            <a:r>
              <a:rPr lang="zh-CN" altLang="en-US" dirty="0">
                <a:latin typeface="宋体" pitchFamily="2" charset="-122"/>
                <a:ea typeface="宋体" pitchFamily="2" charset="-122"/>
              </a:rPr>
              <a:t>为</a:t>
            </a:r>
            <a:r>
              <a:rPr lang="en-US" altLang="zh-CN" dirty="0">
                <a:latin typeface="宋体" pitchFamily="2" charset="-122"/>
                <a:ea typeface="宋体" pitchFamily="2" charset="-122"/>
              </a:rPr>
              <a:t>1</a:t>
            </a:r>
            <a:r>
              <a:rPr lang="zh-CN" altLang="en-US" dirty="0">
                <a:latin typeface="宋体" pitchFamily="2" charset="-122"/>
                <a:ea typeface="宋体" pitchFamily="2" charset="-122"/>
              </a:rPr>
              <a:t>。</a:t>
            </a:r>
          </a:p>
        </p:txBody>
      </p:sp>
    </p:spTree>
    <p:extLst>
      <p:ext uri="{BB962C8B-B14F-4D97-AF65-F5344CB8AC3E}">
        <p14:creationId xmlns:p14="http://schemas.microsoft.com/office/powerpoint/2010/main" val="39091776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9687"/>
            <a:ext cx="9027297" cy="417935"/>
          </a:xfrm>
        </p:spPr>
        <p:txBody>
          <a:bodyPr/>
          <a:lstStyle/>
          <a:p>
            <a:r>
              <a:rPr lang="zh-CN" altLang="en-US" sz="2800" dirty="0"/>
              <a:t>第六章  可编程逻辑</a:t>
            </a:r>
            <a:r>
              <a:rPr lang="en-US" altLang="zh-CN" sz="2800" dirty="0"/>
              <a:t>\</a:t>
            </a:r>
            <a:r>
              <a:rPr lang="zh-CN" altLang="en-US" sz="2800" dirty="0"/>
              <a:t>第四节  </a:t>
            </a:r>
            <a:r>
              <a:rPr lang="en-US" altLang="zh-CN" sz="2800" dirty="0"/>
              <a:t>VHDL</a:t>
            </a:r>
            <a:r>
              <a:rPr lang="zh-CN" altLang="en-US" sz="2800" dirty="0"/>
              <a:t>语言编程</a:t>
            </a:r>
            <a:endParaRPr lang="zh-CN" altLang="en-US" dirty="0"/>
          </a:p>
        </p:txBody>
      </p:sp>
      <p:sp>
        <p:nvSpPr>
          <p:cNvPr id="9" name="Text Box 598"/>
          <p:cNvSpPr txBox="1">
            <a:spLocks noChangeArrowheads="1"/>
          </p:cNvSpPr>
          <p:nvPr/>
        </p:nvSpPr>
        <p:spPr bwMode="auto">
          <a:xfrm>
            <a:off x="-751" y="373373"/>
            <a:ext cx="8909050" cy="3480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vert="horz" wrap="square" lIns="90000" tIns="46800" rIns="90000" bIns="46800" numCol="1" anchor="t" anchorCtr="0" compatLnSpc="1">
            <a:prstTxWarp prst="textNoShape">
              <a:avLst/>
            </a:prstTxWarp>
            <a:spAutoFit/>
          </a:bodyPr>
          <a:lstStyle>
            <a:lvl1pPr marL="230188" indent="-230188"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cs typeface="+mn-cs"/>
              </a:defRPr>
            </a:lvl1pPr>
            <a:lvl2pPr marL="742950" indent="-285750" algn="l" rtl="0" eaLnBrk="0" fontAlgn="base" hangingPunct="0">
              <a:lnSpc>
                <a:spcPct val="97000"/>
              </a:lnSpc>
              <a:spcBef>
                <a:spcPct val="20000"/>
              </a:spcBef>
              <a:spcAft>
                <a:spcPct val="20000"/>
              </a:spcAft>
              <a:buClr>
                <a:schemeClr val="folHlink"/>
              </a:buClr>
              <a:buFont typeface="Arial" charset="0"/>
              <a:buChar char="-"/>
              <a:defRPr kumimoji="1" sz="2000" b="1">
                <a:solidFill>
                  <a:schemeClr val="tx1"/>
                </a:solidFill>
                <a:latin typeface="Times New Roman" pitchFamily="18" charset="0"/>
                <a:ea typeface="楷体_GB2312" pitchFamily="49" charset="-122"/>
              </a:defRPr>
            </a:lvl2pPr>
            <a:lvl3pPr marL="1143000" indent="-228600" algn="l" rtl="0" eaLnBrk="0" fontAlgn="base" hangingPunct="0">
              <a:lnSpc>
                <a:spcPct val="97000"/>
              </a:lnSpc>
              <a:spcBef>
                <a:spcPct val="20000"/>
              </a:spcBef>
              <a:spcAft>
                <a:spcPct val="20000"/>
              </a:spcAft>
              <a:buClr>
                <a:schemeClr val="folHlink"/>
              </a:buClr>
              <a:buChar char="•"/>
              <a:defRPr kumimoji="1" sz="2000" b="1">
                <a:solidFill>
                  <a:schemeClr val="tx1"/>
                </a:solidFill>
                <a:latin typeface="Times New Roman" pitchFamily="18" charset="0"/>
                <a:ea typeface="楷体_GB2312" pitchFamily="49" charset="-122"/>
              </a:defRPr>
            </a:lvl3pPr>
            <a:lvl4pPr marL="16002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4pPr>
            <a:lvl5pPr marL="20574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5pPr>
            <a:lvl6pPr marL="25146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6pPr>
            <a:lvl7pPr marL="29718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7pPr>
            <a:lvl8pPr marL="34290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8pPr>
            <a:lvl9pPr marL="38862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9pPr>
          </a:lstStyle>
          <a:p>
            <a:pPr eaLnBrk="1" hangingPunct="1">
              <a:lnSpc>
                <a:spcPct val="100000"/>
              </a:lnSpc>
              <a:spcAft>
                <a:spcPts val="0"/>
              </a:spcAft>
            </a:pPr>
            <a:r>
              <a:rPr lang="en-US" altLang="zh-CN" sz="2800" dirty="0">
                <a:ea typeface="宋体" pitchFamily="2" charset="-122"/>
              </a:rPr>
              <a:t>VHDL</a:t>
            </a:r>
            <a:r>
              <a:rPr lang="zh-CN" altLang="en-US" sz="2800" dirty="0">
                <a:ea typeface="宋体" pitchFamily="2" charset="-122"/>
              </a:rPr>
              <a:t>语言</a:t>
            </a:r>
            <a:endParaRPr lang="en-US" altLang="zh-CN" sz="2800" dirty="0">
              <a:ea typeface="宋体" pitchFamily="2" charset="-122"/>
            </a:endParaRPr>
          </a:p>
          <a:p>
            <a:pPr lvl="1" eaLnBrk="1" hangingPunct="1">
              <a:lnSpc>
                <a:spcPct val="100000"/>
              </a:lnSpc>
              <a:spcAft>
                <a:spcPts val="0"/>
              </a:spcAft>
            </a:pPr>
            <a:r>
              <a:rPr lang="zh-CN" altLang="en-US" sz="2800" dirty="0">
                <a:ea typeface="宋体" pitchFamily="2" charset="-122"/>
              </a:rPr>
              <a:t>结构体的三种描述方式</a:t>
            </a:r>
            <a:endParaRPr lang="en-US" altLang="zh-CN" sz="2800" dirty="0">
              <a:ea typeface="宋体" pitchFamily="2" charset="-122"/>
            </a:endParaRPr>
          </a:p>
          <a:p>
            <a:pPr lvl="2" eaLnBrk="1" hangingPunct="1">
              <a:lnSpc>
                <a:spcPct val="100000"/>
              </a:lnSpc>
              <a:spcAft>
                <a:spcPts val="0"/>
              </a:spcAft>
            </a:pPr>
            <a:r>
              <a:rPr lang="en-US" altLang="zh-CN" sz="2800" dirty="0">
                <a:ea typeface="宋体" pitchFamily="2" charset="-122"/>
              </a:rPr>
              <a:t>1</a:t>
            </a:r>
            <a:r>
              <a:rPr lang="zh-CN" altLang="en-US" sz="2800" dirty="0">
                <a:ea typeface="宋体" pitchFamily="2" charset="-122"/>
              </a:rPr>
              <a:t>、数据流描述方式</a:t>
            </a:r>
            <a:endParaRPr lang="en-US" altLang="zh-CN" sz="2800" dirty="0">
              <a:ea typeface="宋体" pitchFamily="2" charset="-122"/>
            </a:endParaRPr>
          </a:p>
          <a:p>
            <a:pPr lvl="2" eaLnBrk="1" hangingPunct="1">
              <a:lnSpc>
                <a:spcPct val="100000"/>
              </a:lnSpc>
              <a:spcAft>
                <a:spcPts val="0"/>
              </a:spcAft>
            </a:pPr>
            <a:endParaRPr lang="zh-CN" altLang="en-US"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zh-CN" altLang="en-US" dirty="0">
              <a:ea typeface="宋体" pitchFamily="2" charset="-122"/>
            </a:endParaRPr>
          </a:p>
        </p:txBody>
      </p:sp>
      <p:sp>
        <p:nvSpPr>
          <p:cNvPr id="12" name="Text Box 7"/>
          <p:cNvSpPr txBox="1">
            <a:spLocks noChangeArrowheads="1"/>
          </p:cNvSpPr>
          <p:nvPr/>
        </p:nvSpPr>
        <p:spPr bwMode="auto">
          <a:xfrm>
            <a:off x="4932024" y="518177"/>
            <a:ext cx="2087563" cy="39687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90000" tIns="46800" rIns="90000" bIns="46800">
            <a:spAutoFit/>
          </a:bodyPr>
          <a:lstStyle/>
          <a:p>
            <a:pPr algn="ctr">
              <a:lnSpc>
                <a:spcPct val="100000"/>
              </a:lnSpc>
              <a:defRPr/>
            </a:pPr>
            <a:r>
              <a:rPr lang="zh-CN" altLang="en-US" dirty="0">
                <a:ea typeface="宋体" pitchFamily="2" charset="-122"/>
              </a:rPr>
              <a:t>数据流描述方式</a:t>
            </a:r>
          </a:p>
        </p:txBody>
      </p:sp>
      <p:sp>
        <p:nvSpPr>
          <p:cNvPr id="14" name="Text Box 8"/>
          <p:cNvSpPr txBox="1">
            <a:spLocks noChangeArrowheads="1"/>
          </p:cNvSpPr>
          <p:nvPr/>
        </p:nvSpPr>
        <p:spPr bwMode="auto">
          <a:xfrm>
            <a:off x="4932024" y="1049989"/>
            <a:ext cx="2087563" cy="39687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90000" tIns="46800" rIns="90000" bIns="46800">
            <a:spAutoFit/>
          </a:bodyPr>
          <a:lstStyle/>
          <a:p>
            <a:pPr algn="ctr">
              <a:lnSpc>
                <a:spcPct val="100000"/>
              </a:lnSpc>
              <a:defRPr/>
            </a:pPr>
            <a:r>
              <a:rPr lang="zh-CN" altLang="en-US" dirty="0">
                <a:ea typeface="宋体" pitchFamily="2" charset="-122"/>
              </a:rPr>
              <a:t>结构描述方式</a:t>
            </a:r>
          </a:p>
        </p:txBody>
      </p:sp>
      <p:sp>
        <p:nvSpPr>
          <p:cNvPr id="15" name="Text Box 9"/>
          <p:cNvSpPr txBox="1">
            <a:spLocks noChangeArrowheads="1"/>
          </p:cNvSpPr>
          <p:nvPr/>
        </p:nvSpPr>
        <p:spPr bwMode="auto">
          <a:xfrm>
            <a:off x="4916149" y="1584977"/>
            <a:ext cx="2087563" cy="39687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90000" tIns="46800" rIns="90000" bIns="46800">
            <a:spAutoFit/>
          </a:bodyPr>
          <a:lstStyle/>
          <a:p>
            <a:pPr algn="ctr">
              <a:lnSpc>
                <a:spcPct val="100000"/>
              </a:lnSpc>
              <a:defRPr/>
            </a:pPr>
            <a:r>
              <a:rPr lang="zh-CN" altLang="en-US" dirty="0">
                <a:ea typeface="宋体" pitchFamily="2" charset="-122"/>
              </a:rPr>
              <a:t>行为描述方式</a:t>
            </a:r>
          </a:p>
        </p:txBody>
      </p:sp>
      <p:sp>
        <p:nvSpPr>
          <p:cNvPr id="16" name="Text Box 148"/>
          <p:cNvSpPr txBox="1">
            <a:spLocks noChangeArrowheads="1"/>
          </p:cNvSpPr>
          <p:nvPr/>
        </p:nvSpPr>
        <p:spPr bwMode="auto">
          <a:xfrm>
            <a:off x="926757" y="1894080"/>
            <a:ext cx="3854130" cy="438642"/>
          </a:xfrm>
          <a:prstGeom prst="rect">
            <a:avLst/>
          </a:prstGeom>
          <a:noFill/>
          <a:ln w="19050" algn="ctr">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a:t>描述从输入到输出信号的走向</a:t>
            </a:r>
          </a:p>
        </p:txBody>
      </p:sp>
      <p:grpSp>
        <p:nvGrpSpPr>
          <p:cNvPr id="17" name="Group 147"/>
          <p:cNvGrpSpPr>
            <a:grpSpLocks/>
          </p:cNvGrpSpPr>
          <p:nvPr/>
        </p:nvGrpSpPr>
        <p:grpSpPr bwMode="auto">
          <a:xfrm>
            <a:off x="5945187" y="2266716"/>
            <a:ext cx="2003425" cy="1047751"/>
            <a:chOff x="4150" y="346"/>
            <a:chExt cx="1262" cy="660"/>
          </a:xfrm>
        </p:grpSpPr>
        <p:sp>
          <p:nvSpPr>
            <p:cNvPr id="18" name="Rectangle 135"/>
            <p:cNvSpPr>
              <a:spLocks noChangeArrowheads="1"/>
            </p:cNvSpPr>
            <p:nvPr/>
          </p:nvSpPr>
          <p:spPr bwMode="auto">
            <a:xfrm>
              <a:off x="4558" y="409"/>
              <a:ext cx="370" cy="583"/>
            </a:xfrm>
            <a:prstGeom prst="rect">
              <a:avLst/>
            </a:prstGeom>
            <a:solidFill>
              <a:srgbClr val="FFFFFF"/>
            </a:solidFill>
            <a:ln w="19050" algn="ctr">
              <a:solidFill>
                <a:schemeClr val="tx1"/>
              </a:solidFill>
              <a:miter lim="800000"/>
              <a:headEnd/>
              <a:tailEnd/>
            </a:ln>
          </p:spPr>
          <p:txBody>
            <a:bodyPr lIns="90000" tIns="46800" rIns="90000" bIns="46800" anchor="ctr">
              <a:spAutoFit/>
            </a:bodyPr>
            <a:lstStyle/>
            <a:p>
              <a:pPr algn="ctr">
                <a:lnSpc>
                  <a:spcPct val="100000"/>
                </a:lnSpc>
              </a:pPr>
              <a:endParaRPr lang="en-US" altLang="zh-CN">
                <a:solidFill>
                  <a:schemeClr val="tx1"/>
                </a:solidFill>
                <a:ea typeface="宋体" pitchFamily="2" charset="-122"/>
              </a:endParaRPr>
            </a:p>
            <a:p>
              <a:pPr algn="ctr">
                <a:lnSpc>
                  <a:spcPct val="100000"/>
                </a:lnSpc>
              </a:pPr>
              <a:r>
                <a:rPr lang="en-US" altLang="zh-CN">
                  <a:solidFill>
                    <a:schemeClr val="tx1"/>
                  </a:solidFill>
                  <a:ea typeface="宋体" pitchFamily="2" charset="-122"/>
                </a:rPr>
                <a:t>Σ</a:t>
              </a:r>
            </a:p>
            <a:p>
              <a:pPr algn="ctr">
                <a:lnSpc>
                  <a:spcPct val="100000"/>
                </a:lnSpc>
              </a:pPr>
              <a:endParaRPr lang="en-US" altLang="zh-CN">
                <a:solidFill>
                  <a:schemeClr val="tx1"/>
                </a:solidFill>
                <a:ea typeface="宋体" pitchFamily="2" charset="-122"/>
              </a:endParaRPr>
            </a:p>
          </p:txBody>
        </p:sp>
        <p:sp>
          <p:nvSpPr>
            <p:cNvPr id="19" name="Line 136"/>
            <p:cNvSpPr>
              <a:spLocks noChangeShapeType="1"/>
            </p:cNvSpPr>
            <p:nvPr/>
          </p:nvSpPr>
          <p:spPr bwMode="auto">
            <a:xfrm>
              <a:off x="4376" y="684"/>
              <a:ext cx="18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solidFill>
                  <a:schemeClr val="tx1"/>
                </a:solidFill>
              </a:endParaRPr>
            </a:p>
          </p:txBody>
        </p:sp>
        <p:sp>
          <p:nvSpPr>
            <p:cNvPr id="20" name="Line 137"/>
            <p:cNvSpPr>
              <a:spLocks noChangeShapeType="1"/>
            </p:cNvSpPr>
            <p:nvPr/>
          </p:nvSpPr>
          <p:spPr bwMode="auto">
            <a:xfrm>
              <a:off x="4377" y="890"/>
              <a:ext cx="18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solidFill>
                  <a:schemeClr val="tx1"/>
                </a:solidFill>
              </a:endParaRPr>
            </a:p>
          </p:txBody>
        </p:sp>
        <p:sp>
          <p:nvSpPr>
            <p:cNvPr id="21" name="Line 138"/>
            <p:cNvSpPr>
              <a:spLocks noChangeShapeType="1"/>
            </p:cNvSpPr>
            <p:nvPr/>
          </p:nvSpPr>
          <p:spPr bwMode="auto">
            <a:xfrm>
              <a:off x="4377" y="482"/>
              <a:ext cx="18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solidFill>
                  <a:schemeClr val="tx1"/>
                </a:solidFill>
              </a:endParaRPr>
            </a:p>
          </p:txBody>
        </p:sp>
        <p:sp>
          <p:nvSpPr>
            <p:cNvPr id="22" name="Line 139"/>
            <p:cNvSpPr>
              <a:spLocks noChangeShapeType="1"/>
            </p:cNvSpPr>
            <p:nvPr/>
          </p:nvSpPr>
          <p:spPr bwMode="auto">
            <a:xfrm>
              <a:off x="4949" y="890"/>
              <a:ext cx="18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solidFill>
                  <a:schemeClr val="tx1"/>
                </a:solidFill>
              </a:endParaRPr>
            </a:p>
          </p:txBody>
        </p:sp>
        <p:sp>
          <p:nvSpPr>
            <p:cNvPr id="23" name="Line 140"/>
            <p:cNvSpPr>
              <a:spLocks noChangeShapeType="1"/>
            </p:cNvSpPr>
            <p:nvPr/>
          </p:nvSpPr>
          <p:spPr bwMode="auto">
            <a:xfrm>
              <a:off x="4939" y="482"/>
              <a:ext cx="18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solidFill>
                  <a:schemeClr val="tx1"/>
                </a:solidFill>
              </a:endParaRPr>
            </a:p>
          </p:txBody>
        </p:sp>
        <p:sp>
          <p:nvSpPr>
            <p:cNvPr id="24" name="Text Box 142"/>
            <p:cNvSpPr txBox="1">
              <a:spLocks noChangeArrowheads="1"/>
            </p:cNvSpPr>
            <p:nvPr/>
          </p:nvSpPr>
          <p:spPr bwMode="auto">
            <a:xfrm>
              <a:off x="4169" y="348"/>
              <a:ext cx="177"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600">
                  <a:ea typeface="宋体" pitchFamily="2" charset="-122"/>
                </a:rPr>
                <a:t>A</a:t>
              </a:r>
            </a:p>
          </p:txBody>
        </p:sp>
        <p:sp>
          <p:nvSpPr>
            <p:cNvPr id="25" name="Text Box 143"/>
            <p:cNvSpPr txBox="1">
              <a:spLocks noChangeArrowheads="1"/>
            </p:cNvSpPr>
            <p:nvPr/>
          </p:nvSpPr>
          <p:spPr bwMode="auto">
            <a:xfrm>
              <a:off x="4177" y="545"/>
              <a:ext cx="219"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600">
                  <a:ea typeface="宋体" pitchFamily="2" charset="-122"/>
                </a:rPr>
                <a:t>B</a:t>
              </a:r>
            </a:p>
          </p:txBody>
        </p:sp>
        <p:sp>
          <p:nvSpPr>
            <p:cNvPr id="26" name="Text Box 144"/>
            <p:cNvSpPr txBox="1">
              <a:spLocks noChangeArrowheads="1"/>
            </p:cNvSpPr>
            <p:nvPr/>
          </p:nvSpPr>
          <p:spPr bwMode="auto">
            <a:xfrm>
              <a:off x="4150" y="791"/>
              <a:ext cx="355"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600">
                  <a:ea typeface="宋体" pitchFamily="2" charset="-122"/>
                </a:rPr>
                <a:t>C</a:t>
              </a:r>
              <a:r>
                <a:rPr lang="en-US" altLang="zh-CN" sz="1600" baseline="-25000">
                  <a:ea typeface="宋体" pitchFamily="2" charset="-122"/>
                </a:rPr>
                <a:t>in</a:t>
              </a:r>
            </a:p>
          </p:txBody>
        </p:sp>
        <p:sp>
          <p:nvSpPr>
            <p:cNvPr id="27" name="Text Box 145"/>
            <p:cNvSpPr txBox="1">
              <a:spLocks noChangeArrowheads="1"/>
            </p:cNvSpPr>
            <p:nvPr/>
          </p:nvSpPr>
          <p:spPr bwMode="auto">
            <a:xfrm>
              <a:off x="5057" y="346"/>
              <a:ext cx="355"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600">
                  <a:ea typeface="宋体" pitchFamily="2" charset="-122"/>
                </a:rPr>
                <a:t>C</a:t>
              </a:r>
              <a:r>
                <a:rPr lang="en-US" altLang="zh-CN" sz="1600" baseline="-25000">
                  <a:ea typeface="宋体" pitchFamily="2" charset="-122"/>
                </a:rPr>
                <a:t>O</a:t>
              </a:r>
            </a:p>
          </p:txBody>
        </p:sp>
        <p:sp>
          <p:nvSpPr>
            <p:cNvPr id="28" name="Text Box 146"/>
            <p:cNvSpPr txBox="1">
              <a:spLocks noChangeArrowheads="1"/>
            </p:cNvSpPr>
            <p:nvPr/>
          </p:nvSpPr>
          <p:spPr bwMode="auto">
            <a:xfrm>
              <a:off x="5030" y="772"/>
              <a:ext cx="355"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600">
                  <a:ea typeface="宋体" pitchFamily="2" charset="-122"/>
                </a:rPr>
                <a:t>S</a:t>
              </a:r>
              <a:endParaRPr lang="en-US" altLang="zh-CN" sz="1600" baseline="-25000">
                <a:ea typeface="宋体" pitchFamily="2" charset="-122"/>
              </a:endParaRPr>
            </a:p>
          </p:txBody>
        </p:sp>
      </p:grpSp>
      <p:grpSp>
        <p:nvGrpSpPr>
          <p:cNvPr id="29" name="Group 132"/>
          <p:cNvGrpSpPr>
            <a:grpSpLocks/>
          </p:cNvGrpSpPr>
          <p:nvPr/>
        </p:nvGrpSpPr>
        <p:grpSpPr bwMode="auto">
          <a:xfrm>
            <a:off x="5481000" y="3704432"/>
            <a:ext cx="2698750" cy="1806575"/>
            <a:chOff x="3766" y="2568"/>
            <a:chExt cx="1700" cy="1138"/>
          </a:xfrm>
        </p:grpSpPr>
        <p:sp>
          <p:nvSpPr>
            <p:cNvPr id="30" name="Text Box 74"/>
            <p:cNvSpPr txBox="1">
              <a:spLocks noChangeArrowheads="1"/>
            </p:cNvSpPr>
            <p:nvPr/>
          </p:nvSpPr>
          <p:spPr bwMode="auto">
            <a:xfrm>
              <a:off x="3875" y="2852"/>
              <a:ext cx="181"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600">
                  <a:ea typeface="宋体" pitchFamily="2" charset="-122"/>
                </a:rPr>
                <a:t>A</a:t>
              </a:r>
            </a:p>
          </p:txBody>
        </p:sp>
        <p:sp>
          <p:nvSpPr>
            <p:cNvPr id="31" name="AutoShape 76"/>
            <p:cNvSpPr>
              <a:spLocks noChangeArrowheads="1"/>
            </p:cNvSpPr>
            <p:nvPr/>
          </p:nvSpPr>
          <p:spPr bwMode="auto">
            <a:xfrm>
              <a:off x="4608" y="2704"/>
              <a:ext cx="187" cy="173"/>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32" name="Line 77"/>
            <p:cNvSpPr>
              <a:spLocks noChangeShapeType="1"/>
            </p:cNvSpPr>
            <p:nvPr/>
          </p:nvSpPr>
          <p:spPr bwMode="auto">
            <a:xfrm>
              <a:off x="4050" y="2728"/>
              <a:ext cx="558"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33" name="Line 78"/>
            <p:cNvSpPr>
              <a:spLocks noChangeShapeType="1"/>
            </p:cNvSpPr>
            <p:nvPr/>
          </p:nvSpPr>
          <p:spPr bwMode="auto">
            <a:xfrm flipV="1">
              <a:off x="4468" y="2828"/>
              <a:ext cx="1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34" name="Line 79"/>
            <p:cNvSpPr>
              <a:spLocks noChangeShapeType="1"/>
            </p:cNvSpPr>
            <p:nvPr/>
          </p:nvSpPr>
          <p:spPr bwMode="auto">
            <a:xfrm>
              <a:off x="4797" y="2785"/>
              <a:ext cx="118" cy="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35" name="AutoShape 82"/>
            <p:cNvSpPr>
              <a:spLocks noChangeArrowheads="1"/>
            </p:cNvSpPr>
            <p:nvPr/>
          </p:nvSpPr>
          <p:spPr bwMode="auto">
            <a:xfrm>
              <a:off x="4604" y="2955"/>
              <a:ext cx="187" cy="173"/>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36" name="Line 83"/>
            <p:cNvSpPr>
              <a:spLocks noChangeShapeType="1"/>
            </p:cNvSpPr>
            <p:nvPr/>
          </p:nvSpPr>
          <p:spPr bwMode="auto">
            <a:xfrm flipV="1">
              <a:off x="4464" y="2980"/>
              <a:ext cx="1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37" name="Line 84"/>
            <p:cNvSpPr>
              <a:spLocks noChangeShapeType="1"/>
            </p:cNvSpPr>
            <p:nvPr/>
          </p:nvSpPr>
          <p:spPr bwMode="auto">
            <a:xfrm flipV="1">
              <a:off x="4464" y="3079"/>
              <a:ext cx="1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38" name="Line 85"/>
            <p:cNvSpPr>
              <a:spLocks noChangeShapeType="1"/>
            </p:cNvSpPr>
            <p:nvPr/>
          </p:nvSpPr>
          <p:spPr bwMode="auto">
            <a:xfrm flipV="1">
              <a:off x="4794" y="3029"/>
              <a:ext cx="123"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39" name="Line 89"/>
            <p:cNvSpPr>
              <a:spLocks noChangeShapeType="1"/>
            </p:cNvSpPr>
            <p:nvPr/>
          </p:nvSpPr>
          <p:spPr bwMode="auto">
            <a:xfrm flipV="1">
              <a:off x="4921" y="2857"/>
              <a:ext cx="1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40" name="Line 90"/>
            <p:cNvSpPr>
              <a:spLocks noChangeShapeType="1"/>
            </p:cNvSpPr>
            <p:nvPr/>
          </p:nvSpPr>
          <p:spPr bwMode="auto">
            <a:xfrm flipV="1">
              <a:off x="4921" y="2956"/>
              <a:ext cx="1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41" name="Line 91"/>
            <p:cNvSpPr>
              <a:spLocks noChangeShapeType="1"/>
            </p:cNvSpPr>
            <p:nvPr/>
          </p:nvSpPr>
          <p:spPr bwMode="auto">
            <a:xfrm flipV="1">
              <a:off x="5202" y="2907"/>
              <a:ext cx="9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42" name="Line 94"/>
            <p:cNvSpPr>
              <a:spLocks noChangeShapeType="1"/>
            </p:cNvSpPr>
            <p:nvPr/>
          </p:nvSpPr>
          <p:spPr bwMode="auto">
            <a:xfrm>
              <a:off x="4063" y="2981"/>
              <a:ext cx="42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43" name="Line 95"/>
            <p:cNvSpPr>
              <a:spLocks noChangeShapeType="1"/>
            </p:cNvSpPr>
            <p:nvPr/>
          </p:nvSpPr>
          <p:spPr bwMode="auto">
            <a:xfrm flipH="1">
              <a:off x="4468" y="2832"/>
              <a:ext cx="2" cy="51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44" name="Text Box 96"/>
            <p:cNvSpPr txBox="1">
              <a:spLocks noChangeArrowheads="1"/>
            </p:cNvSpPr>
            <p:nvPr/>
          </p:nvSpPr>
          <p:spPr bwMode="auto">
            <a:xfrm>
              <a:off x="3869" y="3113"/>
              <a:ext cx="206"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600">
                  <a:ea typeface="宋体" pitchFamily="2" charset="-122"/>
                </a:rPr>
                <a:t>B</a:t>
              </a:r>
            </a:p>
          </p:txBody>
        </p:sp>
        <p:sp>
          <p:nvSpPr>
            <p:cNvPr id="45" name="Line 97"/>
            <p:cNvSpPr>
              <a:spLocks noChangeShapeType="1"/>
            </p:cNvSpPr>
            <p:nvPr/>
          </p:nvSpPr>
          <p:spPr bwMode="auto">
            <a:xfrm>
              <a:off x="4040" y="3228"/>
              <a:ext cx="364" cy="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46" name="Line 98"/>
            <p:cNvSpPr>
              <a:spLocks noChangeShapeType="1"/>
            </p:cNvSpPr>
            <p:nvPr/>
          </p:nvSpPr>
          <p:spPr bwMode="auto">
            <a:xfrm>
              <a:off x="4399" y="3080"/>
              <a:ext cx="0" cy="1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47" name="Line 99"/>
            <p:cNvSpPr>
              <a:spLocks noChangeShapeType="1"/>
            </p:cNvSpPr>
            <p:nvPr/>
          </p:nvSpPr>
          <p:spPr bwMode="auto">
            <a:xfrm>
              <a:off x="4403" y="3077"/>
              <a:ext cx="112"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48" name="Line 100"/>
            <p:cNvSpPr>
              <a:spLocks noChangeShapeType="1"/>
            </p:cNvSpPr>
            <p:nvPr/>
          </p:nvSpPr>
          <p:spPr bwMode="auto">
            <a:xfrm>
              <a:off x="4113" y="2737"/>
              <a:ext cx="0" cy="92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49" name="Oval 101"/>
            <p:cNvSpPr>
              <a:spLocks noChangeArrowheads="1"/>
            </p:cNvSpPr>
            <p:nvPr/>
          </p:nvSpPr>
          <p:spPr bwMode="auto">
            <a:xfrm>
              <a:off x="4754" y="3540"/>
              <a:ext cx="23" cy="25"/>
            </a:xfrm>
            <a:prstGeom prst="ellipse">
              <a:avLst/>
            </a:prstGeom>
            <a:solidFill>
              <a:schemeClr val="bg1"/>
            </a:solidFill>
            <a:ln w="19050">
              <a:solidFill>
                <a:schemeClr val="tx1"/>
              </a:solidFill>
              <a:round/>
              <a:headEnd/>
              <a:tailEnd/>
            </a:ln>
          </p:spPr>
          <p:txBody>
            <a:bodyPr wrap="none" lIns="90000" tIns="46800" rIns="90000" bIns="46800" anchor="ctr"/>
            <a:lstStyle/>
            <a:p>
              <a:endParaRPr lang="zh-CN" altLang="en-US">
                <a:solidFill>
                  <a:schemeClr val="tx1"/>
                </a:solidFill>
              </a:endParaRPr>
            </a:p>
          </p:txBody>
        </p:sp>
        <p:sp>
          <p:nvSpPr>
            <p:cNvPr id="50" name="Text Box 102"/>
            <p:cNvSpPr txBox="1">
              <a:spLocks noChangeArrowheads="1"/>
            </p:cNvSpPr>
            <p:nvPr/>
          </p:nvSpPr>
          <p:spPr bwMode="auto">
            <a:xfrm>
              <a:off x="3766" y="2568"/>
              <a:ext cx="363"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600">
                  <a:ea typeface="宋体" pitchFamily="2" charset="-122"/>
                </a:rPr>
                <a:t>C</a:t>
              </a:r>
              <a:r>
                <a:rPr lang="en-US" altLang="zh-CN" sz="1600" baseline="-25000">
                  <a:ea typeface="宋体" pitchFamily="2" charset="-122"/>
                </a:rPr>
                <a:t>in</a:t>
              </a:r>
            </a:p>
          </p:txBody>
        </p:sp>
        <p:sp>
          <p:nvSpPr>
            <p:cNvPr id="51" name="Line 103"/>
            <p:cNvSpPr>
              <a:spLocks noChangeShapeType="1"/>
            </p:cNvSpPr>
            <p:nvPr/>
          </p:nvSpPr>
          <p:spPr bwMode="auto">
            <a:xfrm flipV="1">
              <a:off x="4322" y="3482"/>
              <a:ext cx="232"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52" name="Line 104"/>
            <p:cNvSpPr>
              <a:spLocks noChangeShapeType="1"/>
            </p:cNvSpPr>
            <p:nvPr/>
          </p:nvSpPr>
          <p:spPr bwMode="auto">
            <a:xfrm>
              <a:off x="4204" y="3600"/>
              <a:ext cx="35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53" name="Line 105"/>
            <p:cNvSpPr>
              <a:spLocks noChangeShapeType="1"/>
            </p:cNvSpPr>
            <p:nvPr/>
          </p:nvSpPr>
          <p:spPr bwMode="auto">
            <a:xfrm flipV="1">
              <a:off x="4718" y="3550"/>
              <a:ext cx="12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54" name="Freeform 106"/>
            <p:cNvSpPr>
              <a:spLocks/>
            </p:cNvSpPr>
            <p:nvPr/>
          </p:nvSpPr>
          <p:spPr bwMode="auto">
            <a:xfrm>
              <a:off x="4530" y="3451"/>
              <a:ext cx="38" cy="183"/>
            </a:xfrm>
            <a:custGeom>
              <a:avLst/>
              <a:gdLst>
                <a:gd name="T0" fmla="*/ 0 w 85"/>
                <a:gd name="T1" fmla="*/ 0 h 306"/>
                <a:gd name="T2" fmla="*/ 0 w 85"/>
                <a:gd name="T3" fmla="*/ 1 h 306"/>
                <a:gd name="T4" fmla="*/ 0 w 85"/>
                <a:gd name="T5" fmla="*/ 1 h 306"/>
                <a:gd name="T6" fmla="*/ 0 w 85"/>
                <a:gd name="T7" fmla="*/ 1 h 306"/>
                <a:gd name="T8" fmla="*/ 0 60000 65536"/>
                <a:gd name="T9" fmla="*/ 0 60000 65536"/>
                <a:gd name="T10" fmla="*/ 0 60000 65536"/>
                <a:gd name="T11" fmla="*/ 0 60000 65536"/>
                <a:gd name="T12" fmla="*/ 0 w 85"/>
                <a:gd name="T13" fmla="*/ 0 h 306"/>
                <a:gd name="T14" fmla="*/ 85 w 85"/>
                <a:gd name="T15" fmla="*/ 306 h 306"/>
              </a:gdLst>
              <a:ahLst/>
              <a:cxnLst>
                <a:cxn ang="T8">
                  <a:pos x="T0" y="T1"/>
                </a:cxn>
                <a:cxn ang="T9">
                  <a:pos x="T2" y="T3"/>
                </a:cxn>
                <a:cxn ang="T10">
                  <a:pos x="T4" y="T5"/>
                </a:cxn>
                <a:cxn ang="T11">
                  <a:pos x="T6" y="T7"/>
                </a:cxn>
              </a:cxnLst>
              <a:rect l="T12" t="T13" r="T14" b="T15"/>
              <a:pathLst>
                <a:path w="85" h="306">
                  <a:moveTo>
                    <a:pt x="2" y="0"/>
                  </a:moveTo>
                  <a:cubicBezTo>
                    <a:pt x="14" y="14"/>
                    <a:pt x="61" y="50"/>
                    <a:pt x="73" y="87"/>
                  </a:cubicBezTo>
                  <a:cubicBezTo>
                    <a:pt x="85" y="124"/>
                    <a:pt x="85" y="188"/>
                    <a:pt x="73" y="224"/>
                  </a:cubicBezTo>
                  <a:cubicBezTo>
                    <a:pt x="61" y="260"/>
                    <a:pt x="15" y="289"/>
                    <a:pt x="0" y="306"/>
                  </a:cubicBezTo>
                </a:path>
              </a:pathLst>
            </a:custGeom>
            <a:noFill/>
            <a:ln w="19050"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55" name="Freeform 107"/>
            <p:cNvSpPr>
              <a:spLocks/>
            </p:cNvSpPr>
            <p:nvPr/>
          </p:nvSpPr>
          <p:spPr bwMode="auto">
            <a:xfrm>
              <a:off x="4531" y="3550"/>
              <a:ext cx="187" cy="87"/>
            </a:xfrm>
            <a:custGeom>
              <a:avLst/>
              <a:gdLst>
                <a:gd name="T0" fmla="*/ 0 w 384"/>
                <a:gd name="T1" fmla="*/ 0 h 192"/>
                <a:gd name="T2" fmla="*/ 0 w 384"/>
                <a:gd name="T3" fmla="*/ 0 h 192"/>
                <a:gd name="T4" fmla="*/ 0 w 384"/>
                <a:gd name="T5" fmla="*/ 0 h 192"/>
                <a:gd name="T6" fmla="*/ 0 w 384"/>
                <a:gd name="T7" fmla="*/ 0 h 192"/>
                <a:gd name="T8" fmla="*/ 0 60000 65536"/>
                <a:gd name="T9" fmla="*/ 0 60000 65536"/>
                <a:gd name="T10" fmla="*/ 0 60000 65536"/>
                <a:gd name="T11" fmla="*/ 0 60000 65536"/>
                <a:gd name="T12" fmla="*/ 0 w 384"/>
                <a:gd name="T13" fmla="*/ 0 h 192"/>
                <a:gd name="T14" fmla="*/ 384 w 384"/>
                <a:gd name="T15" fmla="*/ 192 h 192"/>
              </a:gdLst>
              <a:ahLst/>
              <a:cxnLst>
                <a:cxn ang="T8">
                  <a:pos x="T0" y="T1"/>
                </a:cxn>
                <a:cxn ang="T9">
                  <a:pos x="T2" y="T3"/>
                </a:cxn>
                <a:cxn ang="T10">
                  <a:pos x="T4" y="T5"/>
                </a:cxn>
                <a:cxn ang="T11">
                  <a:pos x="T6" y="T7"/>
                </a:cxn>
              </a:cxnLst>
              <a:rect l="T12" t="T13" r="T14" b="T15"/>
              <a:pathLst>
                <a:path w="384" h="192">
                  <a:moveTo>
                    <a:pt x="0" y="192"/>
                  </a:moveTo>
                  <a:cubicBezTo>
                    <a:pt x="28" y="185"/>
                    <a:pt x="119" y="166"/>
                    <a:pt x="168" y="148"/>
                  </a:cubicBezTo>
                  <a:cubicBezTo>
                    <a:pt x="217" y="130"/>
                    <a:pt x="260" y="109"/>
                    <a:pt x="296" y="84"/>
                  </a:cubicBezTo>
                  <a:cubicBezTo>
                    <a:pt x="332" y="59"/>
                    <a:pt x="366" y="18"/>
                    <a:pt x="384" y="0"/>
                  </a:cubicBezTo>
                </a:path>
              </a:pathLst>
            </a:custGeom>
            <a:noFill/>
            <a:ln w="19050"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56" name="Freeform 108"/>
            <p:cNvSpPr>
              <a:spLocks/>
            </p:cNvSpPr>
            <p:nvPr/>
          </p:nvSpPr>
          <p:spPr bwMode="auto">
            <a:xfrm>
              <a:off x="4531" y="3451"/>
              <a:ext cx="187" cy="99"/>
            </a:xfrm>
            <a:custGeom>
              <a:avLst/>
              <a:gdLst>
                <a:gd name="T0" fmla="*/ 0 w 240"/>
                <a:gd name="T1" fmla="*/ 0 h 96"/>
                <a:gd name="T2" fmla="*/ 2 w 240"/>
                <a:gd name="T3" fmla="*/ 92 h 96"/>
                <a:gd name="T4" fmla="*/ 2 w 240"/>
                <a:gd name="T5" fmla="*/ 176 h 96"/>
                <a:gd name="T6" fmla="*/ 0 60000 65536"/>
                <a:gd name="T7" fmla="*/ 0 60000 65536"/>
                <a:gd name="T8" fmla="*/ 0 60000 65536"/>
                <a:gd name="T9" fmla="*/ 0 w 240"/>
                <a:gd name="T10" fmla="*/ 0 h 96"/>
                <a:gd name="T11" fmla="*/ 240 w 240"/>
                <a:gd name="T12" fmla="*/ 96 h 96"/>
              </a:gdLst>
              <a:ahLst/>
              <a:cxnLst>
                <a:cxn ang="T6">
                  <a:pos x="T0" y="T1"/>
                </a:cxn>
                <a:cxn ang="T7">
                  <a:pos x="T2" y="T3"/>
                </a:cxn>
                <a:cxn ang="T8">
                  <a:pos x="T4" y="T5"/>
                </a:cxn>
              </a:cxnLst>
              <a:rect l="T9" t="T10" r="T11" b="T12"/>
              <a:pathLst>
                <a:path w="240" h="96">
                  <a:moveTo>
                    <a:pt x="0" y="0"/>
                  </a:moveTo>
                  <a:cubicBezTo>
                    <a:pt x="76" y="16"/>
                    <a:pt x="152" y="32"/>
                    <a:pt x="192" y="48"/>
                  </a:cubicBezTo>
                  <a:cubicBezTo>
                    <a:pt x="232" y="64"/>
                    <a:pt x="232" y="88"/>
                    <a:pt x="240" y="96"/>
                  </a:cubicBezTo>
                </a:path>
              </a:pathLst>
            </a:custGeom>
            <a:noFill/>
            <a:ln w="19050"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57" name="Freeform 109"/>
            <p:cNvSpPr>
              <a:spLocks/>
            </p:cNvSpPr>
            <p:nvPr/>
          </p:nvSpPr>
          <p:spPr bwMode="auto">
            <a:xfrm>
              <a:off x="4502" y="3451"/>
              <a:ext cx="38" cy="183"/>
            </a:xfrm>
            <a:custGeom>
              <a:avLst/>
              <a:gdLst>
                <a:gd name="T0" fmla="*/ 0 w 85"/>
                <a:gd name="T1" fmla="*/ 0 h 306"/>
                <a:gd name="T2" fmla="*/ 0 w 85"/>
                <a:gd name="T3" fmla="*/ 1 h 306"/>
                <a:gd name="T4" fmla="*/ 0 w 85"/>
                <a:gd name="T5" fmla="*/ 1 h 306"/>
                <a:gd name="T6" fmla="*/ 0 w 85"/>
                <a:gd name="T7" fmla="*/ 1 h 306"/>
                <a:gd name="T8" fmla="*/ 0 60000 65536"/>
                <a:gd name="T9" fmla="*/ 0 60000 65536"/>
                <a:gd name="T10" fmla="*/ 0 60000 65536"/>
                <a:gd name="T11" fmla="*/ 0 60000 65536"/>
                <a:gd name="T12" fmla="*/ 0 w 85"/>
                <a:gd name="T13" fmla="*/ 0 h 306"/>
                <a:gd name="T14" fmla="*/ 85 w 85"/>
                <a:gd name="T15" fmla="*/ 306 h 306"/>
              </a:gdLst>
              <a:ahLst/>
              <a:cxnLst>
                <a:cxn ang="T8">
                  <a:pos x="T0" y="T1"/>
                </a:cxn>
                <a:cxn ang="T9">
                  <a:pos x="T2" y="T3"/>
                </a:cxn>
                <a:cxn ang="T10">
                  <a:pos x="T4" y="T5"/>
                </a:cxn>
                <a:cxn ang="T11">
                  <a:pos x="T6" y="T7"/>
                </a:cxn>
              </a:cxnLst>
              <a:rect l="T12" t="T13" r="T14" b="T15"/>
              <a:pathLst>
                <a:path w="85" h="306">
                  <a:moveTo>
                    <a:pt x="2" y="0"/>
                  </a:moveTo>
                  <a:cubicBezTo>
                    <a:pt x="14" y="14"/>
                    <a:pt x="61" y="50"/>
                    <a:pt x="73" y="87"/>
                  </a:cubicBezTo>
                  <a:cubicBezTo>
                    <a:pt x="85" y="124"/>
                    <a:pt x="85" y="188"/>
                    <a:pt x="73" y="224"/>
                  </a:cubicBezTo>
                  <a:cubicBezTo>
                    <a:pt x="61" y="260"/>
                    <a:pt x="15" y="289"/>
                    <a:pt x="0" y="306"/>
                  </a:cubicBezTo>
                </a:path>
              </a:pathLst>
            </a:custGeom>
            <a:noFill/>
            <a:ln w="19050"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58" name="Line 110"/>
            <p:cNvSpPr>
              <a:spLocks noChangeShapeType="1"/>
            </p:cNvSpPr>
            <p:nvPr/>
          </p:nvSpPr>
          <p:spPr bwMode="auto">
            <a:xfrm>
              <a:off x="4315" y="2985"/>
              <a:ext cx="2" cy="50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59" name="Line 111"/>
            <p:cNvSpPr>
              <a:spLocks noChangeShapeType="1"/>
            </p:cNvSpPr>
            <p:nvPr/>
          </p:nvSpPr>
          <p:spPr bwMode="auto">
            <a:xfrm flipV="1">
              <a:off x="5011" y="3615"/>
              <a:ext cx="11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60" name="Freeform 112"/>
            <p:cNvSpPr>
              <a:spLocks/>
            </p:cNvSpPr>
            <p:nvPr/>
          </p:nvSpPr>
          <p:spPr bwMode="auto">
            <a:xfrm>
              <a:off x="4830" y="3520"/>
              <a:ext cx="38" cy="182"/>
            </a:xfrm>
            <a:custGeom>
              <a:avLst/>
              <a:gdLst>
                <a:gd name="T0" fmla="*/ 0 w 85"/>
                <a:gd name="T1" fmla="*/ 0 h 306"/>
                <a:gd name="T2" fmla="*/ 0 w 85"/>
                <a:gd name="T3" fmla="*/ 1 h 306"/>
                <a:gd name="T4" fmla="*/ 0 w 85"/>
                <a:gd name="T5" fmla="*/ 1 h 306"/>
                <a:gd name="T6" fmla="*/ 0 w 85"/>
                <a:gd name="T7" fmla="*/ 1 h 306"/>
                <a:gd name="T8" fmla="*/ 0 60000 65536"/>
                <a:gd name="T9" fmla="*/ 0 60000 65536"/>
                <a:gd name="T10" fmla="*/ 0 60000 65536"/>
                <a:gd name="T11" fmla="*/ 0 60000 65536"/>
                <a:gd name="T12" fmla="*/ 0 w 85"/>
                <a:gd name="T13" fmla="*/ 0 h 306"/>
                <a:gd name="T14" fmla="*/ 85 w 85"/>
                <a:gd name="T15" fmla="*/ 306 h 306"/>
              </a:gdLst>
              <a:ahLst/>
              <a:cxnLst>
                <a:cxn ang="T8">
                  <a:pos x="T0" y="T1"/>
                </a:cxn>
                <a:cxn ang="T9">
                  <a:pos x="T2" y="T3"/>
                </a:cxn>
                <a:cxn ang="T10">
                  <a:pos x="T4" y="T5"/>
                </a:cxn>
                <a:cxn ang="T11">
                  <a:pos x="T6" y="T7"/>
                </a:cxn>
              </a:cxnLst>
              <a:rect l="T12" t="T13" r="T14" b="T15"/>
              <a:pathLst>
                <a:path w="85" h="306">
                  <a:moveTo>
                    <a:pt x="2" y="0"/>
                  </a:moveTo>
                  <a:cubicBezTo>
                    <a:pt x="14" y="14"/>
                    <a:pt x="61" y="50"/>
                    <a:pt x="73" y="87"/>
                  </a:cubicBezTo>
                  <a:cubicBezTo>
                    <a:pt x="85" y="124"/>
                    <a:pt x="85" y="188"/>
                    <a:pt x="73" y="224"/>
                  </a:cubicBezTo>
                  <a:cubicBezTo>
                    <a:pt x="61" y="260"/>
                    <a:pt x="15" y="289"/>
                    <a:pt x="0" y="306"/>
                  </a:cubicBezTo>
                </a:path>
              </a:pathLst>
            </a:custGeom>
            <a:noFill/>
            <a:ln w="19050"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61" name="Freeform 113"/>
            <p:cNvSpPr>
              <a:spLocks/>
            </p:cNvSpPr>
            <p:nvPr/>
          </p:nvSpPr>
          <p:spPr bwMode="auto">
            <a:xfrm>
              <a:off x="4831" y="3619"/>
              <a:ext cx="187" cy="87"/>
            </a:xfrm>
            <a:custGeom>
              <a:avLst/>
              <a:gdLst>
                <a:gd name="T0" fmla="*/ 0 w 384"/>
                <a:gd name="T1" fmla="*/ 0 h 192"/>
                <a:gd name="T2" fmla="*/ 0 w 384"/>
                <a:gd name="T3" fmla="*/ 0 h 192"/>
                <a:gd name="T4" fmla="*/ 0 w 384"/>
                <a:gd name="T5" fmla="*/ 0 h 192"/>
                <a:gd name="T6" fmla="*/ 0 w 384"/>
                <a:gd name="T7" fmla="*/ 0 h 192"/>
                <a:gd name="T8" fmla="*/ 0 60000 65536"/>
                <a:gd name="T9" fmla="*/ 0 60000 65536"/>
                <a:gd name="T10" fmla="*/ 0 60000 65536"/>
                <a:gd name="T11" fmla="*/ 0 60000 65536"/>
                <a:gd name="T12" fmla="*/ 0 w 384"/>
                <a:gd name="T13" fmla="*/ 0 h 192"/>
                <a:gd name="T14" fmla="*/ 384 w 384"/>
                <a:gd name="T15" fmla="*/ 192 h 192"/>
              </a:gdLst>
              <a:ahLst/>
              <a:cxnLst>
                <a:cxn ang="T8">
                  <a:pos x="T0" y="T1"/>
                </a:cxn>
                <a:cxn ang="T9">
                  <a:pos x="T2" y="T3"/>
                </a:cxn>
                <a:cxn ang="T10">
                  <a:pos x="T4" y="T5"/>
                </a:cxn>
                <a:cxn ang="T11">
                  <a:pos x="T6" y="T7"/>
                </a:cxn>
              </a:cxnLst>
              <a:rect l="T12" t="T13" r="T14" b="T15"/>
              <a:pathLst>
                <a:path w="384" h="192">
                  <a:moveTo>
                    <a:pt x="0" y="192"/>
                  </a:moveTo>
                  <a:cubicBezTo>
                    <a:pt x="28" y="185"/>
                    <a:pt x="119" y="166"/>
                    <a:pt x="168" y="148"/>
                  </a:cubicBezTo>
                  <a:cubicBezTo>
                    <a:pt x="217" y="130"/>
                    <a:pt x="260" y="109"/>
                    <a:pt x="296" y="84"/>
                  </a:cubicBezTo>
                  <a:cubicBezTo>
                    <a:pt x="332" y="59"/>
                    <a:pt x="366" y="18"/>
                    <a:pt x="384" y="0"/>
                  </a:cubicBezTo>
                </a:path>
              </a:pathLst>
            </a:custGeom>
            <a:noFill/>
            <a:ln w="19050"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62" name="Freeform 114"/>
            <p:cNvSpPr>
              <a:spLocks/>
            </p:cNvSpPr>
            <p:nvPr/>
          </p:nvSpPr>
          <p:spPr bwMode="auto">
            <a:xfrm>
              <a:off x="4831" y="3520"/>
              <a:ext cx="187" cy="99"/>
            </a:xfrm>
            <a:custGeom>
              <a:avLst/>
              <a:gdLst>
                <a:gd name="T0" fmla="*/ 0 w 240"/>
                <a:gd name="T1" fmla="*/ 0 h 96"/>
                <a:gd name="T2" fmla="*/ 2 w 240"/>
                <a:gd name="T3" fmla="*/ 92 h 96"/>
                <a:gd name="T4" fmla="*/ 2 w 240"/>
                <a:gd name="T5" fmla="*/ 176 h 96"/>
                <a:gd name="T6" fmla="*/ 0 60000 65536"/>
                <a:gd name="T7" fmla="*/ 0 60000 65536"/>
                <a:gd name="T8" fmla="*/ 0 60000 65536"/>
                <a:gd name="T9" fmla="*/ 0 w 240"/>
                <a:gd name="T10" fmla="*/ 0 h 96"/>
                <a:gd name="T11" fmla="*/ 240 w 240"/>
                <a:gd name="T12" fmla="*/ 96 h 96"/>
              </a:gdLst>
              <a:ahLst/>
              <a:cxnLst>
                <a:cxn ang="T6">
                  <a:pos x="T0" y="T1"/>
                </a:cxn>
                <a:cxn ang="T7">
                  <a:pos x="T2" y="T3"/>
                </a:cxn>
                <a:cxn ang="T8">
                  <a:pos x="T4" y="T5"/>
                </a:cxn>
              </a:cxnLst>
              <a:rect l="T9" t="T10" r="T11" b="T12"/>
              <a:pathLst>
                <a:path w="240" h="96">
                  <a:moveTo>
                    <a:pt x="0" y="0"/>
                  </a:moveTo>
                  <a:cubicBezTo>
                    <a:pt x="76" y="16"/>
                    <a:pt x="152" y="32"/>
                    <a:pt x="192" y="48"/>
                  </a:cubicBezTo>
                  <a:cubicBezTo>
                    <a:pt x="232" y="64"/>
                    <a:pt x="232" y="88"/>
                    <a:pt x="240" y="96"/>
                  </a:cubicBezTo>
                </a:path>
              </a:pathLst>
            </a:custGeom>
            <a:noFill/>
            <a:ln w="19050"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63" name="Freeform 115"/>
            <p:cNvSpPr>
              <a:spLocks/>
            </p:cNvSpPr>
            <p:nvPr/>
          </p:nvSpPr>
          <p:spPr bwMode="auto">
            <a:xfrm>
              <a:off x="4801" y="3520"/>
              <a:ext cx="38" cy="182"/>
            </a:xfrm>
            <a:custGeom>
              <a:avLst/>
              <a:gdLst>
                <a:gd name="T0" fmla="*/ 0 w 85"/>
                <a:gd name="T1" fmla="*/ 0 h 306"/>
                <a:gd name="T2" fmla="*/ 0 w 85"/>
                <a:gd name="T3" fmla="*/ 1 h 306"/>
                <a:gd name="T4" fmla="*/ 0 w 85"/>
                <a:gd name="T5" fmla="*/ 1 h 306"/>
                <a:gd name="T6" fmla="*/ 0 w 85"/>
                <a:gd name="T7" fmla="*/ 1 h 306"/>
                <a:gd name="T8" fmla="*/ 0 60000 65536"/>
                <a:gd name="T9" fmla="*/ 0 60000 65536"/>
                <a:gd name="T10" fmla="*/ 0 60000 65536"/>
                <a:gd name="T11" fmla="*/ 0 60000 65536"/>
                <a:gd name="T12" fmla="*/ 0 w 85"/>
                <a:gd name="T13" fmla="*/ 0 h 306"/>
                <a:gd name="T14" fmla="*/ 85 w 85"/>
                <a:gd name="T15" fmla="*/ 306 h 306"/>
              </a:gdLst>
              <a:ahLst/>
              <a:cxnLst>
                <a:cxn ang="T8">
                  <a:pos x="T0" y="T1"/>
                </a:cxn>
                <a:cxn ang="T9">
                  <a:pos x="T2" y="T3"/>
                </a:cxn>
                <a:cxn ang="T10">
                  <a:pos x="T4" y="T5"/>
                </a:cxn>
                <a:cxn ang="T11">
                  <a:pos x="T6" y="T7"/>
                </a:cxn>
              </a:cxnLst>
              <a:rect l="T12" t="T13" r="T14" b="T15"/>
              <a:pathLst>
                <a:path w="85" h="306">
                  <a:moveTo>
                    <a:pt x="2" y="0"/>
                  </a:moveTo>
                  <a:cubicBezTo>
                    <a:pt x="14" y="14"/>
                    <a:pt x="61" y="50"/>
                    <a:pt x="73" y="87"/>
                  </a:cubicBezTo>
                  <a:cubicBezTo>
                    <a:pt x="85" y="124"/>
                    <a:pt x="85" y="188"/>
                    <a:pt x="73" y="224"/>
                  </a:cubicBezTo>
                  <a:cubicBezTo>
                    <a:pt x="61" y="260"/>
                    <a:pt x="15" y="289"/>
                    <a:pt x="0" y="306"/>
                  </a:cubicBezTo>
                </a:path>
              </a:pathLst>
            </a:custGeom>
            <a:noFill/>
            <a:ln w="19050"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64" name="Line 116"/>
            <p:cNvSpPr>
              <a:spLocks noChangeShapeType="1"/>
            </p:cNvSpPr>
            <p:nvPr/>
          </p:nvSpPr>
          <p:spPr bwMode="auto">
            <a:xfrm flipV="1">
              <a:off x="4120" y="3663"/>
              <a:ext cx="730"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65" name="Line 117"/>
            <p:cNvSpPr>
              <a:spLocks noChangeShapeType="1"/>
            </p:cNvSpPr>
            <p:nvPr/>
          </p:nvSpPr>
          <p:spPr bwMode="auto">
            <a:xfrm>
              <a:off x="4207" y="3239"/>
              <a:ext cx="0" cy="3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66" name="Oval 118"/>
            <p:cNvSpPr>
              <a:spLocks noChangeArrowheads="1"/>
            </p:cNvSpPr>
            <p:nvPr/>
          </p:nvSpPr>
          <p:spPr bwMode="auto">
            <a:xfrm>
              <a:off x="4099" y="2723"/>
              <a:ext cx="23" cy="25"/>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solidFill>
                  <a:schemeClr val="tx1"/>
                </a:solidFill>
              </a:endParaRPr>
            </a:p>
          </p:txBody>
        </p:sp>
        <p:sp>
          <p:nvSpPr>
            <p:cNvPr id="67" name="Oval 119"/>
            <p:cNvSpPr>
              <a:spLocks noChangeArrowheads="1"/>
            </p:cNvSpPr>
            <p:nvPr/>
          </p:nvSpPr>
          <p:spPr bwMode="auto">
            <a:xfrm>
              <a:off x="4309" y="2971"/>
              <a:ext cx="23" cy="24"/>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solidFill>
                  <a:schemeClr val="tx1"/>
                </a:solidFill>
              </a:endParaRPr>
            </a:p>
          </p:txBody>
        </p:sp>
        <p:sp>
          <p:nvSpPr>
            <p:cNvPr id="68" name="Oval 120"/>
            <p:cNvSpPr>
              <a:spLocks noChangeArrowheads="1"/>
            </p:cNvSpPr>
            <p:nvPr/>
          </p:nvSpPr>
          <p:spPr bwMode="auto">
            <a:xfrm>
              <a:off x="4194" y="3219"/>
              <a:ext cx="23" cy="24"/>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solidFill>
                  <a:schemeClr val="tx1"/>
                </a:solidFill>
              </a:endParaRPr>
            </a:p>
          </p:txBody>
        </p:sp>
        <p:sp>
          <p:nvSpPr>
            <p:cNvPr id="69" name="Text Box 121"/>
            <p:cNvSpPr txBox="1">
              <a:spLocks noChangeArrowheads="1"/>
            </p:cNvSpPr>
            <p:nvPr/>
          </p:nvSpPr>
          <p:spPr bwMode="auto">
            <a:xfrm>
              <a:off x="5081" y="3491"/>
              <a:ext cx="248"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600">
                  <a:ea typeface="宋体" pitchFamily="2" charset="-122"/>
                </a:rPr>
                <a:t>S</a:t>
              </a:r>
            </a:p>
          </p:txBody>
        </p:sp>
        <p:sp>
          <p:nvSpPr>
            <p:cNvPr id="70" name="Line 122"/>
            <p:cNvSpPr>
              <a:spLocks noChangeShapeType="1"/>
            </p:cNvSpPr>
            <p:nvPr/>
          </p:nvSpPr>
          <p:spPr bwMode="auto">
            <a:xfrm>
              <a:off x="4473" y="3342"/>
              <a:ext cx="28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71" name="Line 123"/>
            <p:cNvSpPr>
              <a:spLocks noChangeShapeType="1"/>
            </p:cNvSpPr>
            <p:nvPr/>
          </p:nvSpPr>
          <p:spPr bwMode="auto">
            <a:xfrm>
              <a:off x="4763" y="3347"/>
              <a:ext cx="0" cy="19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72" name="Line 124"/>
            <p:cNvSpPr>
              <a:spLocks noChangeShapeType="1"/>
            </p:cNvSpPr>
            <p:nvPr/>
          </p:nvSpPr>
          <p:spPr bwMode="auto">
            <a:xfrm>
              <a:off x="4918" y="2953"/>
              <a:ext cx="0" cy="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73" name="Line 125"/>
            <p:cNvSpPr>
              <a:spLocks noChangeShapeType="1"/>
            </p:cNvSpPr>
            <p:nvPr/>
          </p:nvSpPr>
          <p:spPr bwMode="auto">
            <a:xfrm>
              <a:off x="4922" y="2788"/>
              <a:ext cx="0" cy="7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74" name="Freeform 126"/>
            <p:cNvSpPr>
              <a:spLocks/>
            </p:cNvSpPr>
            <p:nvPr/>
          </p:nvSpPr>
          <p:spPr bwMode="auto">
            <a:xfrm>
              <a:off x="5027" y="2915"/>
              <a:ext cx="187" cy="87"/>
            </a:xfrm>
            <a:custGeom>
              <a:avLst/>
              <a:gdLst>
                <a:gd name="T0" fmla="*/ 0 w 384"/>
                <a:gd name="T1" fmla="*/ 0 h 192"/>
                <a:gd name="T2" fmla="*/ 0 w 384"/>
                <a:gd name="T3" fmla="*/ 0 h 192"/>
                <a:gd name="T4" fmla="*/ 0 w 384"/>
                <a:gd name="T5" fmla="*/ 0 h 192"/>
                <a:gd name="T6" fmla="*/ 0 w 384"/>
                <a:gd name="T7" fmla="*/ 0 h 192"/>
                <a:gd name="T8" fmla="*/ 0 60000 65536"/>
                <a:gd name="T9" fmla="*/ 0 60000 65536"/>
                <a:gd name="T10" fmla="*/ 0 60000 65536"/>
                <a:gd name="T11" fmla="*/ 0 60000 65536"/>
                <a:gd name="T12" fmla="*/ 0 w 384"/>
                <a:gd name="T13" fmla="*/ 0 h 192"/>
                <a:gd name="T14" fmla="*/ 384 w 384"/>
                <a:gd name="T15" fmla="*/ 192 h 192"/>
              </a:gdLst>
              <a:ahLst/>
              <a:cxnLst>
                <a:cxn ang="T8">
                  <a:pos x="T0" y="T1"/>
                </a:cxn>
                <a:cxn ang="T9">
                  <a:pos x="T2" y="T3"/>
                </a:cxn>
                <a:cxn ang="T10">
                  <a:pos x="T4" y="T5"/>
                </a:cxn>
                <a:cxn ang="T11">
                  <a:pos x="T6" y="T7"/>
                </a:cxn>
              </a:cxnLst>
              <a:rect l="T12" t="T13" r="T14" b="T15"/>
              <a:pathLst>
                <a:path w="384" h="192">
                  <a:moveTo>
                    <a:pt x="0" y="192"/>
                  </a:moveTo>
                  <a:cubicBezTo>
                    <a:pt x="28" y="185"/>
                    <a:pt x="119" y="166"/>
                    <a:pt x="168" y="148"/>
                  </a:cubicBezTo>
                  <a:cubicBezTo>
                    <a:pt x="217" y="130"/>
                    <a:pt x="260" y="109"/>
                    <a:pt x="296" y="84"/>
                  </a:cubicBezTo>
                  <a:cubicBezTo>
                    <a:pt x="332" y="59"/>
                    <a:pt x="366" y="18"/>
                    <a:pt x="384" y="0"/>
                  </a:cubicBezTo>
                </a:path>
              </a:pathLst>
            </a:custGeom>
            <a:noFill/>
            <a:ln w="19050"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75" name="Freeform 127"/>
            <p:cNvSpPr>
              <a:spLocks/>
            </p:cNvSpPr>
            <p:nvPr/>
          </p:nvSpPr>
          <p:spPr bwMode="auto">
            <a:xfrm>
              <a:off x="5027" y="2816"/>
              <a:ext cx="187" cy="99"/>
            </a:xfrm>
            <a:custGeom>
              <a:avLst/>
              <a:gdLst>
                <a:gd name="T0" fmla="*/ 0 w 240"/>
                <a:gd name="T1" fmla="*/ 0 h 96"/>
                <a:gd name="T2" fmla="*/ 2 w 240"/>
                <a:gd name="T3" fmla="*/ 92 h 96"/>
                <a:gd name="T4" fmla="*/ 2 w 240"/>
                <a:gd name="T5" fmla="*/ 176 h 96"/>
                <a:gd name="T6" fmla="*/ 0 60000 65536"/>
                <a:gd name="T7" fmla="*/ 0 60000 65536"/>
                <a:gd name="T8" fmla="*/ 0 60000 65536"/>
                <a:gd name="T9" fmla="*/ 0 w 240"/>
                <a:gd name="T10" fmla="*/ 0 h 96"/>
                <a:gd name="T11" fmla="*/ 240 w 240"/>
                <a:gd name="T12" fmla="*/ 96 h 96"/>
              </a:gdLst>
              <a:ahLst/>
              <a:cxnLst>
                <a:cxn ang="T6">
                  <a:pos x="T0" y="T1"/>
                </a:cxn>
                <a:cxn ang="T7">
                  <a:pos x="T2" y="T3"/>
                </a:cxn>
                <a:cxn ang="T8">
                  <a:pos x="T4" y="T5"/>
                </a:cxn>
              </a:cxnLst>
              <a:rect l="T9" t="T10" r="T11" b="T12"/>
              <a:pathLst>
                <a:path w="240" h="96">
                  <a:moveTo>
                    <a:pt x="0" y="0"/>
                  </a:moveTo>
                  <a:cubicBezTo>
                    <a:pt x="76" y="16"/>
                    <a:pt x="152" y="32"/>
                    <a:pt x="192" y="48"/>
                  </a:cubicBezTo>
                  <a:cubicBezTo>
                    <a:pt x="232" y="64"/>
                    <a:pt x="232" y="88"/>
                    <a:pt x="240" y="96"/>
                  </a:cubicBezTo>
                </a:path>
              </a:pathLst>
            </a:custGeom>
            <a:noFill/>
            <a:ln w="19050"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76" name="Freeform 128"/>
            <p:cNvSpPr>
              <a:spLocks/>
            </p:cNvSpPr>
            <p:nvPr/>
          </p:nvSpPr>
          <p:spPr bwMode="auto">
            <a:xfrm>
              <a:off x="5033" y="2819"/>
              <a:ext cx="38" cy="182"/>
            </a:xfrm>
            <a:custGeom>
              <a:avLst/>
              <a:gdLst>
                <a:gd name="T0" fmla="*/ 0 w 85"/>
                <a:gd name="T1" fmla="*/ 0 h 306"/>
                <a:gd name="T2" fmla="*/ 0 w 85"/>
                <a:gd name="T3" fmla="*/ 1 h 306"/>
                <a:gd name="T4" fmla="*/ 0 w 85"/>
                <a:gd name="T5" fmla="*/ 1 h 306"/>
                <a:gd name="T6" fmla="*/ 0 w 85"/>
                <a:gd name="T7" fmla="*/ 1 h 306"/>
                <a:gd name="T8" fmla="*/ 0 60000 65536"/>
                <a:gd name="T9" fmla="*/ 0 60000 65536"/>
                <a:gd name="T10" fmla="*/ 0 60000 65536"/>
                <a:gd name="T11" fmla="*/ 0 60000 65536"/>
                <a:gd name="T12" fmla="*/ 0 w 85"/>
                <a:gd name="T13" fmla="*/ 0 h 306"/>
                <a:gd name="T14" fmla="*/ 85 w 85"/>
                <a:gd name="T15" fmla="*/ 306 h 306"/>
              </a:gdLst>
              <a:ahLst/>
              <a:cxnLst>
                <a:cxn ang="T8">
                  <a:pos x="T0" y="T1"/>
                </a:cxn>
                <a:cxn ang="T9">
                  <a:pos x="T2" y="T3"/>
                </a:cxn>
                <a:cxn ang="T10">
                  <a:pos x="T4" y="T5"/>
                </a:cxn>
                <a:cxn ang="T11">
                  <a:pos x="T6" y="T7"/>
                </a:cxn>
              </a:cxnLst>
              <a:rect l="T12" t="T13" r="T14" b="T15"/>
              <a:pathLst>
                <a:path w="85" h="306">
                  <a:moveTo>
                    <a:pt x="2" y="0"/>
                  </a:moveTo>
                  <a:cubicBezTo>
                    <a:pt x="14" y="14"/>
                    <a:pt x="61" y="50"/>
                    <a:pt x="73" y="87"/>
                  </a:cubicBezTo>
                  <a:cubicBezTo>
                    <a:pt x="85" y="124"/>
                    <a:pt x="85" y="188"/>
                    <a:pt x="73" y="224"/>
                  </a:cubicBezTo>
                  <a:cubicBezTo>
                    <a:pt x="61" y="260"/>
                    <a:pt x="15" y="289"/>
                    <a:pt x="0" y="306"/>
                  </a:cubicBezTo>
                </a:path>
              </a:pathLst>
            </a:custGeom>
            <a:noFill/>
            <a:ln w="19050"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77" name="Text Box 130"/>
            <p:cNvSpPr txBox="1">
              <a:spLocks noChangeArrowheads="1"/>
            </p:cNvSpPr>
            <p:nvPr/>
          </p:nvSpPr>
          <p:spPr bwMode="auto">
            <a:xfrm>
              <a:off x="5103" y="2693"/>
              <a:ext cx="363"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600">
                  <a:ea typeface="宋体" pitchFamily="2" charset="-122"/>
                </a:rPr>
                <a:t>Co</a:t>
              </a:r>
            </a:p>
          </p:txBody>
        </p:sp>
      </p:grpSp>
      <p:sp>
        <p:nvSpPr>
          <p:cNvPr id="78" name="Text Box 154"/>
          <p:cNvSpPr txBox="1">
            <a:spLocks noChangeArrowheads="1"/>
          </p:cNvSpPr>
          <p:nvPr/>
        </p:nvSpPr>
        <p:spPr bwMode="auto">
          <a:xfrm>
            <a:off x="4355762" y="5679150"/>
            <a:ext cx="2663825" cy="720725"/>
          </a:xfrm>
          <a:prstGeom prst="rect">
            <a:avLst/>
          </a:prstGeom>
          <a:noFill/>
          <a:ln w="19050" algn="ctr">
            <a:solidFill>
              <a:srgbClr val="FF66CC"/>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solidFill>
                  <a:srgbClr val="FF66CC"/>
                </a:solidFill>
                <a:ea typeface="宋体" pitchFamily="2" charset="-122"/>
              </a:rPr>
              <a:t>*</a:t>
            </a:r>
            <a:r>
              <a:rPr lang="en-US" altLang="zh-CN">
                <a:ea typeface="宋体" pitchFamily="2" charset="-122"/>
              </a:rPr>
              <a:t> SIGNAL</a:t>
            </a:r>
            <a:r>
              <a:rPr lang="zh-CN" altLang="en-US">
                <a:ea typeface="宋体" pitchFamily="2" charset="-122"/>
              </a:rPr>
              <a:t>用来描述组件间的连接信号</a:t>
            </a:r>
          </a:p>
        </p:txBody>
      </p:sp>
      <p:pic>
        <p:nvPicPr>
          <p:cNvPr id="8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709" y="2368347"/>
            <a:ext cx="4005310" cy="413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a:extLst>
              <a:ext uri="{FF2B5EF4-FFF2-40B4-BE49-F238E27FC236}">
                <a16:creationId xmlns:a16="http://schemas.microsoft.com/office/drawing/2014/main" id="{243E0A32-2676-4C69-98FD-ED4E7A7D532E}"/>
              </a:ext>
            </a:extLst>
          </p:cNvPr>
          <p:cNvSpPr/>
          <p:nvPr/>
        </p:nvSpPr>
        <p:spPr>
          <a:xfrm>
            <a:off x="6694751" y="5062916"/>
            <a:ext cx="601447" cy="338554"/>
          </a:xfrm>
          <a:prstGeom prst="rect">
            <a:avLst/>
          </a:prstGeom>
        </p:spPr>
        <p:txBody>
          <a:bodyPr wrap="none">
            <a:spAutoFit/>
          </a:bodyPr>
          <a:lstStyle/>
          <a:p>
            <a:r>
              <a:rPr lang="zh-CN" altLang="en-US" sz="1600" dirty="0">
                <a:solidFill>
                  <a:srgbClr val="FF0000"/>
                </a:solidFill>
              </a:rPr>
              <a:t>tmp1</a:t>
            </a:r>
          </a:p>
        </p:txBody>
      </p:sp>
      <p:sp>
        <p:nvSpPr>
          <p:cNvPr id="3" name="矩形 2">
            <a:extLst>
              <a:ext uri="{FF2B5EF4-FFF2-40B4-BE49-F238E27FC236}">
                <a16:creationId xmlns:a16="http://schemas.microsoft.com/office/drawing/2014/main" id="{6FF11DDD-DAFE-488C-AF65-773B4A996CD6}"/>
              </a:ext>
            </a:extLst>
          </p:cNvPr>
          <p:cNvSpPr/>
          <p:nvPr/>
        </p:nvSpPr>
        <p:spPr>
          <a:xfrm>
            <a:off x="6925345" y="3681612"/>
            <a:ext cx="652743" cy="369332"/>
          </a:xfrm>
          <a:prstGeom prst="rect">
            <a:avLst/>
          </a:prstGeom>
        </p:spPr>
        <p:txBody>
          <a:bodyPr wrap="none">
            <a:spAutoFit/>
          </a:bodyPr>
          <a:lstStyle/>
          <a:p>
            <a:r>
              <a:rPr lang="zh-CN" altLang="en-US" dirty="0">
                <a:solidFill>
                  <a:srgbClr val="FF0000"/>
                </a:solidFill>
              </a:rPr>
              <a:t>tmp</a:t>
            </a:r>
            <a:r>
              <a:rPr lang="en-US" altLang="zh-CN" dirty="0">
                <a:solidFill>
                  <a:srgbClr val="FF0000"/>
                </a:solidFill>
              </a:rPr>
              <a:t>2</a:t>
            </a:r>
            <a:endParaRPr lang="zh-CN" altLang="en-US" dirty="0">
              <a:solidFill>
                <a:srgbClr val="FF0000"/>
              </a:solidFill>
            </a:endParaRPr>
          </a:p>
        </p:txBody>
      </p:sp>
    </p:spTree>
    <p:extLst>
      <p:ext uri="{BB962C8B-B14F-4D97-AF65-F5344CB8AC3E}">
        <p14:creationId xmlns:p14="http://schemas.microsoft.com/office/powerpoint/2010/main" val="21635956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9687"/>
            <a:ext cx="9027297" cy="417935"/>
          </a:xfrm>
        </p:spPr>
        <p:txBody>
          <a:bodyPr/>
          <a:lstStyle/>
          <a:p>
            <a:r>
              <a:rPr lang="zh-CN" altLang="en-US" sz="2800" dirty="0"/>
              <a:t>第六章  可编程逻辑</a:t>
            </a:r>
            <a:r>
              <a:rPr lang="en-US" altLang="zh-CN" sz="2800" dirty="0"/>
              <a:t>\</a:t>
            </a:r>
            <a:r>
              <a:rPr lang="zh-CN" altLang="en-US" sz="2800" dirty="0"/>
              <a:t>第四节  </a:t>
            </a:r>
            <a:r>
              <a:rPr lang="en-US" altLang="zh-CN" sz="2800" dirty="0"/>
              <a:t>VHDL</a:t>
            </a:r>
            <a:r>
              <a:rPr lang="zh-CN" altLang="en-US" sz="2800" dirty="0"/>
              <a:t>语言编程</a:t>
            </a:r>
            <a:endParaRPr lang="zh-CN" altLang="en-US" dirty="0"/>
          </a:p>
        </p:txBody>
      </p:sp>
      <p:sp>
        <p:nvSpPr>
          <p:cNvPr id="9" name="Text Box 598"/>
          <p:cNvSpPr txBox="1">
            <a:spLocks noChangeArrowheads="1"/>
          </p:cNvSpPr>
          <p:nvPr/>
        </p:nvSpPr>
        <p:spPr bwMode="auto">
          <a:xfrm>
            <a:off x="-751" y="373373"/>
            <a:ext cx="8909050" cy="4514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vert="horz" wrap="square" lIns="90000" tIns="46800" rIns="90000" bIns="46800" numCol="1" anchor="t" anchorCtr="0" compatLnSpc="1">
            <a:prstTxWarp prst="textNoShape">
              <a:avLst/>
            </a:prstTxWarp>
            <a:spAutoFit/>
          </a:bodyPr>
          <a:lstStyle>
            <a:lvl1pPr marL="230188" indent="-230188"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cs typeface="+mn-cs"/>
              </a:defRPr>
            </a:lvl1pPr>
            <a:lvl2pPr marL="742950" indent="-285750" algn="l" rtl="0" eaLnBrk="0" fontAlgn="base" hangingPunct="0">
              <a:lnSpc>
                <a:spcPct val="97000"/>
              </a:lnSpc>
              <a:spcBef>
                <a:spcPct val="20000"/>
              </a:spcBef>
              <a:spcAft>
                <a:spcPct val="20000"/>
              </a:spcAft>
              <a:buClr>
                <a:schemeClr val="folHlink"/>
              </a:buClr>
              <a:buFont typeface="Arial" charset="0"/>
              <a:buChar char="-"/>
              <a:defRPr kumimoji="1" sz="2000" b="1">
                <a:solidFill>
                  <a:schemeClr val="tx1"/>
                </a:solidFill>
                <a:latin typeface="Times New Roman" pitchFamily="18" charset="0"/>
                <a:ea typeface="楷体_GB2312" pitchFamily="49" charset="-122"/>
              </a:defRPr>
            </a:lvl2pPr>
            <a:lvl3pPr marL="1143000" indent="-228600" algn="l" rtl="0" eaLnBrk="0" fontAlgn="base" hangingPunct="0">
              <a:lnSpc>
                <a:spcPct val="97000"/>
              </a:lnSpc>
              <a:spcBef>
                <a:spcPct val="20000"/>
              </a:spcBef>
              <a:spcAft>
                <a:spcPct val="20000"/>
              </a:spcAft>
              <a:buClr>
                <a:schemeClr val="folHlink"/>
              </a:buClr>
              <a:buChar char="•"/>
              <a:defRPr kumimoji="1" sz="2000" b="1">
                <a:solidFill>
                  <a:schemeClr val="tx1"/>
                </a:solidFill>
                <a:latin typeface="Times New Roman" pitchFamily="18" charset="0"/>
                <a:ea typeface="楷体_GB2312" pitchFamily="49" charset="-122"/>
              </a:defRPr>
            </a:lvl3pPr>
            <a:lvl4pPr marL="16002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4pPr>
            <a:lvl5pPr marL="20574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5pPr>
            <a:lvl6pPr marL="25146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6pPr>
            <a:lvl7pPr marL="29718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7pPr>
            <a:lvl8pPr marL="34290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8pPr>
            <a:lvl9pPr marL="38862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9pPr>
          </a:lstStyle>
          <a:p>
            <a:pPr eaLnBrk="1" hangingPunct="1">
              <a:lnSpc>
                <a:spcPct val="100000"/>
              </a:lnSpc>
              <a:spcAft>
                <a:spcPts val="0"/>
              </a:spcAft>
            </a:pPr>
            <a:r>
              <a:rPr lang="en-US" altLang="zh-CN" sz="2800" dirty="0">
                <a:ea typeface="宋体" pitchFamily="2" charset="-122"/>
              </a:rPr>
              <a:t>VHDL</a:t>
            </a:r>
            <a:r>
              <a:rPr lang="zh-CN" altLang="en-US" sz="2800" dirty="0">
                <a:ea typeface="宋体" pitchFamily="2" charset="-122"/>
              </a:rPr>
              <a:t>语言</a:t>
            </a:r>
            <a:endParaRPr lang="en-US" altLang="zh-CN" sz="2800" dirty="0">
              <a:ea typeface="宋体" pitchFamily="2" charset="-122"/>
            </a:endParaRPr>
          </a:p>
          <a:p>
            <a:pPr lvl="1" eaLnBrk="1" hangingPunct="1">
              <a:lnSpc>
                <a:spcPct val="100000"/>
              </a:lnSpc>
              <a:spcAft>
                <a:spcPts val="0"/>
              </a:spcAft>
            </a:pPr>
            <a:r>
              <a:rPr lang="zh-CN" altLang="en-US" sz="2800" dirty="0">
                <a:ea typeface="宋体" pitchFamily="2" charset="-122"/>
              </a:rPr>
              <a:t>结构体的三种描述方式</a:t>
            </a:r>
            <a:endParaRPr lang="en-US" altLang="zh-CN" sz="2800" dirty="0">
              <a:ea typeface="宋体" pitchFamily="2" charset="-122"/>
            </a:endParaRPr>
          </a:p>
          <a:p>
            <a:pPr lvl="2" eaLnBrk="1" hangingPunct="1">
              <a:lnSpc>
                <a:spcPct val="100000"/>
              </a:lnSpc>
              <a:spcAft>
                <a:spcPts val="0"/>
              </a:spcAft>
            </a:pPr>
            <a:r>
              <a:rPr lang="en-US" altLang="zh-CN" sz="2800" dirty="0">
                <a:ea typeface="宋体" pitchFamily="2" charset="-122"/>
              </a:rPr>
              <a:t>1</a:t>
            </a:r>
            <a:r>
              <a:rPr lang="zh-CN" altLang="en-US" sz="2800" dirty="0">
                <a:ea typeface="宋体" pitchFamily="2" charset="-122"/>
              </a:rPr>
              <a:t>、数据流描述方式</a:t>
            </a:r>
            <a:endParaRPr lang="en-US" altLang="zh-CN" sz="2800" dirty="0">
              <a:ea typeface="宋体" pitchFamily="2" charset="-122"/>
            </a:endParaRPr>
          </a:p>
          <a:p>
            <a:pPr lvl="2" eaLnBrk="1" hangingPunct="1">
              <a:lnSpc>
                <a:spcPct val="100000"/>
              </a:lnSpc>
              <a:spcAft>
                <a:spcPts val="0"/>
              </a:spcAft>
            </a:pPr>
            <a:r>
              <a:rPr lang="en-US" altLang="zh-CN" sz="2800" dirty="0">
                <a:ea typeface="宋体" pitchFamily="2" charset="-122"/>
              </a:rPr>
              <a:t>2</a:t>
            </a:r>
            <a:r>
              <a:rPr lang="zh-CN" altLang="en-US" sz="2800" dirty="0">
                <a:ea typeface="宋体" pitchFamily="2" charset="-122"/>
              </a:rPr>
              <a:t>、结构描述方式</a:t>
            </a:r>
          </a:p>
          <a:p>
            <a:pPr lvl="2" eaLnBrk="1" hangingPunct="1">
              <a:lnSpc>
                <a:spcPct val="100000"/>
              </a:lnSpc>
              <a:spcAft>
                <a:spcPts val="0"/>
              </a:spcAft>
            </a:pPr>
            <a:endParaRPr lang="en-US" altLang="zh-CN" sz="2800" dirty="0">
              <a:ea typeface="宋体" pitchFamily="2" charset="-122"/>
            </a:endParaRPr>
          </a:p>
          <a:p>
            <a:pPr lvl="2" eaLnBrk="1" hangingPunct="1">
              <a:lnSpc>
                <a:spcPct val="100000"/>
              </a:lnSpc>
              <a:spcAft>
                <a:spcPts val="0"/>
              </a:spcAft>
            </a:pPr>
            <a:endParaRPr lang="zh-CN" altLang="en-US"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zh-CN" altLang="en-US" dirty="0">
              <a:ea typeface="宋体" pitchFamily="2" charset="-122"/>
            </a:endParaRPr>
          </a:p>
        </p:txBody>
      </p:sp>
      <p:sp>
        <p:nvSpPr>
          <p:cNvPr id="12" name="Text Box 7"/>
          <p:cNvSpPr txBox="1">
            <a:spLocks noChangeArrowheads="1"/>
          </p:cNvSpPr>
          <p:nvPr/>
        </p:nvSpPr>
        <p:spPr bwMode="auto">
          <a:xfrm>
            <a:off x="4932024" y="518177"/>
            <a:ext cx="2087563" cy="39687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90000" tIns="46800" rIns="90000" bIns="46800">
            <a:spAutoFit/>
          </a:bodyPr>
          <a:lstStyle/>
          <a:p>
            <a:pPr algn="ctr">
              <a:lnSpc>
                <a:spcPct val="100000"/>
              </a:lnSpc>
              <a:defRPr/>
            </a:pPr>
            <a:r>
              <a:rPr lang="zh-CN" altLang="en-US" dirty="0">
                <a:ea typeface="宋体" pitchFamily="2" charset="-122"/>
              </a:rPr>
              <a:t>数据流描述方式</a:t>
            </a:r>
          </a:p>
        </p:txBody>
      </p:sp>
      <p:sp>
        <p:nvSpPr>
          <p:cNvPr id="14" name="Text Box 8"/>
          <p:cNvSpPr txBox="1">
            <a:spLocks noChangeArrowheads="1"/>
          </p:cNvSpPr>
          <p:nvPr/>
        </p:nvSpPr>
        <p:spPr bwMode="auto">
          <a:xfrm>
            <a:off x="4932024" y="1049989"/>
            <a:ext cx="2087563" cy="39687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90000" tIns="46800" rIns="90000" bIns="46800">
            <a:spAutoFit/>
          </a:bodyPr>
          <a:lstStyle/>
          <a:p>
            <a:pPr algn="ctr">
              <a:lnSpc>
                <a:spcPct val="100000"/>
              </a:lnSpc>
              <a:defRPr/>
            </a:pPr>
            <a:r>
              <a:rPr lang="zh-CN" altLang="en-US" dirty="0">
                <a:ea typeface="宋体" pitchFamily="2" charset="-122"/>
              </a:rPr>
              <a:t>结构描述方式</a:t>
            </a:r>
          </a:p>
        </p:txBody>
      </p:sp>
      <p:sp>
        <p:nvSpPr>
          <p:cNvPr id="15" name="Text Box 9"/>
          <p:cNvSpPr txBox="1">
            <a:spLocks noChangeArrowheads="1"/>
          </p:cNvSpPr>
          <p:nvPr/>
        </p:nvSpPr>
        <p:spPr bwMode="auto">
          <a:xfrm>
            <a:off x="4916149" y="1584977"/>
            <a:ext cx="2087563" cy="39687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90000" tIns="46800" rIns="90000" bIns="46800">
            <a:spAutoFit/>
          </a:bodyPr>
          <a:lstStyle/>
          <a:p>
            <a:pPr algn="ctr">
              <a:lnSpc>
                <a:spcPct val="100000"/>
              </a:lnSpc>
              <a:defRPr/>
            </a:pPr>
            <a:r>
              <a:rPr lang="zh-CN" altLang="en-US" dirty="0">
                <a:ea typeface="宋体" pitchFamily="2" charset="-122"/>
              </a:rPr>
              <a:t>行为描述方式</a:t>
            </a:r>
          </a:p>
        </p:txBody>
      </p:sp>
      <p:sp>
        <p:nvSpPr>
          <p:cNvPr id="79" name="Text Box 87"/>
          <p:cNvSpPr txBox="1">
            <a:spLocks noChangeArrowheads="1"/>
          </p:cNvSpPr>
          <p:nvPr/>
        </p:nvSpPr>
        <p:spPr bwMode="auto">
          <a:xfrm>
            <a:off x="3986961" y="1999076"/>
            <a:ext cx="5067033" cy="710067"/>
          </a:xfrm>
          <a:prstGeom prst="rect">
            <a:avLst/>
          </a:prstGeom>
          <a:ln/>
        </p:spPr>
        <p:style>
          <a:lnRef idx="2">
            <a:schemeClr val="accent5"/>
          </a:lnRef>
          <a:fillRef idx="1">
            <a:schemeClr val="lt1"/>
          </a:fillRef>
          <a:effectRef idx="0">
            <a:schemeClr val="accent5"/>
          </a:effectRef>
          <a:fontRef idx="minor">
            <a:schemeClr val="dk1"/>
          </a:fontRef>
        </p:style>
        <p:txBody>
          <a:bodyPr wrap="square"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pPr>
            <a:r>
              <a:rPr lang="zh-CN" altLang="en-US" dirty="0">
                <a:ea typeface="宋体" pitchFamily="2" charset="-122"/>
              </a:rPr>
              <a:t>多层次设计中，通过调用库中的元件或是已设计好的模块来完成设计实体功能的描述。</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 y="2744768"/>
            <a:ext cx="5850390" cy="4132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1121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9687"/>
            <a:ext cx="9027297" cy="417935"/>
          </a:xfrm>
        </p:spPr>
        <p:txBody>
          <a:bodyPr/>
          <a:lstStyle/>
          <a:p>
            <a:r>
              <a:rPr lang="zh-CN" altLang="en-US" sz="2800" dirty="0"/>
              <a:t>第六章  可编程逻辑</a:t>
            </a:r>
            <a:r>
              <a:rPr lang="en-US" altLang="zh-CN" sz="2800" dirty="0"/>
              <a:t>\</a:t>
            </a:r>
            <a:r>
              <a:rPr lang="zh-CN" altLang="en-US" sz="2800" dirty="0"/>
              <a:t>第四节  </a:t>
            </a:r>
            <a:r>
              <a:rPr lang="en-US" altLang="zh-CN" sz="2800" dirty="0"/>
              <a:t>VHDL</a:t>
            </a:r>
            <a:r>
              <a:rPr lang="zh-CN" altLang="en-US" sz="2800" dirty="0"/>
              <a:t>语言编程</a:t>
            </a:r>
            <a:endParaRPr lang="zh-CN" altLang="en-US" dirty="0"/>
          </a:p>
        </p:txBody>
      </p:sp>
      <p:sp>
        <p:nvSpPr>
          <p:cNvPr id="9" name="Text Box 598"/>
          <p:cNvSpPr txBox="1">
            <a:spLocks noChangeArrowheads="1"/>
          </p:cNvSpPr>
          <p:nvPr/>
        </p:nvSpPr>
        <p:spPr bwMode="auto">
          <a:xfrm>
            <a:off x="-751" y="373373"/>
            <a:ext cx="8909050" cy="4514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vert="horz" wrap="square" lIns="90000" tIns="46800" rIns="90000" bIns="46800" numCol="1" anchor="t" anchorCtr="0" compatLnSpc="1">
            <a:prstTxWarp prst="textNoShape">
              <a:avLst/>
            </a:prstTxWarp>
            <a:spAutoFit/>
          </a:bodyPr>
          <a:lstStyle>
            <a:lvl1pPr marL="230188" indent="-230188"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cs typeface="+mn-cs"/>
              </a:defRPr>
            </a:lvl1pPr>
            <a:lvl2pPr marL="742950" indent="-285750" algn="l" rtl="0" eaLnBrk="0" fontAlgn="base" hangingPunct="0">
              <a:lnSpc>
                <a:spcPct val="97000"/>
              </a:lnSpc>
              <a:spcBef>
                <a:spcPct val="20000"/>
              </a:spcBef>
              <a:spcAft>
                <a:spcPct val="20000"/>
              </a:spcAft>
              <a:buClr>
                <a:schemeClr val="folHlink"/>
              </a:buClr>
              <a:buFont typeface="Arial" charset="0"/>
              <a:buChar char="-"/>
              <a:defRPr kumimoji="1" sz="2000" b="1">
                <a:solidFill>
                  <a:schemeClr val="tx1"/>
                </a:solidFill>
                <a:latin typeface="Times New Roman" pitchFamily="18" charset="0"/>
                <a:ea typeface="楷体_GB2312" pitchFamily="49" charset="-122"/>
              </a:defRPr>
            </a:lvl2pPr>
            <a:lvl3pPr marL="1143000" indent="-228600" algn="l" rtl="0" eaLnBrk="0" fontAlgn="base" hangingPunct="0">
              <a:lnSpc>
                <a:spcPct val="97000"/>
              </a:lnSpc>
              <a:spcBef>
                <a:spcPct val="20000"/>
              </a:spcBef>
              <a:spcAft>
                <a:spcPct val="20000"/>
              </a:spcAft>
              <a:buClr>
                <a:schemeClr val="folHlink"/>
              </a:buClr>
              <a:buChar char="•"/>
              <a:defRPr kumimoji="1" sz="2000" b="1">
                <a:solidFill>
                  <a:schemeClr val="tx1"/>
                </a:solidFill>
                <a:latin typeface="Times New Roman" pitchFamily="18" charset="0"/>
                <a:ea typeface="楷体_GB2312" pitchFamily="49" charset="-122"/>
              </a:defRPr>
            </a:lvl3pPr>
            <a:lvl4pPr marL="16002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4pPr>
            <a:lvl5pPr marL="20574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5pPr>
            <a:lvl6pPr marL="25146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6pPr>
            <a:lvl7pPr marL="29718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7pPr>
            <a:lvl8pPr marL="34290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8pPr>
            <a:lvl9pPr marL="38862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9pPr>
          </a:lstStyle>
          <a:p>
            <a:pPr eaLnBrk="1" hangingPunct="1">
              <a:lnSpc>
                <a:spcPct val="100000"/>
              </a:lnSpc>
              <a:spcAft>
                <a:spcPts val="0"/>
              </a:spcAft>
            </a:pPr>
            <a:r>
              <a:rPr lang="en-US" altLang="zh-CN" sz="2800" dirty="0">
                <a:ea typeface="宋体" pitchFamily="2" charset="-122"/>
              </a:rPr>
              <a:t>VHDL</a:t>
            </a:r>
            <a:r>
              <a:rPr lang="zh-CN" altLang="en-US" sz="2800" dirty="0">
                <a:ea typeface="宋体" pitchFamily="2" charset="-122"/>
              </a:rPr>
              <a:t>语言</a:t>
            </a:r>
            <a:endParaRPr lang="en-US" altLang="zh-CN" sz="2800" dirty="0">
              <a:ea typeface="宋体" pitchFamily="2" charset="-122"/>
            </a:endParaRPr>
          </a:p>
          <a:p>
            <a:pPr lvl="1" eaLnBrk="1" hangingPunct="1">
              <a:lnSpc>
                <a:spcPct val="100000"/>
              </a:lnSpc>
              <a:spcAft>
                <a:spcPts val="0"/>
              </a:spcAft>
            </a:pPr>
            <a:r>
              <a:rPr lang="zh-CN" altLang="en-US" sz="2800" dirty="0">
                <a:ea typeface="宋体" pitchFamily="2" charset="-122"/>
              </a:rPr>
              <a:t>结构体的三种描述方式</a:t>
            </a:r>
            <a:endParaRPr lang="en-US" altLang="zh-CN" sz="2800" dirty="0">
              <a:ea typeface="宋体" pitchFamily="2" charset="-122"/>
            </a:endParaRPr>
          </a:p>
          <a:p>
            <a:pPr lvl="2" eaLnBrk="1" hangingPunct="1">
              <a:lnSpc>
                <a:spcPct val="100000"/>
              </a:lnSpc>
              <a:spcAft>
                <a:spcPts val="0"/>
              </a:spcAft>
            </a:pPr>
            <a:r>
              <a:rPr lang="en-US" altLang="zh-CN" sz="2800" dirty="0">
                <a:ea typeface="宋体" pitchFamily="2" charset="-122"/>
              </a:rPr>
              <a:t>1</a:t>
            </a:r>
            <a:r>
              <a:rPr lang="zh-CN" altLang="en-US" sz="2800" dirty="0">
                <a:ea typeface="宋体" pitchFamily="2" charset="-122"/>
              </a:rPr>
              <a:t>、数据流描述方式</a:t>
            </a:r>
            <a:endParaRPr lang="en-US" altLang="zh-CN" sz="2800" dirty="0">
              <a:ea typeface="宋体" pitchFamily="2" charset="-122"/>
            </a:endParaRPr>
          </a:p>
          <a:p>
            <a:pPr lvl="2" eaLnBrk="1" hangingPunct="1">
              <a:lnSpc>
                <a:spcPct val="100000"/>
              </a:lnSpc>
              <a:spcAft>
                <a:spcPts val="0"/>
              </a:spcAft>
            </a:pPr>
            <a:r>
              <a:rPr lang="en-US" altLang="zh-CN" sz="2800" dirty="0">
                <a:ea typeface="宋体" pitchFamily="2" charset="-122"/>
              </a:rPr>
              <a:t>2</a:t>
            </a:r>
            <a:r>
              <a:rPr lang="zh-CN" altLang="en-US" sz="2800" dirty="0">
                <a:ea typeface="宋体" pitchFamily="2" charset="-122"/>
              </a:rPr>
              <a:t>、结构描述方式</a:t>
            </a:r>
          </a:p>
          <a:p>
            <a:pPr lvl="2" eaLnBrk="1" hangingPunct="1">
              <a:lnSpc>
                <a:spcPct val="100000"/>
              </a:lnSpc>
              <a:spcAft>
                <a:spcPts val="0"/>
              </a:spcAft>
            </a:pPr>
            <a:endParaRPr lang="en-US" altLang="zh-CN" sz="2800" dirty="0">
              <a:ea typeface="宋体" pitchFamily="2" charset="-122"/>
            </a:endParaRPr>
          </a:p>
          <a:p>
            <a:pPr lvl="2" eaLnBrk="1" hangingPunct="1">
              <a:lnSpc>
                <a:spcPct val="100000"/>
              </a:lnSpc>
              <a:spcAft>
                <a:spcPts val="0"/>
              </a:spcAft>
            </a:pPr>
            <a:endParaRPr lang="zh-CN" altLang="en-US"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zh-CN" altLang="en-US" dirty="0">
              <a:ea typeface="宋体" pitchFamily="2" charset="-122"/>
            </a:endParaRPr>
          </a:p>
        </p:txBody>
      </p:sp>
      <p:sp>
        <p:nvSpPr>
          <p:cNvPr id="12" name="Text Box 7"/>
          <p:cNvSpPr txBox="1">
            <a:spLocks noChangeArrowheads="1"/>
          </p:cNvSpPr>
          <p:nvPr/>
        </p:nvSpPr>
        <p:spPr bwMode="auto">
          <a:xfrm>
            <a:off x="4932024" y="518177"/>
            <a:ext cx="2087563" cy="39687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90000" tIns="46800" rIns="90000" bIns="46800">
            <a:spAutoFit/>
          </a:bodyPr>
          <a:lstStyle/>
          <a:p>
            <a:pPr algn="ctr">
              <a:lnSpc>
                <a:spcPct val="100000"/>
              </a:lnSpc>
              <a:defRPr/>
            </a:pPr>
            <a:r>
              <a:rPr lang="zh-CN" altLang="en-US" dirty="0">
                <a:ea typeface="宋体" pitchFamily="2" charset="-122"/>
              </a:rPr>
              <a:t>数据流描述方式</a:t>
            </a:r>
          </a:p>
        </p:txBody>
      </p:sp>
      <p:sp>
        <p:nvSpPr>
          <p:cNvPr id="14" name="Text Box 8"/>
          <p:cNvSpPr txBox="1">
            <a:spLocks noChangeArrowheads="1"/>
          </p:cNvSpPr>
          <p:nvPr/>
        </p:nvSpPr>
        <p:spPr bwMode="auto">
          <a:xfrm>
            <a:off x="4932024" y="1049989"/>
            <a:ext cx="2087563" cy="39687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90000" tIns="46800" rIns="90000" bIns="46800">
            <a:spAutoFit/>
          </a:bodyPr>
          <a:lstStyle/>
          <a:p>
            <a:pPr algn="ctr">
              <a:lnSpc>
                <a:spcPct val="100000"/>
              </a:lnSpc>
              <a:defRPr/>
            </a:pPr>
            <a:r>
              <a:rPr lang="zh-CN" altLang="en-US" dirty="0">
                <a:ea typeface="宋体" pitchFamily="2" charset="-122"/>
              </a:rPr>
              <a:t>结构描述方式</a:t>
            </a:r>
          </a:p>
        </p:txBody>
      </p:sp>
      <p:sp>
        <p:nvSpPr>
          <p:cNvPr id="15" name="Text Box 9"/>
          <p:cNvSpPr txBox="1">
            <a:spLocks noChangeArrowheads="1"/>
          </p:cNvSpPr>
          <p:nvPr/>
        </p:nvSpPr>
        <p:spPr bwMode="auto">
          <a:xfrm>
            <a:off x="4916149" y="1584977"/>
            <a:ext cx="2087563" cy="39687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90000" tIns="46800" rIns="90000" bIns="46800">
            <a:spAutoFit/>
          </a:bodyPr>
          <a:lstStyle/>
          <a:p>
            <a:pPr algn="ctr">
              <a:lnSpc>
                <a:spcPct val="100000"/>
              </a:lnSpc>
              <a:defRPr/>
            </a:pPr>
            <a:r>
              <a:rPr lang="zh-CN" altLang="en-US" dirty="0">
                <a:ea typeface="宋体" pitchFamily="2" charset="-122"/>
              </a:rPr>
              <a:t>行为描述方式</a:t>
            </a:r>
          </a:p>
        </p:txBody>
      </p:sp>
      <p:sp>
        <p:nvSpPr>
          <p:cNvPr id="79" name="Text Box 87"/>
          <p:cNvSpPr txBox="1">
            <a:spLocks noChangeArrowheads="1"/>
          </p:cNvSpPr>
          <p:nvPr/>
        </p:nvSpPr>
        <p:spPr bwMode="auto">
          <a:xfrm>
            <a:off x="3986961" y="1999076"/>
            <a:ext cx="5067033" cy="710067"/>
          </a:xfrm>
          <a:prstGeom prst="rect">
            <a:avLst/>
          </a:prstGeom>
          <a:ln/>
        </p:spPr>
        <p:style>
          <a:lnRef idx="2">
            <a:schemeClr val="accent5"/>
          </a:lnRef>
          <a:fillRef idx="1">
            <a:schemeClr val="lt1"/>
          </a:fillRef>
          <a:effectRef idx="0">
            <a:schemeClr val="accent5"/>
          </a:effectRef>
          <a:fontRef idx="minor">
            <a:schemeClr val="dk1"/>
          </a:fontRef>
        </p:style>
        <p:txBody>
          <a:bodyPr wrap="square"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pPr>
            <a:r>
              <a:rPr lang="zh-CN" altLang="en-US" dirty="0">
                <a:ea typeface="宋体" pitchFamily="2" charset="-122"/>
              </a:rPr>
              <a:t>多层次设计中，通过调用库中的元件或是已设计好的模块来完成设计实体功能的描述。</a:t>
            </a:r>
          </a:p>
        </p:txBody>
      </p:sp>
      <p:sp>
        <p:nvSpPr>
          <p:cNvPr id="10" name="Text Box 84"/>
          <p:cNvSpPr txBox="1">
            <a:spLocks noChangeArrowheads="1"/>
          </p:cNvSpPr>
          <p:nvPr/>
        </p:nvSpPr>
        <p:spPr bwMode="auto">
          <a:xfrm>
            <a:off x="4528032" y="2781300"/>
            <a:ext cx="4525962" cy="720725"/>
          </a:xfrm>
          <a:prstGeom prst="rect">
            <a:avLst/>
          </a:prstGeom>
          <a:noFill/>
          <a:ln w="19050" algn="ctr">
            <a:solidFill>
              <a:srgbClr val="FF66CC"/>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pPr>
            <a:r>
              <a:rPr lang="en-US" altLang="zh-CN">
                <a:solidFill>
                  <a:srgbClr val="FF66CC"/>
                </a:solidFill>
                <a:ea typeface="宋体" pitchFamily="2" charset="-122"/>
              </a:rPr>
              <a:t>*</a:t>
            </a:r>
            <a:r>
              <a:rPr lang="zh-CN" altLang="en-US">
                <a:ea typeface="宋体" pitchFamily="2" charset="-122"/>
              </a:rPr>
              <a:t>用组合语句</a:t>
            </a:r>
            <a:r>
              <a:rPr lang="en-US" altLang="zh-CN">
                <a:ea typeface="宋体" pitchFamily="2" charset="-122"/>
              </a:rPr>
              <a:t>COMPONENT</a:t>
            </a:r>
            <a:r>
              <a:rPr lang="zh-CN" altLang="en-US">
                <a:ea typeface="宋体" pitchFamily="2" charset="-122"/>
              </a:rPr>
              <a:t>调用已有组件。</a:t>
            </a:r>
          </a:p>
        </p:txBody>
      </p:sp>
      <p:sp>
        <p:nvSpPr>
          <p:cNvPr id="11" name="Text Box 85"/>
          <p:cNvSpPr txBox="1">
            <a:spLocks noChangeArrowheads="1"/>
          </p:cNvSpPr>
          <p:nvPr/>
        </p:nvSpPr>
        <p:spPr bwMode="auto">
          <a:xfrm>
            <a:off x="4527917" y="3573462"/>
            <a:ext cx="4535487" cy="720725"/>
          </a:xfrm>
          <a:prstGeom prst="rect">
            <a:avLst/>
          </a:prstGeom>
          <a:noFill/>
          <a:ln w="19050" algn="ctr">
            <a:solidFill>
              <a:srgbClr val="FF66CC"/>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pPr>
            <a:r>
              <a:rPr lang="en-US" altLang="zh-CN" dirty="0">
                <a:solidFill>
                  <a:srgbClr val="FF66CC"/>
                </a:solidFill>
                <a:ea typeface="宋体" pitchFamily="2" charset="-122"/>
              </a:rPr>
              <a:t>*</a:t>
            </a:r>
            <a:r>
              <a:rPr lang="en-US" altLang="zh-CN" dirty="0">
                <a:ea typeface="宋体" pitchFamily="2" charset="-122"/>
              </a:rPr>
              <a:t> PORT MAP</a:t>
            </a:r>
            <a:r>
              <a:rPr lang="zh-CN" altLang="en-US" dirty="0">
                <a:ea typeface="宋体" pitchFamily="2" charset="-122"/>
              </a:rPr>
              <a:t>语句将设计的端口名称替换为被调用组件的端口名称</a:t>
            </a:r>
          </a:p>
        </p:txBody>
      </p:sp>
      <p:grpSp>
        <p:nvGrpSpPr>
          <p:cNvPr id="13" name="Group 51"/>
          <p:cNvGrpSpPr>
            <a:grpSpLocks/>
          </p:cNvGrpSpPr>
          <p:nvPr/>
        </p:nvGrpSpPr>
        <p:grpSpPr bwMode="auto">
          <a:xfrm>
            <a:off x="4732819" y="4294187"/>
            <a:ext cx="4321175" cy="2125663"/>
            <a:chOff x="3038" y="601"/>
            <a:chExt cx="2722" cy="1339"/>
          </a:xfrm>
        </p:grpSpPr>
        <p:grpSp>
          <p:nvGrpSpPr>
            <p:cNvPr id="16" name="Group 52"/>
            <p:cNvGrpSpPr>
              <a:grpSpLocks/>
            </p:cNvGrpSpPr>
            <p:nvPr/>
          </p:nvGrpSpPr>
          <p:grpSpPr bwMode="auto">
            <a:xfrm>
              <a:off x="3038" y="601"/>
              <a:ext cx="2722" cy="1190"/>
              <a:chOff x="2744" y="1580"/>
              <a:chExt cx="2722" cy="1190"/>
            </a:xfrm>
          </p:grpSpPr>
          <p:sp>
            <p:nvSpPr>
              <p:cNvPr id="20" name="Rectangle 53"/>
              <p:cNvSpPr>
                <a:spLocks noChangeArrowheads="1"/>
              </p:cNvSpPr>
              <p:nvPr/>
            </p:nvSpPr>
            <p:spPr bwMode="auto">
              <a:xfrm>
                <a:off x="3152" y="1687"/>
                <a:ext cx="363" cy="409"/>
              </a:xfrm>
              <a:prstGeom prst="rect">
                <a:avLst/>
              </a:prstGeom>
              <a:solidFill>
                <a:schemeClr val="bg1"/>
              </a:solidFill>
              <a:ln w="19050" algn="ctr">
                <a:solidFill>
                  <a:schemeClr val="tx1"/>
                </a:solidFill>
                <a:miter lim="800000"/>
                <a:headEnd/>
                <a:tailEnd/>
              </a:ln>
            </p:spPr>
            <p:txBody>
              <a:bodyPr lIns="90000" tIns="46800" rIns="90000" bIns="46800" anchor="ctr">
                <a:spAutoFit/>
              </a:bodyPr>
              <a:lstStyle/>
              <a:p>
                <a:pPr algn="ctr">
                  <a:lnSpc>
                    <a:spcPct val="100000"/>
                  </a:lnSpc>
                </a:pPr>
                <a:endParaRPr lang="en-US" altLang="zh-CN">
                  <a:solidFill>
                    <a:schemeClr val="tx1"/>
                  </a:solidFill>
                  <a:ea typeface="宋体" pitchFamily="2" charset="-122"/>
                </a:endParaRPr>
              </a:p>
              <a:p>
                <a:pPr algn="ctr">
                  <a:lnSpc>
                    <a:spcPct val="100000"/>
                  </a:lnSpc>
                </a:pPr>
                <a:endParaRPr lang="en-US" altLang="zh-CN">
                  <a:solidFill>
                    <a:schemeClr val="tx1"/>
                  </a:solidFill>
                  <a:ea typeface="宋体" pitchFamily="2" charset="-122"/>
                </a:endParaRPr>
              </a:p>
            </p:txBody>
          </p:sp>
          <p:sp>
            <p:nvSpPr>
              <p:cNvPr id="21" name="Line 54"/>
              <p:cNvSpPr>
                <a:spLocks noChangeShapeType="1"/>
              </p:cNvSpPr>
              <p:nvPr/>
            </p:nvSpPr>
            <p:spPr bwMode="auto">
              <a:xfrm>
                <a:off x="2969" y="1999"/>
                <a:ext cx="18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solidFill>
                    <a:schemeClr val="tx1"/>
                  </a:solidFill>
                </a:endParaRPr>
              </a:p>
            </p:txBody>
          </p:sp>
          <p:sp>
            <p:nvSpPr>
              <p:cNvPr id="22" name="Line 55"/>
              <p:cNvSpPr>
                <a:spLocks noChangeShapeType="1"/>
              </p:cNvSpPr>
              <p:nvPr/>
            </p:nvSpPr>
            <p:spPr bwMode="auto">
              <a:xfrm>
                <a:off x="2970" y="1752"/>
                <a:ext cx="18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solidFill>
                    <a:schemeClr val="tx1"/>
                  </a:solidFill>
                </a:endParaRPr>
              </a:p>
            </p:txBody>
          </p:sp>
          <p:sp>
            <p:nvSpPr>
              <p:cNvPr id="23" name="Line 56"/>
              <p:cNvSpPr>
                <a:spLocks noChangeShapeType="1"/>
              </p:cNvSpPr>
              <p:nvPr/>
            </p:nvSpPr>
            <p:spPr bwMode="auto">
              <a:xfrm>
                <a:off x="3514" y="2024"/>
                <a:ext cx="18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solidFill>
                    <a:schemeClr val="tx1"/>
                  </a:solidFill>
                </a:endParaRPr>
              </a:p>
            </p:txBody>
          </p:sp>
          <p:sp>
            <p:nvSpPr>
              <p:cNvPr id="24" name="Line 57"/>
              <p:cNvSpPr>
                <a:spLocks noChangeShapeType="1"/>
              </p:cNvSpPr>
              <p:nvPr/>
            </p:nvSpPr>
            <p:spPr bwMode="auto">
              <a:xfrm>
                <a:off x="3514" y="1752"/>
                <a:ext cx="72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solidFill>
                    <a:schemeClr val="tx1"/>
                  </a:solidFill>
                </a:endParaRPr>
              </a:p>
            </p:txBody>
          </p:sp>
          <p:sp>
            <p:nvSpPr>
              <p:cNvPr id="25" name="Text Box 58"/>
              <p:cNvSpPr txBox="1">
                <a:spLocks noChangeArrowheads="1"/>
              </p:cNvSpPr>
              <p:nvPr/>
            </p:nvSpPr>
            <p:spPr bwMode="auto">
              <a:xfrm>
                <a:off x="2789" y="1634"/>
                <a:ext cx="177"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600">
                    <a:ea typeface="宋体" pitchFamily="2" charset="-122"/>
                  </a:rPr>
                  <a:t>A</a:t>
                </a:r>
              </a:p>
            </p:txBody>
          </p:sp>
          <p:sp>
            <p:nvSpPr>
              <p:cNvPr id="26" name="Text Box 59"/>
              <p:cNvSpPr txBox="1">
                <a:spLocks noChangeArrowheads="1"/>
              </p:cNvSpPr>
              <p:nvPr/>
            </p:nvSpPr>
            <p:spPr bwMode="auto">
              <a:xfrm>
                <a:off x="2789" y="1888"/>
                <a:ext cx="219"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600">
                    <a:ea typeface="宋体" pitchFamily="2" charset="-122"/>
                  </a:rPr>
                  <a:t>B</a:t>
                </a:r>
              </a:p>
            </p:txBody>
          </p:sp>
          <p:sp>
            <p:nvSpPr>
              <p:cNvPr id="27" name="Text Box 60"/>
              <p:cNvSpPr txBox="1">
                <a:spLocks noChangeArrowheads="1"/>
              </p:cNvSpPr>
              <p:nvPr/>
            </p:nvSpPr>
            <p:spPr bwMode="auto">
              <a:xfrm>
                <a:off x="3152" y="1752"/>
                <a:ext cx="363"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ea typeface="宋体" pitchFamily="2" charset="-122"/>
                  </a:rPr>
                  <a:t>Σ</a:t>
                </a:r>
              </a:p>
            </p:txBody>
          </p:sp>
          <p:sp>
            <p:nvSpPr>
              <p:cNvPr id="28" name="Rectangle 61"/>
              <p:cNvSpPr>
                <a:spLocks noChangeArrowheads="1"/>
              </p:cNvSpPr>
              <p:nvPr/>
            </p:nvSpPr>
            <p:spPr bwMode="auto">
              <a:xfrm>
                <a:off x="4150" y="1687"/>
                <a:ext cx="363" cy="409"/>
              </a:xfrm>
              <a:prstGeom prst="rect">
                <a:avLst/>
              </a:prstGeom>
              <a:solidFill>
                <a:schemeClr val="bg1"/>
              </a:solidFill>
              <a:ln w="19050" algn="ctr">
                <a:solidFill>
                  <a:schemeClr val="tx1"/>
                </a:solidFill>
                <a:miter lim="800000"/>
                <a:headEnd/>
                <a:tailEnd/>
              </a:ln>
            </p:spPr>
            <p:txBody>
              <a:bodyPr lIns="90000" tIns="46800" rIns="90000" bIns="46800" anchor="ctr">
                <a:spAutoFit/>
              </a:bodyPr>
              <a:lstStyle/>
              <a:p>
                <a:pPr algn="ctr">
                  <a:lnSpc>
                    <a:spcPct val="100000"/>
                  </a:lnSpc>
                </a:pPr>
                <a:endParaRPr lang="en-US" altLang="zh-CN">
                  <a:solidFill>
                    <a:schemeClr val="tx1"/>
                  </a:solidFill>
                  <a:ea typeface="宋体" pitchFamily="2" charset="-122"/>
                </a:endParaRPr>
              </a:p>
              <a:p>
                <a:pPr algn="ctr">
                  <a:lnSpc>
                    <a:spcPct val="100000"/>
                  </a:lnSpc>
                </a:pPr>
                <a:endParaRPr lang="en-US" altLang="zh-CN">
                  <a:solidFill>
                    <a:schemeClr val="tx1"/>
                  </a:solidFill>
                  <a:ea typeface="宋体" pitchFamily="2" charset="-122"/>
                </a:endParaRPr>
              </a:p>
            </p:txBody>
          </p:sp>
          <p:sp>
            <p:nvSpPr>
              <p:cNvPr id="29" name="Line 62"/>
              <p:cNvSpPr>
                <a:spLocks noChangeShapeType="1"/>
              </p:cNvSpPr>
              <p:nvPr/>
            </p:nvSpPr>
            <p:spPr bwMode="auto">
              <a:xfrm>
                <a:off x="4512" y="2024"/>
                <a:ext cx="18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solidFill>
                    <a:schemeClr val="tx1"/>
                  </a:solidFill>
                </a:endParaRPr>
              </a:p>
            </p:txBody>
          </p:sp>
          <p:sp>
            <p:nvSpPr>
              <p:cNvPr id="30" name="Line 63"/>
              <p:cNvSpPr>
                <a:spLocks noChangeShapeType="1"/>
              </p:cNvSpPr>
              <p:nvPr/>
            </p:nvSpPr>
            <p:spPr bwMode="auto">
              <a:xfrm>
                <a:off x="4512" y="1752"/>
                <a:ext cx="18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solidFill>
                    <a:schemeClr val="tx1"/>
                  </a:solidFill>
                </a:endParaRPr>
              </a:p>
            </p:txBody>
          </p:sp>
          <p:sp>
            <p:nvSpPr>
              <p:cNvPr id="31" name="Text Box 64"/>
              <p:cNvSpPr txBox="1">
                <a:spLocks noChangeArrowheads="1"/>
              </p:cNvSpPr>
              <p:nvPr/>
            </p:nvSpPr>
            <p:spPr bwMode="auto">
              <a:xfrm>
                <a:off x="4620" y="1653"/>
                <a:ext cx="355"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600">
                    <a:ea typeface="宋体" pitchFamily="2" charset="-122"/>
                  </a:rPr>
                  <a:t>S</a:t>
                </a:r>
                <a:endParaRPr lang="en-US" altLang="zh-CN" sz="1600" baseline="-25000">
                  <a:ea typeface="宋体" pitchFamily="2" charset="-122"/>
                </a:endParaRPr>
              </a:p>
            </p:txBody>
          </p:sp>
          <p:sp>
            <p:nvSpPr>
              <p:cNvPr id="32" name="Text Box 65"/>
              <p:cNvSpPr txBox="1">
                <a:spLocks noChangeArrowheads="1"/>
              </p:cNvSpPr>
              <p:nvPr/>
            </p:nvSpPr>
            <p:spPr bwMode="auto">
              <a:xfrm>
                <a:off x="4631" y="1888"/>
                <a:ext cx="444"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400">
                    <a:ea typeface="宋体" pitchFamily="2" charset="-122"/>
                  </a:rPr>
                  <a:t>tmp3</a:t>
                </a:r>
                <a:endParaRPr lang="en-US" altLang="zh-CN" sz="1400" baseline="-25000">
                  <a:ea typeface="宋体" pitchFamily="2" charset="-122"/>
                </a:endParaRPr>
              </a:p>
            </p:txBody>
          </p:sp>
          <p:sp>
            <p:nvSpPr>
              <p:cNvPr id="33" name="Text Box 66"/>
              <p:cNvSpPr txBox="1">
                <a:spLocks noChangeArrowheads="1"/>
              </p:cNvSpPr>
              <p:nvPr/>
            </p:nvSpPr>
            <p:spPr bwMode="auto">
              <a:xfrm>
                <a:off x="4150" y="1752"/>
                <a:ext cx="363"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ea typeface="宋体" pitchFamily="2" charset="-122"/>
                  </a:rPr>
                  <a:t>Σ</a:t>
                </a:r>
              </a:p>
            </p:txBody>
          </p:sp>
          <p:sp>
            <p:nvSpPr>
              <p:cNvPr id="34" name="Line 67"/>
              <p:cNvSpPr>
                <a:spLocks noChangeShapeType="1"/>
              </p:cNvSpPr>
              <p:nvPr/>
            </p:nvSpPr>
            <p:spPr bwMode="auto">
              <a:xfrm>
                <a:off x="3969" y="2024"/>
                <a:ext cx="18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solidFill>
                    <a:schemeClr val="tx1"/>
                  </a:solidFill>
                </a:endParaRPr>
              </a:p>
            </p:txBody>
          </p:sp>
          <p:sp>
            <p:nvSpPr>
              <p:cNvPr id="35" name="Line 68"/>
              <p:cNvSpPr>
                <a:spLocks noChangeShapeType="1"/>
              </p:cNvSpPr>
              <p:nvPr/>
            </p:nvSpPr>
            <p:spPr bwMode="auto">
              <a:xfrm>
                <a:off x="3696" y="2024"/>
                <a:ext cx="0" cy="63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solidFill>
                    <a:schemeClr val="tx1"/>
                  </a:solidFill>
                </a:endParaRPr>
              </a:p>
            </p:txBody>
          </p:sp>
          <p:sp>
            <p:nvSpPr>
              <p:cNvPr id="36" name="Line 69"/>
              <p:cNvSpPr>
                <a:spLocks noChangeShapeType="1"/>
              </p:cNvSpPr>
              <p:nvPr/>
            </p:nvSpPr>
            <p:spPr bwMode="auto">
              <a:xfrm>
                <a:off x="3969" y="2024"/>
                <a:ext cx="0" cy="40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solidFill>
                    <a:schemeClr val="tx1"/>
                  </a:solidFill>
                </a:endParaRPr>
              </a:p>
            </p:txBody>
          </p:sp>
          <p:sp>
            <p:nvSpPr>
              <p:cNvPr id="37" name="Line 70"/>
              <p:cNvSpPr>
                <a:spLocks noChangeShapeType="1"/>
              </p:cNvSpPr>
              <p:nvPr/>
            </p:nvSpPr>
            <p:spPr bwMode="auto">
              <a:xfrm flipH="1">
                <a:off x="3061" y="2432"/>
                <a:ext cx="90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solidFill>
                    <a:schemeClr val="tx1"/>
                  </a:solidFill>
                </a:endParaRPr>
              </a:p>
            </p:txBody>
          </p:sp>
          <p:sp>
            <p:nvSpPr>
              <p:cNvPr id="38" name="Text Box 71"/>
              <p:cNvSpPr txBox="1">
                <a:spLocks noChangeArrowheads="1"/>
              </p:cNvSpPr>
              <p:nvPr/>
            </p:nvSpPr>
            <p:spPr bwMode="auto">
              <a:xfrm>
                <a:off x="2744" y="2296"/>
                <a:ext cx="363"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600">
                    <a:ea typeface="宋体" pitchFamily="2" charset="-122"/>
                  </a:rPr>
                  <a:t>C</a:t>
                </a:r>
                <a:r>
                  <a:rPr lang="en-US" altLang="zh-CN" sz="1600" baseline="-25000">
                    <a:ea typeface="宋体" pitchFamily="2" charset="-122"/>
                  </a:rPr>
                  <a:t>in</a:t>
                </a:r>
              </a:p>
            </p:txBody>
          </p:sp>
          <p:sp>
            <p:nvSpPr>
              <p:cNvPr id="39" name="Line 72"/>
              <p:cNvSpPr>
                <a:spLocks noChangeShapeType="1"/>
              </p:cNvSpPr>
              <p:nvPr/>
            </p:nvSpPr>
            <p:spPr bwMode="auto">
              <a:xfrm>
                <a:off x="4694" y="2024"/>
                <a:ext cx="0" cy="49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solidFill>
                    <a:schemeClr val="tx1"/>
                  </a:solidFill>
                </a:endParaRPr>
              </a:p>
            </p:txBody>
          </p:sp>
          <p:sp>
            <p:nvSpPr>
              <p:cNvPr id="40" name="Line 73"/>
              <p:cNvSpPr>
                <a:spLocks noChangeShapeType="1"/>
              </p:cNvSpPr>
              <p:nvPr/>
            </p:nvSpPr>
            <p:spPr bwMode="auto">
              <a:xfrm>
                <a:off x="3696" y="2659"/>
                <a:ext cx="127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solidFill>
                    <a:schemeClr val="tx1"/>
                  </a:solidFill>
                </a:endParaRPr>
              </a:p>
            </p:txBody>
          </p:sp>
          <p:sp>
            <p:nvSpPr>
              <p:cNvPr id="41" name="Line 74"/>
              <p:cNvSpPr>
                <a:spLocks noChangeShapeType="1"/>
              </p:cNvSpPr>
              <p:nvPr/>
            </p:nvSpPr>
            <p:spPr bwMode="auto">
              <a:xfrm>
                <a:off x="4694" y="2523"/>
                <a:ext cx="2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solidFill>
                    <a:schemeClr val="tx1"/>
                  </a:solidFill>
                </a:endParaRPr>
              </a:p>
            </p:txBody>
          </p:sp>
          <p:sp>
            <p:nvSpPr>
              <p:cNvPr id="42" name="Text Box 75"/>
              <p:cNvSpPr txBox="1">
                <a:spLocks noChangeArrowheads="1"/>
              </p:cNvSpPr>
              <p:nvPr/>
            </p:nvSpPr>
            <p:spPr bwMode="auto">
              <a:xfrm>
                <a:off x="3497" y="1580"/>
                <a:ext cx="444"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400">
                    <a:ea typeface="宋体" pitchFamily="2" charset="-122"/>
                  </a:rPr>
                  <a:t>tmp1</a:t>
                </a:r>
                <a:endParaRPr lang="en-US" altLang="zh-CN" sz="1400" baseline="-25000">
                  <a:ea typeface="宋体" pitchFamily="2" charset="-122"/>
                </a:endParaRPr>
              </a:p>
            </p:txBody>
          </p:sp>
          <p:sp>
            <p:nvSpPr>
              <p:cNvPr id="43" name="Text Box 76"/>
              <p:cNvSpPr txBox="1">
                <a:spLocks noChangeArrowheads="1"/>
              </p:cNvSpPr>
              <p:nvPr/>
            </p:nvSpPr>
            <p:spPr bwMode="auto">
              <a:xfrm>
                <a:off x="3651" y="2469"/>
                <a:ext cx="444"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400">
                    <a:ea typeface="宋体" pitchFamily="2" charset="-122"/>
                  </a:rPr>
                  <a:t>tmp2</a:t>
                </a:r>
                <a:endParaRPr lang="en-US" altLang="zh-CN" sz="1400" baseline="-25000">
                  <a:ea typeface="宋体" pitchFamily="2" charset="-122"/>
                </a:endParaRPr>
              </a:p>
            </p:txBody>
          </p:sp>
          <p:sp>
            <p:nvSpPr>
              <p:cNvPr id="44" name="Line 77"/>
              <p:cNvSpPr>
                <a:spLocks noChangeShapeType="1"/>
              </p:cNvSpPr>
              <p:nvPr/>
            </p:nvSpPr>
            <p:spPr bwMode="auto">
              <a:xfrm>
                <a:off x="5111" y="2596"/>
                <a:ext cx="18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solidFill>
                    <a:schemeClr val="tx1"/>
                  </a:solidFill>
                </a:endParaRPr>
              </a:p>
            </p:txBody>
          </p:sp>
          <p:sp>
            <p:nvSpPr>
              <p:cNvPr id="45" name="AutoShape 78"/>
              <p:cNvSpPr>
                <a:spLocks noChangeArrowheads="1"/>
              </p:cNvSpPr>
              <p:nvPr/>
            </p:nvSpPr>
            <p:spPr bwMode="auto">
              <a:xfrm flipH="1">
                <a:off x="4785" y="2421"/>
                <a:ext cx="318" cy="349"/>
              </a:xfrm>
              <a:prstGeom prst="moon">
                <a:avLst>
                  <a:gd name="adj" fmla="val 86028"/>
                </a:avLst>
              </a:prstGeom>
              <a:solidFill>
                <a:schemeClr val="bg1"/>
              </a:solidFill>
              <a:ln w="19050" algn="ctr">
                <a:solidFill>
                  <a:schemeClr val="tx1"/>
                </a:solidFill>
                <a:miter lim="800000"/>
                <a:headEnd/>
                <a:tailEnd/>
              </a:ln>
            </p:spPr>
            <p:txBody>
              <a:bodyPr lIns="90000" tIns="46800" rIns="90000" bIns="46800" anchor="ctr">
                <a:spAutoFit/>
              </a:bodyPr>
              <a:lstStyle/>
              <a:p>
                <a:endParaRPr lang="zh-CN" altLang="en-US">
                  <a:solidFill>
                    <a:schemeClr val="tx1"/>
                  </a:solidFill>
                </a:endParaRPr>
              </a:p>
            </p:txBody>
          </p:sp>
          <p:sp>
            <p:nvSpPr>
              <p:cNvPr id="46" name="Text Box 79"/>
              <p:cNvSpPr txBox="1">
                <a:spLocks noChangeArrowheads="1"/>
              </p:cNvSpPr>
              <p:nvPr/>
            </p:nvSpPr>
            <p:spPr bwMode="auto">
              <a:xfrm>
                <a:off x="5103" y="2387"/>
                <a:ext cx="363"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600">
                    <a:ea typeface="宋体" pitchFamily="2" charset="-122"/>
                  </a:rPr>
                  <a:t>C</a:t>
                </a:r>
                <a:r>
                  <a:rPr lang="en-US" altLang="zh-CN" sz="1600" baseline="-25000">
                    <a:ea typeface="宋体" pitchFamily="2" charset="-122"/>
                  </a:rPr>
                  <a:t>O</a:t>
                </a:r>
              </a:p>
            </p:txBody>
          </p:sp>
        </p:grpSp>
        <p:sp>
          <p:nvSpPr>
            <p:cNvPr id="17" name="Text Box 80"/>
            <p:cNvSpPr txBox="1">
              <a:spLocks noChangeArrowheads="1"/>
            </p:cNvSpPr>
            <p:nvPr/>
          </p:nvSpPr>
          <p:spPr bwMode="auto">
            <a:xfrm>
              <a:off x="3515" y="1162"/>
              <a:ext cx="318"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800">
                  <a:ea typeface="宋体" pitchFamily="2" charset="-122"/>
                </a:rPr>
                <a:t>U</a:t>
              </a:r>
              <a:r>
                <a:rPr lang="en-US" altLang="zh-CN" sz="1800" baseline="-25000">
                  <a:ea typeface="宋体" pitchFamily="2" charset="-122"/>
                </a:rPr>
                <a:t>0</a:t>
              </a:r>
            </a:p>
          </p:txBody>
        </p:sp>
        <p:sp>
          <p:nvSpPr>
            <p:cNvPr id="18" name="Text Box 81"/>
            <p:cNvSpPr txBox="1">
              <a:spLocks noChangeArrowheads="1"/>
            </p:cNvSpPr>
            <p:nvPr/>
          </p:nvSpPr>
          <p:spPr bwMode="auto">
            <a:xfrm>
              <a:off x="4468" y="1162"/>
              <a:ext cx="318"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800">
                  <a:ea typeface="宋体" pitchFamily="2" charset="-122"/>
                </a:rPr>
                <a:t>U</a:t>
              </a:r>
              <a:r>
                <a:rPr lang="en-US" altLang="zh-CN" sz="1800" baseline="-25000">
                  <a:ea typeface="宋体" pitchFamily="2" charset="-122"/>
                </a:rPr>
                <a:t>1</a:t>
              </a:r>
            </a:p>
          </p:txBody>
        </p:sp>
        <p:sp>
          <p:nvSpPr>
            <p:cNvPr id="19" name="Text Box 82"/>
            <p:cNvSpPr txBox="1">
              <a:spLocks noChangeArrowheads="1"/>
            </p:cNvSpPr>
            <p:nvPr/>
          </p:nvSpPr>
          <p:spPr bwMode="auto">
            <a:xfrm>
              <a:off x="5148" y="1706"/>
              <a:ext cx="318"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800">
                  <a:ea typeface="宋体" pitchFamily="2" charset="-122"/>
                </a:rPr>
                <a:t>U</a:t>
              </a:r>
              <a:r>
                <a:rPr lang="en-US" altLang="zh-CN" sz="1800" baseline="-25000">
                  <a:ea typeface="宋体" pitchFamily="2" charset="-122"/>
                </a:rPr>
                <a:t>2</a:t>
              </a:r>
            </a:p>
          </p:txBody>
        </p:sp>
      </p:gr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57" y="2484776"/>
            <a:ext cx="3987712" cy="431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79924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9687"/>
            <a:ext cx="9027297" cy="417935"/>
          </a:xfrm>
        </p:spPr>
        <p:txBody>
          <a:bodyPr/>
          <a:lstStyle/>
          <a:p>
            <a:r>
              <a:rPr lang="zh-CN" altLang="en-US" sz="2800" dirty="0"/>
              <a:t>第六章  可编程逻辑</a:t>
            </a:r>
            <a:r>
              <a:rPr lang="en-US" altLang="zh-CN" sz="2800" dirty="0"/>
              <a:t>\</a:t>
            </a:r>
            <a:r>
              <a:rPr lang="zh-CN" altLang="en-US" sz="2800" dirty="0"/>
              <a:t>第四节  </a:t>
            </a:r>
            <a:r>
              <a:rPr lang="en-US" altLang="zh-CN" sz="2800" dirty="0"/>
              <a:t>VHDL</a:t>
            </a:r>
            <a:r>
              <a:rPr lang="zh-CN" altLang="en-US" sz="2800" dirty="0"/>
              <a:t>语言编程</a:t>
            </a:r>
            <a:endParaRPr lang="zh-CN" altLang="en-US" dirty="0"/>
          </a:p>
        </p:txBody>
      </p:sp>
      <p:sp>
        <p:nvSpPr>
          <p:cNvPr id="9" name="Text Box 598"/>
          <p:cNvSpPr txBox="1">
            <a:spLocks noChangeArrowheads="1"/>
          </p:cNvSpPr>
          <p:nvPr/>
        </p:nvSpPr>
        <p:spPr bwMode="auto">
          <a:xfrm>
            <a:off x="-751" y="373373"/>
            <a:ext cx="8909050" cy="4514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vert="horz" wrap="square" lIns="90000" tIns="46800" rIns="90000" bIns="46800" numCol="1" anchor="t" anchorCtr="0" compatLnSpc="1">
            <a:prstTxWarp prst="textNoShape">
              <a:avLst/>
            </a:prstTxWarp>
            <a:spAutoFit/>
          </a:bodyPr>
          <a:lstStyle>
            <a:lvl1pPr marL="230188" indent="-230188"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cs typeface="+mn-cs"/>
              </a:defRPr>
            </a:lvl1pPr>
            <a:lvl2pPr marL="742950" indent="-285750" algn="l" rtl="0" eaLnBrk="0" fontAlgn="base" hangingPunct="0">
              <a:lnSpc>
                <a:spcPct val="97000"/>
              </a:lnSpc>
              <a:spcBef>
                <a:spcPct val="20000"/>
              </a:spcBef>
              <a:spcAft>
                <a:spcPct val="20000"/>
              </a:spcAft>
              <a:buClr>
                <a:schemeClr val="folHlink"/>
              </a:buClr>
              <a:buFont typeface="Arial" charset="0"/>
              <a:buChar char="-"/>
              <a:defRPr kumimoji="1" sz="2000" b="1">
                <a:solidFill>
                  <a:schemeClr val="tx1"/>
                </a:solidFill>
                <a:latin typeface="Times New Roman" pitchFamily="18" charset="0"/>
                <a:ea typeface="楷体_GB2312" pitchFamily="49" charset="-122"/>
              </a:defRPr>
            </a:lvl2pPr>
            <a:lvl3pPr marL="1143000" indent="-228600" algn="l" rtl="0" eaLnBrk="0" fontAlgn="base" hangingPunct="0">
              <a:lnSpc>
                <a:spcPct val="97000"/>
              </a:lnSpc>
              <a:spcBef>
                <a:spcPct val="20000"/>
              </a:spcBef>
              <a:spcAft>
                <a:spcPct val="20000"/>
              </a:spcAft>
              <a:buClr>
                <a:schemeClr val="folHlink"/>
              </a:buClr>
              <a:buChar char="•"/>
              <a:defRPr kumimoji="1" sz="2000" b="1">
                <a:solidFill>
                  <a:schemeClr val="tx1"/>
                </a:solidFill>
                <a:latin typeface="Times New Roman" pitchFamily="18" charset="0"/>
                <a:ea typeface="楷体_GB2312" pitchFamily="49" charset="-122"/>
              </a:defRPr>
            </a:lvl3pPr>
            <a:lvl4pPr marL="16002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4pPr>
            <a:lvl5pPr marL="20574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5pPr>
            <a:lvl6pPr marL="25146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6pPr>
            <a:lvl7pPr marL="29718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7pPr>
            <a:lvl8pPr marL="34290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8pPr>
            <a:lvl9pPr marL="38862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9pPr>
          </a:lstStyle>
          <a:p>
            <a:pPr eaLnBrk="1" hangingPunct="1">
              <a:lnSpc>
                <a:spcPct val="100000"/>
              </a:lnSpc>
              <a:spcAft>
                <a:spcPts val="0"/>
              </a:spcAft>
            </a:pPr>
            <a:r>
              <a:rPr lang="en-US" altLang="zh-CN" sz="2800" dirty="0">
                <a:ea typeface="宋体" pitchFamily="2" charset="-122"/>
              </a:rPr>
              <a:t>VHDL</a:t>
            </a:r>
            <a:r>
              <a:rPr lang="zh-CN" altLang="en-US" sz="2800" dirty="0">
                <a:ea typeface="宋体" pitchFamily="2" charset="-122"/>
              </a:rPr>
              <a:t>语言</a:t>
            </a:r>
            <a:endParaRPr lang="en-US" altLang="zh-CN" sz="2800" dirty="0">
              <a:ea typeface="宋体" pitchFamily="2" charset="-122"/>
            </a:endParaRPr>
          </a:p>
          <a:p>
            <a:pPr lvl="1" eaLnBrk="1" hangingPunct="1">
              <a:lnSpc>
                <a:spcPct val="100000"/>
              </a:lnSpc>
              <a:spcAft>
                <a:spcPts val="0"/>
              </a:spcAft>
            </a:pPr>
            <a:r>
              <a:rPr lang="zh-CN" altLang="en-US" sz="2800" dirty="0">
                <a:ea typeface="宋体" pitchFamily="2" charset="-122"/>
              </a:rPr>
              <a:t>结构体的三种描述方式</a:t>
            </a:r>
            <a:endParaRPr lang="en-US" altLang="zh-CN" sz="2800" dirty="0">
              <a:ea typeface="宋体" pitchFamily="2" charset="-122"/>
            </a:endParaRPr>
          </a:p>
          <a:p>
            <a:pPr lvl="2" eaLnBrk="1" hangingPunct="1">
              <a:lnSpc>
                <a:spcPct val="100000"/>
              </a:lnSpc>
              <a:spcAft>
                <a:spcPts val="0"/>
              </a:spcAft>
            </a:pPr>
            <a:r>
              <a:rPr lang="en-US" altLang="zh-CN" sz="2800" dirty="0">
                <a:ea typeface="宋体" pitchFamily="2" charset="-122"/>
              </a:rPr>
              <a:t>1</a:t>
            </a:r>
            <a:r>
              <a:rPr lang="zh-CN" altLang="en-US" sz="2800" dirty="0">
                <a:ea typeface="宋体" pitchFamily="2" charset="-122"/>
              </a:rPr>
              <a:t>、数据流描述方式</a:t>
            </a:r>
            <a:endParaRPr lang="en-US" altLang="zh-CN" sz="2800" dirty="0">
              <a:ea typeface="宋体" pitchFamily="2" charset="-122"/>
            </a:endParaRPr>
          </a:p>
          <a:p>
            <a:pPr lvl="2" eaLnBrk="1" hangingPunct="1">
              <a:lnSpc>
                <a:spcPct val="100000"/>
              </a:lnSpc>
              <a:spcAft>
                <a:spcPts val="0"/>
              </a:spcAft>
            </a:pPr>
            <a:r>
              <a:rPr lang="en-US" altLang="zh-CN" sz="2800" dirty="0">
                <a:ea typeface="宋体" pitchFamily="2" charset="-122"/>
              </a:rPr>
              <a:t>2</a:t>
            </a:r>
            <a:r>
              <a:rPr lang="zh-CN" altLang="en-US" sz="2800" dirty="0">
                <a:ea typeface="宋体" pitchFamily="2" charset="-122"/>
              </a:rPr>
              <a:t>、结构描述方式</a:t>
            </a:r>
          </a:p>
          <a:p>
            <a:pPr lvl="2" eaLnBrk="1" hangingPunct="1">
              <a:lnSpc>
                <a:spcPct val="100000"/>
              </a:lnSpc>
              <a:spcAft>
                <a:spcPts val="0"/>
              </a:spcAft>
            </a:pPr>
            <a:endParaRPr lang="en-US" altLang="zh-CN" sz="2800" dirty="0">
              <a:ea typeface="宋体" pitchFamily="2" charset="-122"/>
            </a:endParaRPr>
          </a:p>
          <a:p>
            <a:pPr lvl="2" eaLnBrk="1" hangingPunct="1">
              <a:lnSpc>
                <a:spcPct val="100000"/>
              </a:lnSpc>
              <a:spcAft>
                <a:spcPts val="0"/>
              </a:spcAft>
            </a:pPr>
            <a:endParaRPr lang="zh-CN" altLang="en-US"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zh-CN" altLang="en-US" dirty="0">
              <a:ea typeface="宋体" pitchFamily="2" charset="-122"/>
            </a:endParaRPr>
          </a:p>
        </p:txBody>
      </p:sp>
      <p:sp>
        <p:nvSpPr>
          <p:cNvPr id="12" name="Text Box 7"/>
          <p:cNvSpPr txBox="1">
            <a:spLocks noChangeArrowheads="1"/>
          </p:cNvSpPr>
          <p:nvPr/>
        </p:nvSpPr>
        <p:spPr bwMode="auto">
          <a:xfrm>
            <a:off x="4932024" y="518177"/>
            <a:ext cx="2087563" cy="39687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90000" tIns="46800" rIns="90000" bIns="46800">
            <a:spAutoFit/>
          </a:bodyPr>
          <a:lstStyle/>
          <a:p>
            <a:pPr algn="ctr">
              <a:lnSpc>
                <a:spcPct val="100000"/>
              </a:lnSpc>
              <a:defRPr/>
            </a:pPr>
            <a:r>
              <a:rPr lang="zh-CN" altLang="en-US" dirty="0">
                <a:ea typeface="宋体" pitchFamily="2" charset="-122"/>
              </a:rPr>
              <a:t>数据流描述方式</a:t>
            </a:r>
          </a:p>
        </p:txBody>
      </p:sp>
      <p:sp>
        <p:nvSpPr>
          <p:cNvPr id="14" name="Text Box 8"/>
          <p:cNvSpPr txBox="1">
            <a:spLocks noChangeArrowheads="1"/>
          </p:cNvSpPr>
          <p:nvPr/>
        </p:nvSpPr>
        <p:spPr bwMode="auto">
          <a:xfrm>
            <a:off x="4932024" y="1049989"/>
            <a:ext cx="2087563" cy="39687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90000" tIns="46800" rIns="90000" bIns="46800">
            <a:spAutoFit/>
          </a:bodyPr>
          <a:lstStyle/>
          <a:p>
            <a:pPr algn="ctr">
              <a:lnSpc>
                <a:spcPct val="100000"/>
              </a:lnSpc>
              <a:defRPr/>
            </a:pPr>
            <a:r>
              <a:rPr lang="zh-CN" altLang="en-US" dirty="0">
                <a:ea typeface="宋体" pitchFamily="2" charset="-122"/>
              </a:rPr>
              <a:t>结构描述方式</a:t>
            </a:r>
          </a:p>
        </p:txBody>
      </p:sp>
      <p:sp>
        <p:nvSpPr>
          <p:cNvPr id="15" name="Text Box 9"/>
          <p:cNvSpPr txBox="1">
            <a:spLocks noChangeArrowheads="1"/>
          </p:cNvSpPr>
          <p:nvPr/>
        </p:nvSpPr>
        <p:spPr bwMode="auto">
          <a:xfrm>
            <a:off x="4916149" y="1584977"/>
            <a:ext cx="2087563" cy="39687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90000" tIns="46800" rIns="90000" bIns="46800">
            <a:spAutoFit/>
          </a:bodyPr>
          <a:lstStyle/>
          <a:p>
            <a:pPr algn="ctr">
              <a:lnSpc>
                <a:spcPct val="100000"/>
              </a:lnSpc>
              <a:defRPr/>
            </a:pPr>
            <a:r>
              <a:rPr lang="zh-CN" altLang="en-US" dirty="0">
                <a:ea typeface="宋体" pitchFamily="2" charset="-122"/>
              </a:rPr>
              <a:t>行为描述方式</a:t>
            </a:r>
          </a:p>
        </p:txBody>
      </p:sp>
      <p:sp>
        <p:nvSpPr>
          <p:cNvPr id="47" name="Text Box 85"/>
          <p:cNvSpPr txBox="1">
            <a:spLocks noChangeArrowheads="1"/>
          </p:cNvSpPr>
          <p:nvPr/>
        </p:nvSpPr>
        <p:spPr bwMode="auto">
          <a:xfrm>
            <a:off x="227868" y="2429320"/>
            <a:ext cx="8701590" cy="402291"/>
          </a:xfrm>
          <a:prstGeom prst="rect">
            <a:avLst/>
          </a:prstGeom>
          <a:noFill/>
          <a:ln w="19050" algn="ctr">
            <a:solidFill>
              <a:srgbClr val="FF66CC"/>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pPr>
            <a:r>
              <a:rPr lang="en-US" altLang="zh-CN" dirty="0">
                <a:solidFill>
                  <a:srgbClr val="FF66CC"/>
                </a:solidFill>
                <a:ea typeface="宋体" pitchFamily="2" charset="-122"/>
              </a:rPr>
              <a:t>*</a:t>
            </a:r>
            <a:r>
              <a:rPr lang="en-US" altLang="zh-CN" dirty="0">
                <a:ea typeface="宋体" pitchFamily="2" charset="-122"/>
              </a:rPr>
              <a:t> PORT MAP</a:t>
            </a:r>
            <a:r>
              <a:rPr lang="zh-CN" altLang="en-US" dirty="0">
                <a:ea typeface="宋体" pitchFamily="2" charset="-122"/>
              </a:rPr>
              <a:t>语句将设计的端口名称替换为被调用组件的端口名称</a:t>
            </a:r>
          </a:p>
        </p:txBody>
      </p:sp>
      <p:sp>
        <p:nvSpPr>
          <p:cNvPr id="2" name="矩形 1"/>
          <p:cNvSpPr/>
          <p:nvPr/>
        </p:nvSpPr>
        <p:spPr>
          <a:xfrm>
            <a:off x="0" y="2874493"/>
            <a:ext cx="9144000" cy="369332"/>
          </a:xfrm>
          <a:prstGeom prst="rect">
            <a:avLst/>
          </a:prstGeom>
        </p:spPr>
        <p:txBody>
          <a:bodyPr wrap="square">
            <a:spAutoFit/>
          </a:bodyPr>
          <a:lstStyle/>
          <a:p>
            <a:r>
              <a:rPr lang="en-US" altLang="zh-CN" dirty="0">
                <a:solidFill>
                  <a:schemeClr val="tx1"/>
                </a:solidFill>
              </a:rPr>
              <a:t>1. Positional mapping, ports x and y correspond to a and b, respectively.</a:t>
            </a:r>
            <a:endParaRPr lang="zh-CN" altLang="en-US" dirty="0">
              <a:solidFill>
                <a:schemeClr val="tx1"/>
              </a:solidFill>
            </a:endParaRPr>
          </a:p>
        </p:txBody>
      </p:sp>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868" y="3243825"/>
            <a:ext cx="4117539" cy="149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10853" y="4733119"/>
            <a:ext cx="8326495" cy="369332"/>
          </a:xfrm>
          <a:prstGeom prst="rect">
            <a:avLst/>
          </a:prstGeom>
        </p:spPr>
        <p:txBody>
          <a:bodyPr wrap="square">
            <a:spAutoFit/>
          </a:bodyPr>
          <a:lstStyle/>
          <a:p>
            <a:r>
              <a:rPr lang="en-US" altLang="zh-CN" dirty="0">
                <a:solidFill>
                  <a:schemeClr val="tx1"/>
                </a:solidFill>
              </a:rPr>
              <a:t>2. Nominal mapping would be the following:</a:t>
            </a:r>
            <a:endParaRPr lang="zh-CN" altLang="en-US" dirty="0">
              <a:solidFill>
                <a:schemeClr val="tx1"/>
              </a:solidFill>
            </a:endParaRPr>
          </a:p>
        </p:txBody>
      </p:sp>
      <p:pic>
        <p:nvPicPr>
          <p:cNvPr id="440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474" y="5119582"/>
            <a:ext cx="4097933" cy="437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5309146" y="3562150"/>
            <a:ext cx="3620312"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dirty="0">
                <a:solidFill>
                  <a:srgbClr val="FF0000"/>
                </a:solidFill>
              </a:rPr>
              <a:t>Positional mapping is easier to write, but nominal mapping is less error-prone.</a:t>
            </a:r>
            <a:endParaRPr lang="zh-CN" altLang="en-US" dirty="0">
              <a:solidFill>
                <a:srgbClr val="FF0000"/>
              </a:solidFill>
            </a:endParaRPr>
          </a:p>
        </p:txBody>
      </p:sp>
      <p:sp>
        <p:nvSpPr>
          <p:cNvPr id="6" name="矩形 5"/>
          <p:cNvSpPr/>
          <p:nvPr/>
        </p:nvSpPr>
        <p:spPr>
          <a:xfrm>
            <a:off x="10439" y="5542670"/>
            <a:ext cx="9016857" cy="369332"/>
          </a:xfrm>
          <a:prstGeom prst="rect">
            <a:avLst/>
          </a:prstGeom>
        </p:spPr>
        <p:txBody>
          <a:bodyPr wrap="square">
            <a:spAutoFit/>
          </a:bodyPr>
          <a:lstStyle/>
          <a:p>
            <a:r>
              <a:rPr lang="en-US" altLang="zh-CN" dirty="0">
                <a:solidFill>
                  <a:schemeClr val="tx1"/>
                </a:solidFill>
              </a:rPr>
              <a:t>3. Ports can also be left unconnected (using the keyword OPEN). </a:t>
            </a:r>
            <a:endParaRPr lang="zh-CN" altLang="en-US" dirty="0">
              <a:solidFill>
                <a:schemeClr val="tx1"/>
              </a:solidFill>
            </a:endParaRPr>
          </a:p>
        </p:txBody>
      </p:sp>
      <p:pic>
        <p:nvPicPr>
          <p:cNvPr id="4403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868" y="5912002"/>
            <a:ext cx="4225906" cy="42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14730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9687"/>
            <a:ext cx="9027297" cy="417935"/>
          </a:xfrm>
        </p:spPr>
        <p:txBody>
          <a:bodyPr/>
          <a:lstStyle/>
          <a:p>
            <a:r>
              <a:rPr lang="zh-CN" altLang="en-US" sz="2800" dirty="0"/>
              <a:t>第六章  可编程逻辑</a:t>
            </a:r>
            <a:r>
              <a:rPr lang="en-US" altLang="zh-CN" sz="2800" dirty="0"/>
              <a:t>\</a:t>
            </a:r>
            <a:r>
              <a:rPr lang="zh-CN" altLang="en-US" sz="2800" dirty="0"/>
              <a:t>第四节  </a:t>
            </a:r>
            <a:r>
              <a:rPr lang="en-US" altLang="zh-CN" sz="2800" dirty="0"/>
              <a:t>VHDL</a:t>
            </a:r>
            <a:r>
              <a:rPr lang="zh-CN" altLang="en-US" sz="2800" dirty="0"/>
              <a:t>语言编程</a:t>
            </a:r>
            <a:endParaRPr lang="zh-CN" altLang="en-US" dirty="0"/>
          </a:p>
        </p:txBody>
      </p:sp>
      <p:sp>
        <p:nvSpPr>
          <p:cNvPr id="9" name="Text Box 598"/>
          <p:cNvSpPr txBox="1">
            <a:spLocks noChangeArrowheads="1"/>
          </p:cNvSpPr>
          <p:nvPr/>
        </p:nvSpPr>
        <p:spPr bwMode="auto">
          <a:xfrm>
            <a:off x="-751" y="373373"/>
            <a:ext cx="8909050" cy="4514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vert="horz" wrap="square" lIns="90000" tIns="46800" rIns="90000" bIns="46800" numCol="1" anchor="t" anchorCtr="0" compatLnSpc="1">
            <a:prstTxWarp prst="textNoShape">
              <a:avLst/>
            </a:prstTxWarp>
            <a:spAutoFit/>
          </a:bodyPr>
          <a:lstStyle>
            <a:lvl1pPr marL="230188" indent="-230188"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cs typeface="+mn-cs"/>
              </a:defRPr>
            </a:lvl1pPr>
            <a:lvl2pPr marL="742950" indent="-285750" algn="l" rtl="0" eaLnBrk="0" fontAlgn="base" hangingPunct="0">
              <a:lnSpc>
                <a:spcPct val="97000"/>
              </a:lnSpc>
              <a:spcBef>
                <a:spcPct val="20000"/>
              </a:spcBef>
              <a:spcAft>
                <a:spcPct val="20000"/>
              </a:spcAft>
              <a:buClr>
                <a:schemeClr val="folHlink"/>
              </a:buClr>
              <a:buFont typeface="Arial" charset="0"/>
              <a:buChar char="-"/>
              <a:defRPr kumimoji="1" sz="2000" b="1">
                <a:solidFill>
                  <a:schemeClr val="tx1"/>
                </a:solidFill>
                <a:latin typeface="Times New Roman" pitchFamily="18" charset="0"/>
                <a:ea typeface="楷体_GB2312" pitchFamily="49" charset="-122"/>
              </a:defRPr>
            </a:lvl2pPr>
            <a:lvl3pPr marL="1143000" indent="-228600" algn="l" rtl="0" eaLnBrk="0" fontAlgn="base" hangingPunct="0">
              <a:lnSpc>
                <a:spcPct val="97000"/>
              </a:lnSpc>
              <a:spcBef>
                <a:spcPct val="20000"/>
              </a:spcBef>
              <a:spcAft>
                <a:spcPct val="20000"/>
              </a:spcAft>
              <a:buClr>
                <a:schemeClr val="folHlink"/>
              </a:buClr>
              <a:buChar char="•"/>
              <a:defRPr kumimoji="1" sz="2000" b="1">
                <a:solidFill>
                  <a:schemeClr val="tx1"/>
                </a:solidFill>
                <a:latin typeface="Times New Roman" pitchFamily="18" charset="0"/>
                <a:ea typeface="楷体_GB2312" pitchFamily="49" charset="-122"/>
              </a:defRPr>
            </a:lvl3pPr>
            <a:lvl4pPr marL="16002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4pPr>
            <a:lvl5pPr marL="20574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5pPr>
            <a:lvl6pPr marL="25146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6pPr>
            <a:lvl7pPr marL="29718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7pPr>
            <a:lvl8pPr marL="34290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8pPr>
            <a:lvl9pPr marL="38862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9pPr>
          </a:lstStyle>
          <a:p>
            <a:pPr eaLnBrk="1" hangingPunct="1">
              <a:lnSpc>
                <a:spcPct val="100000"/>
              </a:lnSpc>
              <a:spcAft>
                <a:spcPts val="0"/>
              </a:spcAft>
            </a:pPr>
            <a:r>
              <a:rPr lang="en-US" altLang="zh-CN" sz="2800" dirty="0">
                <a:ea typeface="宋体" pitchFamily="2" charset="-122"/>
              </a:rPr>
              <a:t>VHDL</a:t>
            </a:r>
            <a:r>
              <a:rPr lang="zh-CN" altLang="en-US" sz="2800" dirty="0">
                <a:ea typeface="宋体" pitchFamily="2" charset="-122"/>
              </a:rPr>
              <a:t>语言</a:t>
            </a:r>
            <a:endParaRPr lang="en-US" altLang="zh-CN" sz="2800" dirty="0">
              <a:ea typeface="宋体" pitchFamily="2" charset="-122"/>
            </a:endParaRPr>
          </a:p>
          <a:p>
            <a:pPr lvl="1" eaLnBrk="1" hangingPunct="1">
              <a:lnSpc>
                <a:spcPct val="100000"/>
              </a:lnSpc>
              <a:spcAft>
                <a:spcPts val="0"/>
              </a:spcAft>
            </a:pPr>
            <a:r>
              <a:rPr lang="zh-CN" altLang="en-US" sz="2800" dirty="0">
                <a:ea typeface="宋体" pitchFamily="2" charset="-122"/>
              </a:rPr>
              <a:t>结构体的三种描述方式</a:t>
            </a:r>
            <a:endParaRPr lang="en-US" altLang="zh-CN" sz="2800" dirty="0">
              <a:ea typeface="宋体" pitchFamily="2" charset="-122"/>
            </a:endParaRPr>
          </a:p>
          <a:p>
            <a:pPr lvl="2" eaLnBrk="1" hangingPunct="1">
              <a:lnSpc>
                <a:spcPct val="100000"/>
              </a:lnSpc>
              <a:spcAft>
                <a:spcPts val="0"/>
              </a:spcAft>
            </a:pPr>
            <a:r>
              <a:rPr lang="en-US" altLang="zh-CN" sz="2800" dirty="0">
                <a:ea typeface="宋体" pitchFamily="2" charset="-122"/>
              </a:rPr>
              <a:t>1</a:t>
            </a:r>
            <a:r>
              <a:rPr lang="zh-CN" altLang="en-US" sz="2800" dirty="0">
                <a:ea typeface="宋体" pitchFamily="2" charset="-122"/>
              </a:rPr>
              <a:t>、数据流描述方式</a:t>
            </a:r>
            <a:endParaRPr lang="en-US" altLang="zh-CN" sz="2800" dirty="0">
              <a:ea typeface="宋体" pitchFamily="2" charset="-122"/>
            </a:endParaRPr>
          </a:p>
          <a:p>
            <a:pPr lvl="2" eaLnBrk="1" hangingPunct="1">
              <a:lnSpc>
                <a:spcPct val="100000"/>
              </a:lnSpc>
              <a:spcAft>
                <a:spcPts val="0"/>
              </a:spcAft>
            </a:pPr>
            <a:r>
              <a:rPr lang="en-US" altLang="zh-CN" sz="2800" dirty="0">
                <a:ea typeface="宋体" pitchFamily="2" charset="-122"/>
              </a:rPr>
              <a:t>2</a:t>
            </a:r>
            <a:r>
              <a:rPr lang="zh-CN" altLang="en-US" sz="2800" dirty="0">
                <a:ea typeface="宋体" pitchFamily="2" charset="-122"/>
              </a:rPr>
              <a:t>、结构描述方式</a:t>
            </a:r>
          </a:p>
          <a:p>
            <a:pPr lvl="2" eaLnBrk="1" hangingPunct="1">
              <a:lnSpc>
                <a:spcPct val="100000"/>
              </a:lnSpc>
              <a:spcAft>
                <a:spcPts val="0"/>
              </a:spcAft>
            </a:pPr>
            <a:endParaRPr lang="en-US" altLang="zh-CN" sz="2800" dirty="0">
              <a:ea typeface="宋体" pitchFamily="2" charset="-122"/>
            </a:endParaRPr>
          </a:p>
          <a:p>
            <a:pPr lvl="2" eaLnBrk="1" hangingPunct="1">
              <a:lnSpc>
                <a:spcPct val="100000"/>
              </a:lnSpc>
              <a:spcAft>
                <a:spcPts val="0"/>
              </a:spcAft>
            </a:pPr>
            <a:endParaRPr lang="zh-CN" altLang="en-US"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zh-CN" altLang="en-US" dirty="0">
              <a:ea typeface="宋体" pitchFamily="2" charset="-122"/>
            </a:endParaRPr>
          </a:p>
        </p:txBody>
      </p:sp>
      <p:sp>
        <p:nvSpPr>
          <p:cNvPr id="12" name="Text Box 7"/>
          <p:cNvSpPr txBox="1">
            <a:spLocks noChangeArrowheads="1"/>
          </p:cNvSpPr>
          <p:nvPr/>
        </p:nvSpPr>
        <p:spPr bwMode="auto">
          <a:xfrm>
            <a:off x="4932024" y="518177"/>
            <a:ext cx="2087563" cy="39687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90000" tIns="46800" rIns="90000" bIns="46800">
            <a:spAutoFit/>
          </a:bodyPr>
          <a:lstStyle/>
          <a:p>
            <a:pPr algn="ctr">
              <a:lnSpc>
                <a:spcPct val="100000"/>
              </a:lnSpc>
              <a:defRPr/>
            </a:pPr>
            <a:r>
              <a:rPr lang="zh-CN" altLang="en-US" dirty="0">
                <a:ea typeface="宋体" pitchFamily="2" charset="-122"/>
              </a:rPr>
              <a:t>数据流描述方式</a:t>
            </a:r>
          </a:p>
        </p:txBody>
      </p:sp>
      <p:sp>
        <p:nvSpPr>
          <p:cNvPr id="14" name="Text Box 8"/>
          <p:cNvSpPr txBox="1">
            <a:spLocks noChangeArrowheads="1"/>
          </p:cNvSpPr>
          <p:nvPr/>
        </p:nvSpPr>
        <p:spPr bwMode="auto">
          <a:xfrm>
            <a:off x="4932024" y="1049989"/>
            <a:ext cx="2087563" cy="39687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90000" tIns="46800" rIns="90000" bIns="46800">
            <a:spAutoFit/>
          </a:bodyPr>
          <a:lstStyle/>
          <a:p>
            <a:pPr algn="ctr">
              <a:lnSpc>
                <a:spcPct val="100000"/>
              </a:lnSpc>
              <a:defRPr/>
            </a:pPr>
            <a:r>
              <a:rPr lang="zh-CN" altLang="en-US" dirty="0">
                <a:ea typeface="宋体" pitchFamily="2" charset="-122"/>
              </a:rPr>
              <a:t>结构描述方式</a:t>
            </a:r>
          </a:p>
        </p:txBody>
      </p:sp>
      <p:sp>
        <p:nvSpPr>
          <p:cNvPr id="15" name="Text Box 9"/>
          <p:cNvSpPr txBox="1">
            <a:spLocks noChangeArrowheads="1"/>
          </p:cNvSpPr>
          <p:nvPr/>
        </p:nvSpPr>
        <p:spPr bwMode="auto">
          <a:xfrm>
            <a:off x="4916149" y="1584977"/>
            <a:ext cx="2087563" cy="39687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90000" tIns="46800" rIns="90000" bIns="46800">
            <a:spAutoFit/>
          </a:bodyPr>
          <a:lstStyle/>
          <a:p>
            <a:pPr algn="ctr">
              <a:lnSpc>
                <a:spcPct val="100000"/>
              </a:lnSpc>
              <a:defRPr/>
            </a:pPr>
            <a:r>
              <a:rPr lang="zh-CN" altLang="en-US" dirty="0">
                <a:ea typeface="宋体" pitchFamily="2" charset="-122"/>
              </a:rPr>
              <a:t>行为描述方式</a:t>
            </a:r>
          </a:p>
        </p:txBody>
      </p:sp>
      <p:sp>
        <p:nvSpPr>
          <p:cNvPr id="47" name="Text Box 85"/>
          <p:cNvSpPr txBox="1">
            <a:spLocks noChangeArrowheads="1"/>
          </p:cNvSpPr>
          <p:nvPr/>
        </p:nvSpPr>
        <p:spPr bwMode="auto">
          <a:xfrm>
            <a:off x="227868" y="2429320"/>
            <a:ext cx="8701590" cy="402291"/>
          </a:xfrm>
          <a:prstGeom prst="rect">
            <a:avLst/>
          </a:prstGeom>
          <a:noFill/>
          <a:ln w="19050" algn="ctr">
            <a:solidFill>
              <a:srgbClr val="FF66CC"/>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pPr>
            <a:r>
              <a:rPr lang="en-US" altLang="zh-CN" dirty="0">
                <a:solidFill>
                  <a:srgbClr val="FF66CC"/>
                </a:solidFill>
                <a:ea typeface="宋体" pitchFamily="2" charset="-122"/>
              </a:rPr>
              <a:t>*</a:t>
            </a:r>
            <a:r>
              <a:rPr lang="en-US" altLang="zh-CN" dirty="0">
                <a:ea typeface="宋体" pitchFamily="2" charset="-122"/>
              </a:rPr>
              <a:t> PORT MAP</a:t>
            </a:r>
            <a:r>
              <a:rPr lang="zh-CN" altLang="en-US" dirty="0">
                <a:ea typeface="宋体" pitchFamily="2" charset="-122"/>
              </a:rPr>
              <a:t>语句将设计的端口名称替换为被调用组件的端口名称</a:t>
            </a:r>
          </a:p>
        </p:txBody>
      </p:sp>
      <p:sp>
        <p:nvSpPr>
          <p:cNvPr id="7" name="矩形 6"/>
          <p:cNvSpPr/>
          <p:nvPr/>
        </p:nvSpPr>
        <p:spPr>
          <a:xfrm>
            <a:off x="227867" y="2967335"/>
            <a:ext cx="8680431" cy="369332"/>
          </a:xfrm>
          <a:prstGeom prst="rect">
            <a:avLst/>
          </a:prstGeom>
        </p:spPr>
        <p:txBody>
          <a:bodyPr wrap="square">
            <a:spAutoFit/>
          </a:bodyPr>
          <a:lstStyle/>
          <a:p>
            <a:r>
              <a:rPr lang="en-US" altLang="zh-CN" dirty="0">
                <a:solidFill>
                  <a:schemeClr val="tx1"/>
                </a:solidFill>
              </a:rPr>
              <a:t>4 =&gt;  used to assign values to individual vector or with keyword </a:t>
            </a:r>
            <a:r>
              <a:rPr lang="en-US" altLang="zh-CN" dirty="0">
                <a:solidFill>
                  <a:srgbClr val="FF0000"/>
                </a:solidFill>
              </a:rPr>
              <a:t>others</a:t>
            </a:r>
            <a:endParaRPr lang="zh-CN" altLang="en-US" dirty="0">
              <a:solidFill>
                <a:srgbClr val="FF0000"/>
              </a:solidFill>
            </a:endParaRPr>
          </a:p>
        </p:txBody>
      </p:sp>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485" y="3336666"/>
            <a:ext cx="5341624" cy="3062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642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0"/>
            <a:ext cx="7848600" cy="417935"/>
          </a:xfrm>
        </p:spPr>
        <p:txBody>
          <a:bodyPr/>
          <a:lstStyle/>
          <a:p>
            <a:r>
              <a:rPr lang="zh-CN" altLang="en-US" sz="2800" dirty="0"/>
              <a:t>第六章  可编程逻辑</a:t>
            </a:r>
            <a:r>
              <a:rPr lang="en-US" altLang="zh-CN" sz="2800" dirty="0"/>
              <a:t>\</a:t>
            </a:r>
            <a:r>
              <a:rPr lang="zh-CN" altLang="en-US" dirty="0">
                <a:solidFill>
                  <a:srgbClr val="1C1C1C"/>
                </a:solidFill>
                <a:ea typeface="宋体" pitchFamily="2" charset="-122"/>
              </a:rPr>
              <a:t>第一节  </a:t>
            </a:r>
            <a:r>
              <a:rPr lang="en-US" altLang="zh-CN" dirty="0">
                <a:solidFill>
                  <a:srgbClr val="1C1C1C"/>
                </a:solidFill>
                <a:ea typeface="宋体" pitchFamily="2" charset="-122"/>
              </a:rPr>
              <a:t>PLD</a:t>
            </a:r>
            <a:r>
              <a:rPr lang="zh-CN" altLang="en-US" dirty="0">
                <a:solidFill>
                  <a:srgbClr val="1C1C1C"/>
                </a:solidFill>
                <a:ea typeface="宋体" pitchFamily="2" charset="-122"/>
              </a:rPr>
              <a:t>的基本概念</a:t>
            </a:r>
            <a:endParaRPr lang="zh-CN" altLang="en-US" dirty="0"/>
          </a:p>
        </p:txBody>
      </p:sp>
      <p:sp>
        <p:nvSpPr>
          <p:cNvPr id="5" name="内容占位符 4"/>
          <p:cNvSpPr>
            <a:spLocks noGrp="1"/>
          </p:cNvSpPr>
          <p:nvPr>
            <p:ph idx="1"/>
          </p:nvPr>
        </p:nvSpPr>
        <p:spPr>
          <a:xfrm>
            <a:off x="40042" y="548809"/>
            <a:ext cx="8690747" cy="5775792"/>
          </a:xfrm>
        </p:spPr>
        <p:txBody>
          <a:bodyPr/>
          <a:lstStyle/>
          <a:p>
            <a:r>
              <a:rPr lang="zh-CN" altLang="en-US" sz="2800" dirty="0"/>
              <a:t>可编程连接技术</a:t>
            </a:r>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sp>
        <p:nvSpPr>
          <p:cNvPr id="2" name="矩形 1"/>
          <p:cNvSpPr/>
          <p:nvPr/>
        </p:nvSpPr>
        <p:spPr>
          <a:xfrm>
            <a:off x="386721" y="1043841"/>
            <a:ext cx="8550570" cy="1384995"/>
          </a:xfrm>
          <a:prstGeom prst="rect">
            <a:avLst/>
          </a:prstGeom>
        </p:spPr>
        <p:txBody>
          <a:bodyPr wrap="square">
            <a:spAutoFit/>
          </a:bodyPr>
          <a:lstStyle/>
          <a:p>
            <a:pPr marL="285750" indent="-285750">
              <a:buFont typeface="Arial" pitchFamily="34" charset="0"/>
              <a:buChar char="•"/>
            </a:pPr>
            <a:r>
              <a:rPr lang="zh-CN" altLang="en-US" sz="2800" dirty="0">
                <a:solidFill>
                  <a:schemeClr val="tx1"/>
                </a:solidFill>
              </a:rPr>
              <a:t>熔丝技术</a:t>
            </a:r>
            <a:r>
              <a:rPr lang="en-US" altLang="zh-CN" sz="2800" dirty="0">
                <a:solidFill>
                  <a:schemeClr val="tx1"/>
                </a:solidFill>
              </a:rPr>
              <a:t>,</a:t>
            </a:r>
            <a:r>
              <a:rPr lang="zh-CN" altLang="en-US" sz="2800" dirty="0">
                <a:solidFill>
                  <a:schemeClr val="tx1"/>
                </a:solidFill>
              </a:rPr>
              <a:t>编程之前</a:t>
            </a:r>
            <a:r>
              <a:rPr lang="en-US" altLang="zh-CN" sz="2800" dirty="0">
                <a:solidFill>
                  <a:schemeClr val="tx1"/>
                </a:solidFill>
              </a:rPr>
              <a:t>,</a:t>
            </a:r>
            <a:r>
              <a:rPr lang="zh-CN" altLang="en-US" sz="2800" dirty="0">
                <a:solidFill>
                  <a:schemeClr val="tx1"/>
                </a:solidFill>
              </a:rPr>
              <a:t>熔丝通连接（原始），状态称为逻辑１；对选定熔丝熔断后的状态称为逻辑０。非易失。</a:t>
            </a:r>
          </a:p>
        </p:txBody>
      </p:sp>
      <p:sp>
        <p:nvSpPr>
          <p:cNvPr id="3" name="矩形 2"/>
          <p:cNvSpPr/>
          <p:nvPr/>
        </p:nvSpPr>
        <p:spPr>
          <a:xfrm>
            <a:off x="386721" y="2428836"/>
            <a:ext cx="8539961" cy="3108543"/>
          </a:xfrm>
          <a:prstGeom prst="rect">
            <a:avLst/>
          </a:prstGeom>
        </p:spPr>
        <p:txBody>
          <a:bodyPr wrap="square">
            <a:spAutoFit/>
          </a:bodyPr>
          <a:lstStyle/>
          <a:p>
            <a:pPr marL="285750" indent="-285750">
              <a:buFont typeface="Arial" pitchFamily="34" charset="0"/>
              <a:buChar char="•"/>
            </a:pPr>
            <a:r>
              <a:rPr lang="zh-CN" altLang="en-US" sz="2800" dirty="0">
                <a:solidFill>
                  <a:schemeClr val="tx1"/>
                </a:solidFill>
              </a:rPr>
              <a:t>反熔丝技术</a:t>
            </a:r>
            <a:r>
              <a:rPr lang="en-US" altLang="zh-CN" sz="2800" dirty="0">
                <a:solidFill>
                  <a:schemeClr val="tx1"/>
                </a:solidFill>
              </a:rPr>
              <a:t>,</a:t>
            </a:r>
            <a:r>
              <a:rPr lang="zh-CN" altLang="en-US" sz="2800" dirty="0">
                <a:solidFill>
                  <a:schemeClr val="tx1"/>
                </a:solidFill>
              </a:rPr>
              <a:t>这种连接与熔丝连接正好相反，不是破坏连接，而是建立连接。非</a:t>
            </a:r>
            <a:r>
              <a:rPr lang="zh-CN" altLang="en-US" sz="2800" dirty="0">
                <a:solidFill>
                  <a:schemeClr val="tx1"/>
                </a:solidFill>
                <a:hlinkClick r:id="rId2" action="ppaction://hlinkfile"/>
              </a:rPr>
              <a:t>易失</a:t>
            </a:r>
            <a:r>
              <a:rPr lang="zh-CN" altLang="en-US" sz="2800" dirty="0">
                <a:solidFill>
                  <a:schemeClr val="tx1"/>
                </a:solidFill>
              </a:rPr>
              <a:t>。</a:t>
            </a:r>
            <a:endParaRPr lang="en-US" altLang="zh-CN" sz="2800" dirty="0">
              <a:solidFill>
                <a:schemeClr val="tx1"/>
              </a:solidFill>
            </a:endParaRPr>
          </a:p>
          <a:p>
            <a:pPr marL="285750" indent="-285750">
              <a:buFont typeface="Arial" pitchFamily="34" charset="0"/>
              <a:buChar char="•"/>
            </a:pPr>
            <a:r>
              <a:rPr lang="en-US" altLang="zh-CN" sz="2800" dirty="0">
                <a:solidFill>
                  <a:schemeClr val="tx1"/>
                </a:solidFill>
              </a:rPr>
              <a:t>E</a:t>
            </a:r>
            <a:r>
              <a:rPr lang="en-US" altLang="zh-CN" sz="2800" baseline="30000" dirty="0">
                <a:solidFill>
                  <a:schemeClr val="tx1"/>
                </a:solidFill>
              </a:rPr>
              <a:t>2</a:t>
            </a:r>
            <a:r>
              <a:rPr lang="en-US" altLang="zh-CN" sz="2800" dirty="0">
                <a:solidFill>
                  <a:schemeClr val="tx1"/>
                </a:solidFill>
              </a:rPr>
              <a:t>PROM</a:t>
            </a:r>
            <a:r>
              <a:rPr lang="zh-CN" altLang="en-US" sz="2800" dirty="0">
                <a:solidFill>
                  <a:schemeClr val="tx1"/>
                </a:solidFill>
              </a:rPr>
              <a:t>技术</a:t>
            </a:r>
            <a:r>
              <a:rPr lang="en-US" altLang="zh-CN" sz="2800" dirty="0">
                <a:solidFill>
                  <a:schemeClr val="tx1"/>
                </a:solidFill>
              </a:rPr>
              <a:t>,</a:t>
            </a:r>
            <a:r>
              <a:rPr lang="zh-CN" altLang="en-US" sz="2800" dirty="0">
                <a:solidFill>
                  <a:schemeClr val="tx1"/>
                </a:solidFill>
              </a:rPr>
              <a:t>加电的方式可以擦除或重写，基于</a:t>
            </a:r>
            <a:r>
              <a:rPr lang="en-US" altLang="zh-CN" sz="2800" dirty="0">
                <a:solidFill>
                  <a:srgbClr val="FF0000"/>
                </a:solidFill>
              </a:rPr>
              <a:t>ISP</a:t>
            </a:r>
            <a:r>
              <a:rPr lang="zh-CN" altLang="en-US" sz="2800" dirty="0">
                <a:solidFill>
                  <a:srgbClr val="FF0000"/>
                </a:solidFill>
              </a:rPr>
              <a:t>（</a:t>
            </a:r>
            <a:r>
              <a:rPr lang="en-US" altLang="zh-CN" sz="2800" dirty="0">
                <a:solidFill>
                  <a:srgbClr val="FF0000"/>
                </a:solidFill>
              </a:rPr>
              <a:t>In-System Programmability</a:t>
            </a:r>
            <a:r>
              <a:rPr lang="zh-CN" altLang="en-US" sz="2800" dirty="0">
                <a:solidFill>
                  <a:srgbClr val="FF0000"/>
                </a:solidFill>
              </a:rPr>
              <a:t>：在系统编程）</a:t>
            </a:r>
            <a:endParaRPr lang="en-US" altLang="zh-CN" sz="2800" dirty="0">
              <a:solidFill>
                <a:srgbClr val="FF0000"/>
              </a:solidFill>
            </a:endParaRPr>
          </a:p>
          <a:p>
            <a:pPr marL="285750" indent="-285750">
              <a:buFont typeface="Arial" pitchFamily="34" charset="0"/>
              <a:buChar char="•"/>
            </a:pPr>
            <a:r>
              <a:rPr lang="en-US" altLang="zh-CN" sz="2800" dirty="0">
                <a:solidFill>
                  <a:schemeClr val="tx1"/>
                </a:solidFill>
              </a:rPr>
              <a:t>SRAM</a:t>
            </a:r>
            <a:r>
              <a:rPr lang="zh-CN" altLang="en-US" sz="2800" dirty="0">
                <a:solidFill>
                  <a:schemeClr val="tx1"/>
                </a:solidFill>
              </a:rPr>
              <a:t>技术，</a:t>
            </a:r>
            <a:r>
              <a:rPr lang="en-US" altLang="zh-CN" sz="2800" dirty="0">
                <a:solidFill>
                  <a:schemeClr val="tx1"/>
                </a:solidFill>
              </a:rPr>
              <a:t>SRAM</a:t>
            </a:r>
            <a:r>
              <a:rPr lang="zh-CN" altLang="en-US" sz="2800" dirty="0">
                <a:solidFill>
                  <a:schemeClr val="tx1"/>
                </a:solidFill>
              </a:rPr>
              <a:t>存储元通过触发器实现连接、断开。易失，每次加电，</a:t>
            </a:r>
            <a:r>
              <a:rPr lang="en-US" altLang="zh-CN" sz="2800" dirty="0">
                <a:solidFill>
                  <a:schemeClr val="tx1"/>
                </a:solidFill>
              </a:rPr>
              <a:t>PLD</a:t>
            </a:r>
            <a:r>
              <a:rPr lang="zh-CN" altLang="en-US" sz="2800" dirty="0">
                <a:solidFill>
                  <a:schemeClr val="tx1"/>
                </a:solidFill>
              </a:rPr>
              <a:t>编程数据必须重新写入。许多的</a:t>
            </a:r>
            <a:r>
              <a:rPr lang="en-US" altLang="zh-CN" sz="2800" dirty="0">
                <a:solidFill>
                  <a:schemeClr val="tx1"/>
                </a:solidFill>
              </a:rPr>
              <a:t>FPGA</a:t>
            </a:r>
            <a:r>
              <a:rPr lang="zh-CN" altLang="en-US" sz="2800" dirty="0">
                <a:solidFill>
                  <a:schemeClr val="tx1"/>
                </a:solidFill>
              </a:rPr>
              <a:t>和一些复杂的</a:t>
            </a:r>
            <a:r>
              <a:rPr lang="en-US" altLang="zh-CN" sz="2800" dirty="0">
                <a:solidFill>
                  <a:schemeClr val="tx1"/>
                </a:solidFill>
              </a:rPr>
              <a:t>PLD</a:t>
            </a:r>
            <a:r>
              <a:rPr lang="zh-CN" altLang="en-US" sz="2800" dirty="0">
                <a:solidFill>
                  <a:schemeClr val="tx1"/>
                </a:solidFill>
              </a:rPr>
              <a:t>中使用这种技术。</a:t>
            </a:r>
          </a:p>
        </p:txBody>
      </p:sp>
    </p:spTree>
    <p:extLst>
      <p:ext uri="{BB962C8B-B14F-4D97-AF65-F5344CB8AC3E}">
        <p14:creationId xmlns:p14="http://schemas.microsoft.com/office/powerpoint/2010/main" val="36730239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9687"/>
            <a:ext cx="9027297" cy="417935"/>
          </a:xfrm>
        </p:spPr>
        <p:txBody>
          <a:bodyPr/>
          <a:lstStyle/>
          <a:p>
            <a:r>
              <a:rPr lang="zh-CN" altLang="en-US" sz="2800" dirty="0"/>
              <a:t>第六章  可编程逻辑</a:t>
            </a:r>
            <a:r>
              <a:rPr lang="en-US" altLang="zh-CN" sz="2800" dirty="0"/>
              <a:t>\</a:t>
            </a:r>
            <a:r>
              <a:rPr lang="zh-CN" altLang="en-US" sz="2800" dirty="0"/>
              <a:t>第四节  </a:t>
            </a:r>
            <a:r>
              <a:rPr lang="en-US" altLang="zh-CN" sz="2800" dirty="0"/>
              <a:t>VHDL</a:t>
            </a:r>
            <a:r>
              <a:rPr lang="zh-CN" altLang="en-US" sz="2800" dirty="0"/>
              <a:t>语言编程</a:t>
            </a:r>
            <a:endParaRPr lang="zh-CN" altLang="en-US" dirty="0"/>
          </a:p>
        </p:txBody>
      </p:sp>
      <p:sp>
        <p:nvSpPr>
          <p:cNvPr id="9" name="Text Box 598"/>
          <p:cNvSpPr txBox="1">
            <a:spLocks noChangeArrowheads="1"/>
          </p:cNvSpPr>
          <p:nvPr/>
        </p:nvSpPr>
        <p:spPr bwMode="auto">
          <a:xfrm>
            <a:off x="-751" y="373373"/>
            <a:ext cx="8909050" cy="4514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vert="horz" wrap="square" lIns="90000" tIns="46800" rIns="90000" bIns="46800" numCol="1" anchor="t" anchorCtr="0" compatLnSpc="1">
            <a:prstTxWarp prst="textNoShape">
              <a:avLst/>
            </a:prstTxWarp>
            <a:spAutoFit/>
          </a:bodyPr>
          <a:lstStyle>
            <a:lvl1pPr marL="230188" indent="-230188"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cs typeface="+mn-cs"/>
              </a:defRPr>
            </a:lvl1pPr>
            <a:lvl2pPr marL="742950" indent="-285750" algn="l" rtl="0" eaLnBrk="0" fontAlgn="base" hangingPunct="0">
              <a:lnSpc>
                <a:spcPct val="97000"/>
              </a:lnSpc>
              <a:spcBef>
                <a:spcPct val="20000"/>
              </a:spcBef>
              <a:spcAft>
                <a:spcPct val="20000"/>
              </a:spcAft>
              <a:buClr>
                <a:schemeClr val="folHlink"/>
              </a:buClr>
              <a:buFont typeface="Arial" charset="0"/>
              <a:buChar char="-"/>
              <a:defRPr kumimoji="1" sz="2000" b="1">
                <a:solidFill>
                  <a:schemeClr val="tx1"/>
                </a:solidFill>
                <a:latin typeface="Times New Roman" pitchFamily="18" charset="0"/>
                <a:ea typeface="楷体_GB2312" pitchFamily="49" charset="-122"/>
              </a:defRPr>
            </a:lvl2pPr>
            <a:lvl3pPr marL="1143000" indent="-228600" algn="l" rtl="0" eaLnBrk="0" fontAlgn="base" hangingPunct="0">
              <a:lnSpc>
                <a:spcPct val="97000"/>
              </a:lnSpc>
              <a:spcBef>
                <a:spcPct val="20000"/>
              </a:spcBef>
              <a:spcAft>
                <a:spcPct val="20000"/>
              </a:spcAft>
              <a:buClr>
                <a:schemeClr val="folHlink"/>
              </a:buClr>
              <a:buChar char="•"/>
              <a:defRPr kumimoji="1" sz="2000" b="1">
                <a:solidFill>
                  <a:schemeClr val="tx1"/>
                </a:solidFill>
                <a:latin typeface="Times New Roman" pitchFamily="18" charset="0"/>
                <a:ea typeface="楷体_GB2312" pitchFamily="49" charset="-122"/>
              </a:defRPr>
            </a:lvl3pPr>
            <a:lvl4pPr marL="16002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4pPr>
            <a:lvl5pPr marL="20574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5pPr>
            <a:lvl6pPr marL="25146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6pPr>
            <a:lvl7pPr marL="29718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7pPr>
            <a:lvl8pPr marL="34290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8pPr>
            <a:lvl9pPr marL="38862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9pPr>
          </a:lstStyle>
          <a:p>
            <a:pPr eaLnBrk="1" hangingPunct="1">
              <a:lnSpc>
                <a:spcPct val="100000"/>
              </a:lnSpc>
              <a:spcAft>
                <a:spcPts val="0"/>
              </a:spcAft>
            </a:pPr>
            <a:r>
              <a:rPr lang="en-US" altLang="zh-CN" sz="2800" dirty="0">
                <a:ea typeface="宋体" pitchFamily="2" charset="-122"/>
              </a:rPr>
              <a:t>VHDL</a:t>
            </a:r>
            <a:r>
              <a:rPr lang="zh-CN" altLang="en-US" sz="2800" dirty="0">
                <a:ea typeface="宋体" pitchFamily="2" charset="-122"/>
              </a:rPr>
              <a:t>语言</a:t>
            </a:r>
            <a:endParaRPr lang="en-US" altLang="zh-CN" sz="2800" dirty="0">
              <a:ea typeface="宋体" pitchFamily="2" charset="-122"/>
            </a:endParaRPr>
          </a:p>
          <a:p>
            <a:pPr lvl="1" eaLnBrk="1" hangingPunct="1">
              <a:lnSpc>
                <a:spcPct val="100000"/>
              </a:lnSpc>
              <a:spcAft>
                <a:spcPts val="0"/>
              </a:spcAft>
            </a:pPr>
            <a:r>
              <a:rPr lang="zh-CN" altLang="en-US" sz="2800" dirty="0">
                <a:ea typeface="宋体" pitchFamily="2" charset="-122"/>
              </a:rPr>
              <a:t>结构体的三种描述方式</a:t>
            </a:r>
            <a:endParaRPr lang="en-US" altLang="zh-CN" sz="2800" dirty="0">
              <a:ea typeface="宋体" pitchFamily="2" charset="-122"/>
            </a:endParaRPr>
          </a:p>
          <a:p>
            <a:pPr lvl="2" eaLnBrk="1" hangingPunct="1">
              <a:lnSpc>
                <a:spcPct val="100000"/>
              </a:lnSpc>
              <a:spcAft>
                <a:spcPts val="0"/>
              </a:spcAft>
            </a:pPr>
            <a:r>
              <a:rPr lang="en-US" altLang="zh-CN" sz="2800" dirty="0">
                <a:ea typeface="宋体" pitchFamily="2" charset="-122"/>
              </a:rPr>
              <a:t>1</a:t>
            </a:r>
            <a:r>
              <a:rPr lang="zh-CN" altLang="en-US" sz="2800" dirty="0">
                <a:ea typeface="宋体" pitchFamily="2" charset="-122"/>
              </a:rPr>
              <a:t>、数据流描述方式</a:t>
            </a:r>
            <a:endParaRPr lang="en-US" altLang="zh-CN" sz="2800" dirty="0">
              <a:ea typeface="宋体" pitchFamily="2" charset="-122"/>
            </a:endParaRPr>
          </a:p>
          <a:p>
            <a:pPr lvl="2" eaLnBrk="1" hangingPunct="1">
              <a:lnSpc>
                <a:spcPct val="100000"/>
              </a:lnSpc>
              <a:spcAft>
                <a:spcPts val="0"/>
              </a:spcAft>
            </a:pPr>
            <a:r>
              <a:rPr lang="en-US" altLang="zh-CN" sz="2800" dirty="0">
                <a:ea typeface="宋体" pitchFamily="2" charset="-122"/>
              </a:rPr>
              <a:t>2</a:t>
            </a:r>
            <a:r>
              <a:rPr lang="zh-CN" altLang="en-US" sz="2800" dirty="0">
                <a:ea typeface="宋体" pitchFamily="2" charset="-122"/>
              </a:rPr>
              <a:t>、结构描述方式</a:t>
            </a:r>
          </a:p>
          <a:p>
            <a:pPr lvl="2" eaLnBrk="1" hangingPunct="1">
              <a:lnSpc>
                <a:spcPct val="100000"/>
              </a:lnSpc>
              <a:spcAft>
                <a:spcPts val="0"/>
              </a:spcAft>
            </a:pPr>
            <a:endParaRPr lang="en-US" altLang="zh-CN" sz="2800" dirty="0">
              <a:ea typeface="宋体" pitchFamily="2" charset="-122"/>
            </a:endParaRPr>
          </a:p>
          <a:p>
            <a:pPr lvl="2" eaLnBrk="1" hangingPunct="1">
              <a:lnSpc>
                <a:spcPct val="100000"/>
              </a:lnSpc>
              <a:spcAft>
                <a:spcPts val="0"/>
              </a:spcAft>
            </a:pPr>
            <a:endParaRPr lang="zh-CN" altLang="en-US"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zh-CN" altLang="en-US" dirty="0">
              <a:ea typeface="宋体" pitchFamily="2" charset="-122"/>
            </a:endParaRPr>
          </a:p>
        </p:txBody>
      </p:sp>
      <p:sp>
        <p:nvSpPr>
          <p:cNvPr id="12" name="Text Box 7"/>
          <p:cNvSpPr txBox="1">
            <a:spLocks noChangeArrowheads="1"/>
          </p:cNvSpPr>
          <p:nvPr/>
        </p:nvSpPr>
        <p:spPr bwMode="auto">
          <a:xfrm>
            <a:off x="4932024" y="518177"/>
            <a:ext cx="2087563" cy="39687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90000" tIns="46800" rIns="90000" bIns="46800">
            <a:spAutoFit/>
          </a:bodyPr>
          <a:lstStyle/>
          <a:p>
            <a:pPr algn="ctr">
              <a:lnSpc>
                <a:spcPct val="100000"/>
              </a:lnSpc>
              <a:defRPr/>
            </a:pPr>
            <a:r>
              <a:rPr lang="zh-CN" altLang="en-US" dirty="0">
                <a:ea typeface="宋体" pitchFamily="2" charset="-122"/>
              </a:rPr>
              <a:t>数据流描述方式</a:t>
            </a:r>
          </a:p>
        </p:txBody>
      </p:sp>
      <p:sp>
        <p:nvSpPr>
          <p:cNvPr id="14" name="Text Box 8"/>
          <p:cNvSpPr txBox="1">
            <a:spLocks noChangeArrowheads="1"/>
          </p:cNvSpPr>
          <p:nvPr/>
        </p:nvSpPr>
        <p:spPr bwMode="auto">
          <a:xfrm>
            <a:off x="4932024" y="1049989"/>
            <a:ext cx="2087563" cy="39687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90000" tIns="46800" rIns="90000" bIns="46800">
            <a:spAutoFit/>
          </a:bodyPr>
          <a:lstStyle/>
          <a:p>
            <a:pPr algn="ctr">
              <a:lnSpc>
                <a:spcPct val="100000"/>
              </a:lnSpc>
              <a:defRPr/>
            </a:pPr>
            <a:r>
              <a:rPr lang="zh-CN" altLang="en-US" dirty="0">
                <a:ea typeface="宋体" pitchFamily="2" charset="-122"/>
              </a:rPr>
              <a:t>结构描述方式</a:t>
            </a:r>
          </a:p>
        </p:txBody>
      </p:sp>
      <p:sp>
        <p:nvSpPr>
          <p:cNvPr id="15" name="Text Box 9"/>
          <p:cNvSpPr txBox="1">
            <a:spLocks noChangeArrowheads="1"/>
          </p:cNvSpPr>
          <p:nvPr/>
        </p:nvSpPr>
        <p:spPr bwMode="auto">
          <a:xfrm>
            <a:off x="4916149" y="1584977"/>
            <a:ext cx="2087563" cy="39687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90000" tIns="46800" rIns="90000" bIns="46800">
            <a:spAutoFit/>
          </a:bodyPr>
          <a:lstStyle/>
          <a:p>
            <a:pPr algn="ctr">
              <a:lnSpc>
                <a:spcPct val="100000"/>
              </a:lnSpc>
              <a:defRPr/>
            </a:pPr>
            <a:r>
              <a:rPr lang="zh-CN" altLang="en-US" dirty="0">
                <a:ea typeface="宋体" pitchFamily="2" charset="-122"/>
              </a:rPr>
              <a:t>行为描述方式</a:t>
            </a:r>
          </a:p>
        </p:txBody>
      </p:sp>
      <p:sp>
        <p:nvSpPr>
          <p:cNvPr id="47" name="Text Box 85"/>
          <p:cNvSpPr txBox="1">
            <a:spLocks noChangeArrowheads="1"/>
          </p:cNvSpPr>
          <p:nvPr/>
        </p:nvSpPr>
        <p:spPr bwMode="auto">
          <a:xfrm>
            <a:off x="227868" y="2429320"/>
            <a:ext cx="8701590" cy="402291"/>
          </a:xfrm>
          <a:prstGeom prst="rect">
            <a:avLst/>
          </a:prstGeom>
          <a:noFill/>
          <a:ln w="19050" algn="ctr">
            <a:solidFill>
              <a:srgbClr val="FF66CC"/>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pPr>
            <a:r>
              <a:rPr lang="en-US" altLang="zh-CN" dirty="0">
                <a:solidFill>
                  <a:srgbClr val="FF66CC"/>
                </a:solidFill>
                <a:ea typeface="宋体" pitchFamily="2" charset="-122"/>
              </a:rPr>
              <a:t>*</a:t>
            </a:r>
            <a:r>
              <a:rPr lang="en-US" altLang="zh-CN" dirty="0">
                <a:ea typeface="宋体" pitchFamily="2" charset="-122"/>
              </a:rPr>
              <a:t> PORT MAP</a:t>
            </a:r>
            <a:r>
              <a:rPr lang="zh-CN" altLang="en-US" dirty="0">
                <a:ea typeface="宋体" pitchFamily="2" charset="-122"/>
              </a:rPr>
              <a:t>语句将设计的端口名称替换为被调用组件的端口名称</a:t>
            </a:r>
          </a:p>
        </p:txBody>
      </p:sp>
      <p:sp>
        <p:nvSpPr>
          <p:cNvPr id="10" name="Text Box 84"/>
          <p:cNvSpPr txBox="1">
            <a:spLocks noChangeArrowheads="1"/>
          </p:cNvSpPr>
          <p:nvPr/>
        </p:nvSpPr>
        <p:spPr bwMode="auto">
          <a:xfrm>
            <a:off x="227868" y="2933967"/>
            <a:ext cx="8701590" cy="402291"/>
          </a:xfrm>
          <a:prstGeom prst="rect">
            <a:avLst/>
          </a:prstGeom>
          <a:noFill/>
          <a:ln w="19050" algn="ctr">
            <a:solidFill>
              <a:srgbClr val="FF66CC"/>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lnSpc>
                <a:spcPct val="100000"/>
              </a:lnSpc>
            </a:pPr>
            <a:r>
              <a:rPr lang="en-US" altLang="zh-CN">
                <a:solidFill>
                  <a:srgbClr val="FF66CC"/>
                </a:solidFill>
                <a:ea typeface="宋体" pitchFamily="2" charset="-122"/>
              </a:rPr>
              <a:t>*</a:t>
            </a:r>
            <a:r>
              <a:rPr lang="zh-CN" altLang="en-US">
                <a:ea typeface="宋体" pitchFamily="2" charset="-122"/>
              </a:rPr>
              <a:t>用组合语句</a:t>
            </a:r>
            <a:r>
              <a:rPr lang="en-US" altLang="zh-CN">
                <a:ea typeface="宋体" pitchFamily="2" charset="-122"/>
              </a:rPr>
              <a:t>COMPONENT</a:t>
            </a:r>
            <a:r>
              <a:rPr lang="zh-CN" altLang="en-US">
                <a:ea typeface="宋体" pitchFamily="2" charset="-122"/>
              </a:rPr>
              <a:t>调用已有组件。</a:t>
            </a:r>
          </a:p>
        </p:txBody>
      </p:sp>
      <p:pic>
        <p:nvPicPr>
          <p:cNvPr id="4608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721" y="3434996"/>
            <a:ext cx="4800600" cy="290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37778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0" y="6399198"/>
            <a:ext cx="91440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dirty="0"/>
              <a:t>          </a:t>
            </a:r>
            <a:endParaRPr lang="zh-CN" altLang="en-US" dirty="0"/>
          </a:p>
        </p:txBody>
      </p:sp>
      <p:sp>
        <p:nvSpPr>
          <p:cNvPr id="4" name="标题 3"/>
          <p:cNvSpPr>
            <a:spLocks noGrp="1"/>
          </p:cNvSpPr>
          <p:nvPr>
            <p:ph type="title"/>
          </p:nvPr>
        </p:nvSpPr>
        <p:spPr>
          <a:xfrm>
            <a:off x="0" y="19687"/>
            <a:ext cx="9027297" cy="417935"/>
          </a:xfrm>
        </p:spPr>
        <p:txBody>
          <a:bodyPr/>
          <a:lstStyle/>
          <a:p>
            <a:r>
              <a:rPr lang="zh-CN" altLang="en-US" sz="2800" dirty="0"/>
              <a:t>第六章  可编程逻辑</a:t>
            </a:r>
            <a:r>
              <a:rPr lang="en-US" altLang="zh-CN" sz="2800" dirty="0"/>
              <a:t>\</a:t>
            </a:r>
            <a:r>
              <a:rPr lang="zh-CN" altLang="en-US" sz="2800" dirty="0"/>
              <a:t>第四节  </a:t>
            </a:r>
            <a:r>
              <a:rPr lang="en-US" altLang="zh-CN" sz="2800" dirty="0"/>
              <a:t>VHDL</a:t>
            </a:r>
            <a:r>
              <a:rPr lang="zh-CN" altLang="en-US" sz="2800" dirty="0"/>
              <a:t>语言编程</a:t>
            </a:r>
            <a:endParaRPr lang="zh-CN" altLang="en-US" dirty="0"/>
          </a:p>
        </p:txBody>
      </p:sp>
      <p:sp>
        <p:nvSpPr>
          <p:cNvPr id="9" name="Text Box 598"/>
          <p:cNvSpPr txBox="1">
            <a:spLocks noChangeArrowheads="1"/>
          </p:cNvSpPr>
          <p:nvPr/>
        </p:nvSpPr>
        <p:spPr bwMode="auto">
          <a:xfrm>
            <a:off x="-751" y="373373"/>
            <a:ext cx="8909050" cy="503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vert="horz" wrap="square" lIns="90000" tIns="46800" rIns="90000" bIns="46800" numCol="1" anchor="t" anchorCtr="0" compatLnSpc="1">
            <a:prstTxWarp prst="textNoShape">
              <a:avLst/>
            </a:prstTxWarp>
            <a:spAutoFit/>
          </a:bodyPr>
          <a:lstStyle>
            <a:lvl1pPr marL="230188" indent="-230188"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cs typeface="+mn-cs"/>
              </a:defRPr>
            </a:lvl1pPr>
            <a:lvl2pPr marL="742950" indent="-285750" algn="l" rtl="0" eaLnBrk="0" fontAlgn="base" hangingPunct="0">
              <a:lnSpc>
                <a:spcPct val="97000"/>
              </a:lnSpc>
              <a:spcBef>
                <a:spcPct val="20000"/>
              </a:spcBef>
              <a:spcAft>
                <a:spcPct val="20000"/>
              </a:spcAft>
              <a:buClr>
                <a:schemeClr val="folHlink"/>
              </a:buClr>
              <a:buFont typeface="Arial" charset="0"/>
              <a:buChar char="-"/>
              <a:defRPr kumimoji="1" sz="2000" b="1">
                <a:solidFill>
                  <a:schemeClr val="tx1"/>
                </a:solidFill>
                <a:latin typeface="Times New Roman" pitchFamily="18" charset="0"/>
                <a:ea typeface="楷体_GB2312" pitchFamily="49" charset="-122"/>
              </a:defRPr>
            </a:lvl2pPr>
            <a:lvl3pPr marL="1143000" indent="-228600" algn="l" rtl="0" eaLnBrk="0" fontAlgn="base" hangingPunct="0">
              <a:lnSpc>
                <a:spcPct val="97000"/>
              </a:lnSpc>
              <a:spcBef>
                <a:spcPct val="20000"/>
              </a:spcBef>
              <a:spcAft>
                <a:spcPct val="20000"/>
              </a:spcAft>
              <a:buClr>
                <a:schemeClr val="folHlink"/>
              </a:buClr>
              <a:buChar char="•"/>
              <a:defRPr kumimoji="1" sz="2000" b="1">
                <a:solidFill>
                  <a:schemeClr val="tx1"/>
                </a:solidFill>
                <a:latin typeface="Times New Roman" pitchFamily="18" charset="0"/>
                <a:ea typeface="楷体_GB2312" pitchFamily="49" charset="-122"/>
              </a:defRPr>
            </a:lvl3pPr>
            <a:lvl4pPr marL="16002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4pPr>
            <a:lvl5pPr marL="20574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5pPr>
            <a:lvl6pPr marL="25146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6pPr>
            <a:lvl7pPr marL="29718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7pPr>
            <a:lvl8pPr marL="34290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8pPr>
            <a:lvl9pPr marL="38862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9pPr>
          </a:lstStyle>
          <a:p>
            <a:pPr eaLnBrk="1" hangingPunct="1">
              <a:lnSpc>
                <a:spcPct val="100000"/>
              </a:lnSpc>
              <a:spcAft>
                <a:spcPts val="0"/>
              </a:spcAft>
            </a:pPr>
            <a:r>
              <a:rPr lang="en-US" altLang="zh-CN" sz="2800" dirty="0">
                <a:ea typeface="宋体" pitchFamily="2" charset="-122"/>
              </a:rPr>
              <a:t>VHDL</a:t>
            </a:r>
            <a:r>
              <a:rPr lang="zh-CN" altLang="en-US" sz="2800" dirty="0">
                <a:ea typeface="宋体" pitchFamily="2" charset="-122"/>
              </a:rPr>
              <a:t>语言</a:t>
            </a:r>
            <a:endParaRPr lang="en-US" altLang="zh-CN" sz="2800" dirty="0">
              <a:ea typeface="宋体" pitchFamily="2" charset="-122"/>
            </a:endParaRPr>
          </a:p>
          <a:p>
            <a:pPr lvl="1" eaLnBrk="1" hangingPunct="1">
              <a:lnSpc>
                <a:spcPct val="100000"/>
              </a:lnSpc>
              <a:spcAft>
                <a:spcPts val="0"/>
              </a:spcAft>
            </a:pPr>
            <a:r>
              <a:rPr lang="zh-CN" altLang="en-US" sz="2800" dirty="0">
                <a:ea typeface="宋体" pitchFamily="2" charset="-122"/>
              </a:rPr>
              <a:t>结构体的三种描述方式</a:t>
            </a:r>
            <a:endParaRPr lang="en-US" altLang="zh-CN" sz="2800" dirty="0">
              <a:ea typeface="宋体" pitchFamily="2" charset="-122"/>
            </a:endParaRPr>
          </a:p>
          <a:p>
            <a:pPr lvl="2" eaLnBrk="1" hangingPunct="1">
              <a:lnSpc>
                <a:spcPct val="100000"/>
              </a:lnSpc>
              <a:spcAft>
                <a:spcPts val="0"/>
              </a:spcAft>
            </a:pPr>
            <a:r>
              <a:rPr lang="en-US" altLang="zh-CN" sz="2800" dirty="0">
                <a:ea typeface="宋体" pitchFamily="2" charset="-122"/>
              </a:rPr>
              <a:t>1</a:t>
            </a:r>
            <a:r>
              <a:rPr lang="zh-CN" altLang="en-US" sz="2800" dirty="0">
                <a:ea typeface="宋体" pitchFamily="2" charset="-122"/>
              </a:rPr>
              <a:t>、数据流描述方式</a:t>
            </a:r>
            <a:endParaRPr lang="en-US" altLang="zh-CN" sz="2800" dirty="0">
              <a:ea typeface="宋体" pitchFamily="2" charset="-122"/>
            </a:endParaRPr>
          </a:p>
          <a:p>
            <a:pPr lvl="2" eaLnBrk="1" hangingPunct="1">
              <a:lnSpc>
                <a:spcPct val="100000"/>
              </a:lnSpc>
              <a:spcAft>
                <a:spcPts val="0"/>
              </a:spcAft>
            </a:pPr>
            <a:r>
              <a:rPr lang="en-US" altLang="zh-CN" sz="2800" dirty="0">
                <a:ea typeface="宋体" pitchFamily="2" charset="-122"/>
              </a:rPr>
              <a:t>2</a:t>
            </a:r>
            <a:r>
              <a:rPr lang="zh-CN" altLang="en-US" sz="2800" dirty="0">
                <a:ea typeface="宋体" pitchFamily="2" charset="-122"/>
              </a:rPr>
              <a:t>、结构描述方式</a:t>
            </a:r>
            <a:endParaRPr lang="en-US" altLang="zh-CN" sz="2800" dirty="0">
              <a:ea typeface="宋体" pitchFamily="2" charset="-122"/>
            </a:endParaRPr>
          </a:p>
          <a:p>
            <a:pPr lvl="2" eaLnBrk="1" hangingPunct="1">
              <a:lnSpc>
                <a:spcPct val="100000"/>
              </a:lnSpc>
              <a:spcAft>
                <a:spcPts val="0"/>
              </a:spcAft>
            </a:pPr>
            <a:r>
              <a:rPr lang="en-US" altLang="zh-CN" sz="2800" dirty="0">
                <a:ea typeface="宋体" pitchFamily="2" charset="-122"/>
              </a:rPr>
              <a:t>3</a:t>
            </a:r>
            <a:r>
              <a:rPr lang="zh-CN" altLang="en-US" sz="2800" dirty="0">
                <a:ea typeface="宋体" pitchFamily="2" charset="-122"/>
              </a:rPr>
              <a:t>、行为描述方式</a:t>
            </a:r>
          </a:p>
          <a:p>
            <a:pPr lvl="2" eaLnBrk="1" hangingPunct="1">
              <a:lnSpc>
                <a:spcPct val="100000"/>
              </a:lnSpc>
              <a:spcAft>
                <a:spcPts val="0"/>
              </a:spcAft>
            </a:pPr>
            <a:endParaRPr lang="en-US" altLang="zh-CN" sz="2800" dirty="0">
              <a:ea typeface="宋体" pitchFamily="2" charset="-122"/>
            </a:endParaRPr>
          </a:p>
          <a:p>
            <a:pPr lvl="2" eaLnBrk="1" hangingPunct="1">
              <a:lnSpc>
                <a:spcPct val="100000"/>
              </a:lnSpc>
              <a:spcAft>
                <a:spcPts val="0"/>
              </a:spcAft>
            </a:pPr>
            <a:endParaRPr lang="zh-CN" altLang="en-US"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zh-CN" altLang="en-US" dirty="0">
              <a:ea typeface="宋体" pitchFamily="2" charset="-122"/>
            </a:endParaRPr>
          </a:p>
        </p:txBody>
      </p:sp>
      <p:graphicFrame>
        <p:nvGraphicFramePr>
          <p:cNvPr id="47" name="Group 211"/>
          <p:cNvGraphicFramePr>
            <a:graphicFrameLocks noGrp="1"/>
          </p:cNvGraphicFramePr>
          <p:nvPr>
            <p:extLst>
              <p:ext uri="{D42A27DB-BD31-4B8C-83A1-F6EECF244321}">
                <p14:modId xmlns:p14="http://schemas.microsoft.com/office/powerpoint/2010/main" val="2908826352"/>
              </p:ext>
            </p:extLst>
          </p:nvPr>
        </p:nvGraphicFramePr>
        <p:xfrm>
          <a:off x="18619" y="2888998"/>
          <a:ext cx="2014537" cy="2287591"/>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60362">
                  <a:extLst>
                    <a:ext uri="{9D8B030D-6E8A-4147-A177-3AD203B41FA5}">
                      <a16:colId xmlns:a16="http://schemas.microsoft.com/office/drawing/2014/main" val="20002"/>
                    </a:ext>
                  </a:extLst>
                </a:gridCol>
                <a:gridCol w="431800">
                  <a:extLst>
                    <a:ext uri="{9D8B030D-6E8A-4147-A177-3AD203B41FA5}">
                      <a16:colId xmlns:a16="http://schemas.microsoft.com/office/drawing/2014/main" val="20003"/>
                    </a:ext>
                  </a:extLst>
                </a:gridCol>
                <a:gridCol w="504825">
                  <a:extLst>
                    <a:ext uri="{9D8B030D-6E8A-4147-A177-3AD203B41FA5}">
                      <a16:colId xmlns:a16="http://schemas.microsoft.com/office/drawing/2014/main" val="20004"/>
                    </a:ext>
                  </a:extLst>
                </a:gridCol>
              </a:tblGrid>
              <a:tr h="3175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chemeClr val="tx1"/>
                          </a:solidFill>
                          <a:effectLst/>
                          <a:latin typeface="Times New Roman" pitchFamily="18" charset="0"/>
                          <a:ea typeface="宋体" pitchFamily="2" charset="-122"/>
                        </a:rPr>
                        <a:t>A</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B</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C</a:t>
                      </a:r>
                      <a:r>
                        <a:rPr kumimoji="1" lang="en-US" altLang="zh-CN" sz="1600" b="1" i="0" u="none" strike="noStrike" cap="none" normalizeH="0" baseline="-25000">
                          <a:ln>
                            <a:noFill/>
                          </a:ln>
                          <a:solidFill>
                            <a:schemeClr val="tx1"/>
                          </a:solidFill>
                          <a:effectLst/>
                          <a:latin typeface="Times New Roman" pitchFamily="18" charset="0"/>
                          <a:ea typeface="宋体" pitchFamily="2" charset="-122"/>
                        </a:rPr>
                        <a:t>in</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S</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chemeClr val="tx1"/>
                          </a:solidFill>
                          <a:effectLst/>
                          <a:latin typeface="Times New Roman" pitchFamily="18" charset="0"/>
                          <a:ea typeface="宋体" pitchFamily="2" charset="-122"/>
                        </a:rPr>
                        <a:t>C</a:t>
                      </a:r>
                      <a:r>
                        <a:rPr kumimoji="1" lang="en-US" altLang="zh-CN" sz="1600" b="1" i="0" u="none" strike="noStrike" cap="none" normalizeH="0" baseline="-25000" dirty="0">
                          <a:ln>
                            <a:noFill/>
                          </a:ln>
                          <a:solidFill>
                            <a:schemeClr val="tx1"/>
                          </a:solidFill>
                          <a:effectLst/>
                          <a:latin typeface="Times New Roman" pitchFamily="18" charset="0"/>
                          <a:ea typeface="宋体" pitchFamily="2" charset="-122"/>
                        </a:rPr>
                        <a:t>O</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60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60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60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60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460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476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460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460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48" name="Text Box 209"/>
          <p:cNvSpPr txBox="1">
            <a:spLocks noChangeArrowheads="1"/>
          </p:cNvSpPr>
          <p:nvPr/>
        </p:nvSpPr>
        <p:spPr bwMode="auto">
          <a:xfrm>
            <a:off x="2100930" y="3285873"/>
            <a:ext cx="172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zh-CN" altLang="en-US" dirty="0">
                <a:ea typeface="宋体" pitchFamily="2" charset="-122"/>
              </a:rPr>
              <a:t>全加器真值表</a:t>
            </a: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3216" y="1837026"/>
            <a:ext cx="5067033" cy="4560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 name="Text Box 55"/>
          <p:cNvSpPr txBox="1">
            <a:spLocks noChangeArrowheads="1"/>
          </p:cNvSpPr>
          <p:nvPr/>
        </p:nvSpPr>
        <p:spPr bwMode="auto">
          <a:xfrm>
            <a:off x="2117253" y="3924033"/>
            <a:ext cx="1866375" cy="1017844"/>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square"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dirty="0">
                <a:ea typeface="宋体" pitchFamily="2" charset="-122"/>
              </a:rPr>
              <a:t>n</a:t>
            </a:r>
            <a:r>
              <a:rPr lang="zh-CN" altLang="en-US" dirty="0">
                <a:ea typeface="宋体" pitchFamily="2" charset="-122"/>
              </a:rPr>
              <a:t>是对</a:t>
            </a:r>
            <a:r>
              <a:rPr lang="en-US" altLang="zh-CN" dirty="0">
                <a:ea typeface="宋体" pitchFamily="2" charset="-122"/>
              </a:rPr>
              <a:t>A</a:t>
            </a:r>
            <a:r>
              <a:rPr lang="zh-CN" altLang="en-US" dirty="0">
                <a:ea typeface="宋体" pitchFamily="2" charset="-122"/>
              </a:rPr>
              <a:t>、</a:t>
            </a:r>
            <a:r>
              <a:rPr lang="en-US" altLang="zh-CN" dirty="0">
                <a:ea typeface="宋体" pitchFamily="2" charset="-122"/>
              </a:rPr>
              <a:t>B</a:t>
            </a:r>
            <a:r>
              <a:rPr lang="zh-CN" altLang="en-US" dirty="0">
                <a:ea typeface="宋体" pitchFamily="2" charset="-122"/>
              </a:rPr>
              <a:t>、</a:t>
            </a:r>
            <a:r>
              <a:rPr lang="en-US" altLang="zh-CN" dirty="0" err="1">
                <a:ea typeface="宋体" pitchFamily="2" charset="-122"/>
              </a:rPr>
              <a:t>Cin</a:t>
            </a:r>
            <a:r>
              <a:rPr lang="zh-CN" altLang="en-US" dirty="0">
                <a:ea typeface="宋体" pitchFamily="2" charset="-122"/>
              </a:rPr>
              <a:t>三个变量中</a:t>
            </a:r>
            <a:r>
              <a:rPr lang="en-US" altLang="zh-CN" dirty="0">
                <a:ea typeface="宋体" pitchFamily="2" charset="-122"/>
              </a:rPr>
              <a:t>1</a:t>
            </a:r>
            <a:r>
              <a:rPr lang="zh-CN" altLang="en-US" dirty="0">
                <a:ea typeface="宋体" pitchFamily="2" charset="-122"/>
              </a:rPr>
              <a:t>的个数的记录。</a:t>
            </a:r>
          </a:p>
        </p:txBody>
      </p:sp>
      <p:graphicFrame>
        <p:nvGraphicFramePr>
          <p:cNvPr id="50" name="Group 99"/>
          <p:cNvGraphicFramePr>
            <a:graphicFrameLocks noGrp="1"/>
          </p:cNvGraphicFramePr>
          <p:nvPr>
            <p:ph idx="1"/>
            <p:extLst>
              <p:ext uri="{D42A27DB-BD31-4B8C-83A1-F6EECF244321}">
                <p14:modId xmlns:p14="http://schemas.microsoft.com/office/powerpoint/2010/main" val="3783993017"/>
              </p:ext>
            </p:extLst>
          </p:nvPr>
        </p:nvGraphicFramePr>
        <p:xfrm>
          <a:off x="116703" y="5229120"/>
          <a:ext cx="3382963" cy="1524000"/>
        </p:xfrm>
        <a:graphic>
          <a:graphicData uri="http://schemas.openxmlformats.org/drawingml/2006/table">
            <a:tbl>
              <a:tblPr/>
              <a:tblGrid>
                <a:gridCol w="2170113">
                  <a:extLst>
                    <a:ext uri="{9D8B030D-6E8A-4147-A177-3AD203B41FA5}">
                      <a16:colId xmlns:a16="http://schemas.microsoft.com/office/drawing/2014/main" val="20000"/>
                    </a:ext>
                  </a:extLst>
                </a:gridCol>
                <a:gridCol w="606425">
                  <a:extLst>
                    <a:ext uri="{9D8B030D-6E8A-4147-A177-3AD203B41FA5}">
                      <a16:colId xmlns:a16="http://schemas.microsoft.com/office/drawing/2014/main" val="20001"/>
                    </a:ext>
                  </a:extLst>
                </a:gridCol>
                <a:gridCol w="606425">
                  <a:extLst>
                    <a:ext uri="{9D8B030D-6E8A-4147-A177-3AD203B41FA5}">
                      <a16:colId xmlns:a16="http://schemas.microsoft.com/office/drawing/2014/main" val="20002"/>
                    </a:ext>
                  </a:extLst>
                </a:gridCol>
              </a:tblGrid>
              <a:tr h="2460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dirty="0">
                          <a:ln>
                            <a:noFill/>
                          </a:ln>
                          <a:solidFill>
                            <a:schemeClr val="tx1"/>
                          </a:solidFill>
                          <a:effectLst/>
                          <a:latin typeface="Times New Roman" pitchFamily="18" charset="0"/>
                          <a:ea typeface="宋体" pitchFamily="2" charset="-122"/>
                        </a:rPr>
                        <a:t>A B </a:t>
                      </a:r>
                      <a:r>
                        <a:rPr kumimoji="1" lang="en-US" altLang="zh-CN" sz="1800" b="1" i="0" u="none" strike="noStrike" cap="none" normalizeH="0" baseline="0" dirty="0" err="1">
                          <a:ln>
                            <a:noFill/>
                          </a:ln>
                          <a:solidFill>
                            <a:schemeClr val="tx1"/>
                          </a:solidFill>
                          <a:effectLst/>
                          <a:latin typeface="Times New Roman" pitchFamily="18" charset="0"/>
                          <a:ea typeface="宋体" pitchFamily="2" charset="-122"/>
                        </a:rPr>
                        <a:t>C</a:t>
                      </a:r>
                      <a:r>
                        <a:rPr kumimoji="1" lang="en-US" altLang="zh-CN" sz="1800" b="1" i="0" u="none" strike="noStrike" cap="none" normalizeH="0" baseline="-25000" dirty="0" err="1">
                          <a:ln>
                            <a:noFill/>
                          </a:ln>
                          <a:solidFill>
                            <a:schemeClr val="tx1"/>
                          </a:solidFill>
                          <a:effectLst/>
                          <a:latin typeface="Times New Roman" pitchFamily="18" charset="0"/>
                          <a:ea typeface="宋体" pitchFamily="2" charset="-122"/>
                        </a:rPr>
                        <a:t>in</a:t>
                      </a:r>
                      <a:r>
                        <a:rPr kumimoji="1" lang="zh-CN" altLang="en-US" sz="1800" b="1" i="0" u="none" strike="noStrike" cap="none" normalizeH="0" baseline="0" dirty="0">
                          <a:ln>
                            <a:noFill/>
                          </a:ln>
                          <a:solidFill>
                            <a:schemeClr val="tx1"/>
                          </a:solidFill>
                          <a:effectLst/>
                          <a:latin typeface="Times New Roman" pitchFamily="18" charset="0"/>
                          <a:ea typeface="宋体" pitchFamily="2" charset="-122"/>
                        </a:rPr>
                        <a:t>中“</a:t>
                      </a:r>
                      <a:r>
                        <a:rPr kumimoji="1" lang="en-US" altLang="zh-CN" sz="1800" b="1" i="0" u="none" strike="noStrike" cap="none" normalizeH="0" baseline="0" dirty="0">
                          <a:ln>
                            <a:noFill/>
                          </a:ln>
                          <a:solidFill>
                            <a:schemeClr val="tx1"/>
                          </a:solidFill>
                          <a:effectLst/>
                          <a:latin typeface="Times New Roman" pitchFamily="18" charset="0"/>
                          <a:ea typeface="宋体" pitchFamily="2" charset="-122"/>
                        </a:rPr>
                        <a:t>1”</a:t>
                      </a:r>
                      <a:r>
                        <a:rPr kumimoji="1" lang="zh-CN" altLang="en-US" sz="1800" b="1" i="0" u="none" strike="noStrike" cap="none" normalizeH="0" baseline="0" dirty="0">
                          <a:ln>
                            <a:noFill/>
                          </a:ln>
                          <a:solidFill>
                            <a:schemeClr val="tx1"/>
                          </a:solidFill>
                          <a:effectLst/>
                          <a:latin typeface="Times New Roman" pitchFamily="18" charset="0"/>
                          <a:ea typeface="宋体" pitchFamily="2" charset="-122"/>
                        </a:rPr>
                        <a:t>的个数</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S</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C</a:t>
                      </a:r>
                      <a:r>
                        <a:rPr kumimoji="1" lang="en-US" altLang="zh-CN" sz="2000" b="0" i="0" u="none" strike="noStrike" cap="none" normalizeH="0" baseline="-25000">
                          <a:ln>
                            <a:noFill/>
                          </a:ln>
                          <a:solidFill>
                            <a:schemeClr val="tx1"/>
                          </a:solidFill>
                          <a:effectLst/>
                          <a:latin typeface="Times New Roman" pitchFamily="18" charset="0"/>
                          <a:ea typeface="宋体" pitchFamily="2" charset="-122"/>
                        </a:rPr>
                        <a:t>O</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60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0</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76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60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2</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60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3</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8480485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556799" y="429847"/>
            <a:ext cx="2970197" cy="1313565"/>
          </a:xfrm>
        </p:spPr>
        <p:txBody>
          <a:bodyPr/>
          <a:lstStyle/>
          <a:p>
            <a:r>
              <a:rPr lang="zh-CN" altLang="en-US" sz="8800" dirty="0"/>
              <a:t>作业</a:t>
            </a:r>
          </a:p>
        </p:txBody>
      </p:sp>
      <p:sp>
        <p:nvSpPr>
          <p:cNvPr id="7" name="内容占位符 6"/>
          <p:cNvSpPr>
            <a:spLocks noGrp="1"/>
          </p:cNvSpPr>
          <p:nvPr>
            <p:ph sz="half" idx="1"/>
          </p:nvPr>
        </p:nvSpPr>
        <p:spPr>
          <a:xfrm>
            <a:off x="386721" y="2573943"/>
            <a:ext cx="4305929" cy="3750657"/>
          </a:xfrm>
        </p:spPr>
        <p:txBody>
          <a:bodyPr/>
          <a:lstStyle/>
          <a:p>
            <a:r>
              <a:rPr lang="zh-CN" altLang="en-US" dirty="0"/>
              <a:t>习题</a:t>
            </a:r>
            <a:r>
              <a:rPr lang="en-US" altLang="zh-CN" dirty="0"/>
              <a:t>P156</a:t>
            </a:r>
            <a:r>
              <a:rPr lang="zh-CN" altLang="en-US" dirty="0"/>
              <a:t>，第</a:t>
            </a:r>
            <a:r>
              <a:rPr lang="en-US" altLang="zh-CN" dirty="0"/>
              <a:t>5,6,7,8,10,11,12</a:t>
            </a:r>
            <a:r>
              <a:rPr lang="zh-CN" altLang="en-US" dirty="0"/>
              <a:t>题，交电子版（包括整个</a:t>
            </a:r>
            <a:r>
              <a:rPr lang="en-US" altLang="zh-CN" dirty="0" err="1"/>
              <a:t>QuarterII</a:t>
            </a:r>
            <a:r>
              <a:rPr lang="zh-CN" altLang="en-US" dirty="0"/>
              <a:t>工程）</a:t>
            </a:r>
          </a:p>
        </p:txBody>
      </p:sp>
      <p:sp>
        <p:nvSpPr>
          <p:cNvPr id="8" name="内容占位符 7"/>
          <p:cNvSpPr>
            <a:spLocks noGrp="1"/>
          </p:cNvSpPr>
          <p:nvPr>
            <p:ph sz="half" idx="2"/>
          </p:nvPr>
        </p:nvSpPr>
        <p:spPr>
          <a:xfrm>
            <a:off x="4797015" y="548808"/>
            <a:ext cx="4010435" cy="5775792"/>
          </a:xfrm>
        </p:spPr>
        <p:style>
          <a:lnRef idx="1">
            <a:schemeClr val="accent4"/>
          </a:lnRef>
          <a:fillRef idx="2">
            <a:schemeClr val="accent4"/>
          </a:fillRef>
          <a:effectRef idx="1">
            <a:schemeClr val="accent4"/>
          </a:effectRef>
          <a:fontRef idx="minor">
            <a:schemeClr val="dk1"/>
          </a:fontRef>
        </p:style>
        <p:txBody>
          <a:bodyPr/>
          <a:lstStyle/>
          <a:p>
            <a:r>
              <a:rPr lang="zh-CN" altLang="en-US" dirty="0"/>
              <a:t>无</a:t>
            </a:r>
          </a:p>
        </p:txBody>
      </p:sp>
      <p:pic>
        <p:nvPicPr>
          <p:cNvPr id="5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1" y="1"/>
            <a:ext cx="1548038" cy="2327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01981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4074" y="938338"/>
            <a:ext cx="4349391" cy="3018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7009" y="3505018"/>
            <a:ext cx="4417932" cy="3349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标题 3"/>
          <p:cNvSpPr>
            <a:spLocks noGrp="1"/>
          </p:cNvSpPr>
          <p:nvPr>
            <p:ph type="title"/>
          </p:nvPr>
        </p:nvSpPr>
        <p:spPr>
          <a:xfrm>
            <a:off x="0" y="19687"/>
            <a:ext cx="9027297" cy="417935"/>
          </a:xfrm>
        </p:spPr>
        <p:txBody>
          <a:bodyPr/>
          <a:lstStyle/>
          <a:p>
            <a:r>
              <a:rPr lang="zh-CN" altLang="en-US" sz="2800" dirty="0"/>
              <a:t>第六章  可编程逻辑</a:t>
            </a:r>
            <a:r>
              <a:rPr lang="en-US" altLang="zh-CN" sz="2800" dirty="0"/>
              <a:t>\</a:t>
            </a:r>
            <a:r>
              <a:rPr lang="zh-CN" altLang="en-US" sz="2800" dirty="0"/>
              <a:t>第四节  </a:t>
            </a:r>
            <a:r>
              <a:rPr lang="en-US" altLang="zh-CN" sz="2800" dirty="0"/>
              <a:t>VHDL</a:t>
            </a:r>
            <a:r>
              <a:rPr lang="zh-CN" altLang="en-US" sz="2800" dirty="0"/>
              <a:t>语言编程</a:t>
            </a:r>
            <a:endParaRPr lang="zh-CN" altLang="en-US" dirty="0"/>
          </a:p>
        </p:txBody>
      </p:sp>
      <p:sp>
        <p:nvSpPr>
          <p:cNvPr id="9" name="Text Box 598"/>
          <p:cNvSpPr txBox="1">
            <a:spLocks noChangeArrowheads="1"/>
          </p:cNvSpPr>
          <p:nvPr/>
        </p:nvSpPr>
        <p:spPr bwMode="auto">
          <a:xfrm>
            <a:off x="-751" y="373373"/>
            <a:ext cx="8909050" cy="2962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vert="horz" wrap="square" lIns="90000" tIns="46800" rIns="90000" bIns="46800" numCol="1" anchor="t" anchorCtr="0" compatLnSpc="1">
            <a:prstTxWarp prst="textNoShape">
              <a:avLst/>
            </a:prstTxWarp>
            <a:spAutoFit/>
          </a:bodyPr>
          <a:lstStyle>
            <a:lvl1pPr marL="230188" indent="-230188"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cs typeface="+mn-cs"/>
              </a:defRPr>
            </a:lvl1pPr>
            <a:lvl2pPr marL="742950" indent="-285750" algn="l" rtl="0" eaLnBrk="0" fontAlgn="base" hangingPunct="0">
              <a:lnSpc>
                <a:spcPct val="97000"/>
              </a:lnSpc>
              <a:spcBef>
                <a:spcPct val="20000"/>
              </a:spcBef>
              <a:spcAft>
                <a:spcPct val="20000"/>
              </a:spcAft>
              <a:buClr>
                <a:schemeClr val="folHlink"/>
              </a:buClr>
              <a:buFont typeface="Arial" charset="0"/>
              <a:buChar char="-"/>
              <a:defRPr kumimoji="1" sz="2000" b="1">
                <a:solidFill>
                  <a:schemeClr val="tx1"/>
                </a:solidFill>
                <a:latin typeface="Times New Roman" pitchFamily="18" charset="0"/>
                <a:ea typeface="楷体_GB2312" pitchFamily="49" charset="-122"/>
              </a:defRPr>
            </a:lvl2pPr>
            <a:lvl3pPr marL="1143000" indent="-228600" algn="l" rtl="0" eaLnBrk="0" fontAlgn="base" hangingPunct="0">
              <a:lnSpc>
                <a:spcPct val="97000"/>
              </a:lnSpc>
              <a:spcBef>
                <a:spcPct val="20000"/>
              </a:spcBef>
              <a:spcAft>
                <a:spcPct val="20000"/>
              </a:spcAft>
              <a:buClr>
                <a:schemeClr val="folHlink"/>
              </a:buClr>
              <a:buChar char="•"/>
              <a:defRPr kumimoji="1" sz="2000" b="1">
                <a:solidFill>
                  <a:schemeClr val="tx1"/>
                </a:solidFill>
                <a:latin typeface="Times New Roman" pitchFamily="18" charset="0"/>
                <a:ea typeface="楷体_GB2312" pitchFamily="49" charset="-122"/>
              </a:defRPr>
            </a:lvl3pPr>
            <a:lvl4pPr marL="16002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4pPr>
            <a:lvl5pPr marL="20574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5pPr>
            <a:lvl6pPr marL="25146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6pPr>
            <a:lvl7pPr marL="29718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7pPr>
            <a:lvl8pPr marL="34290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8pPr>
            <a:lvl9pPr marL="38862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9pPr>
          </a:lstStyle>
          <a:p>
            <a:pPr eaLnBrk="1" hangingPunct="1">
              <a:lnSpc>
                <a:spcPct val="100000"/>
              </a:lnSpc>
              <a:spcAft>
                <a:spcPts val="0"/>
              </a:spcAft>
            </a:pPr>
            <a:r>
              <a:rPr lang="en-US" altLang="zh-CN" sz="2800" dirty="0">
                <a:ea typeface="宋体" pitchFamily="2" charset="-122"/>
              </a:rPr>
              <a:t>VHDL</a:t>
            </a:r>
            <a:r>
              <a:rPr lang="zh-CN" altLang="en-US" sz="2800" dirty="0">
                <a:ea typeface="宋体" pitchFamily="2" charset="-122"/>
              </a:rPr>
              <a:t>编程案例</a:t>
            </a:r>
            <a:endParaRPr lang="en-US" altLang="zh-CN"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2" eaLnBrk="1" hangingPunct="1">
              <a:lnSpc>
                <a:spcPct val="100000"/>
              </a:lnSpc>
              <a:spcAft>
                <a:spcPts val="0"/>
              </a:spcAft>
            </a:pPr>
            <a:endParaRPr lang="zh-CN" altLang="en-US"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zh-CN" altLang="en-US" dirty="0">
              <a:ea typeface="宋体" pitchFamily="2" charset="-122"/>
            </a:endParaRPr>
          </a:p>
        </p:txBody>
      </p:sp>
      <p:sp>
        <p:nvSpPr>
          <p:cNvPr id="12" name="Text Box 8"/>
          <p:cNvSpPr txBox="1">
            <a:spLocks noChangeArrowheads="1"/>
          </p:cNvSpPr>
          <p:nvPr/>
        </p:nvSpPr>
        <p:spPr bwMode="auto">
          <a:xfrm>
            <a:off x="2816883" y="471676"/>
            <a:ext cx="4067175" cy="369888"/>
          </a:xfrm>
          <a:prstGeom prst="rect">
            <a:avLst/>
          </a:prstGeom>
          <a:noFill/>
          <a:ln w="9525">
            <a:noFill/>
            <a:miter lim="800000"/>
            <a:headEnd/>
            <a:tailEnd/>
          </a:ln>
          <a:effectLst/>
        </p:spPr>
        <p:txBody>
          <a:bodyPr>
            <a:spAutoFit/>
          </a:bodyPr>
          <a:lstStyle/>
          <a:p>
            <a:pPr>
              <a:lnSpc>
                <a:spcPct val="100000"/>
              </a:lnSpc>
              <a:defRPr/>
            </a:pPr>
            <a:r>
              <a:rPr lang="en-US" altLang="zh-CN" b="0">
                <a:solidFill>
                  <a:schemeClr val="tx1"/>
                </a:solidFill>
                <a:effectLst>
                  <a:outerShdw blurRad="38100" dist="38100" dir="2700000" algn="tl">
                    <a:srgbClr val="C0C0C0"/>
                  </a:outerShdw>
                </a:effectLst>
                <a:ea typeface="宋体" pitchFamily="2" charset="-122"/>
              </a:rPr>
              <a:t>●</a:t>
            </a:r>
            <a:r>
              <a:rPr lang="en-US" altLang="zh-CN">
                <a:solidFill>
                  <a:schemeClr val="tx1"/>
                </a:solidFill>
                <a:ea typeface="宋体" pitchFamily="2" charset="-122"/>
              </a:rPr>
              <a:t> 1</a:t>
            </a:r>
            <a:r>
              <a:rPr lang="zh-CN" altLang="en-US">
                <a:solidFill>
                  <a:schemeClr val="tx1"/>
                </a:solidFill>
                <a:ea typeface="宋体" pitchFamily="2" charset="-122"/>
              </a:rPr>
              <a:t>、多输入简单门电路</a:t>
            </a:r>
          </a:p>
        </p:txBody>
      </p:sp>
      <p:grpSp>
        <p:nvGrpSpPr>
          <p:cNvPr id="14" name="Group 22"/>
          <p:cNvGrpSpPr>
            <a:grpSpLocks/>
          </p:cNvGrpSpPr>
          <p:nvPr/>
        </p:nvGrpSpPr>
        <p:grpSpPr bwMode="auto">
          <a:xfrm>
            <a:off x="151184" y="1022351"/>
            <a:ext cx="1885950" cy="803274"/>
            <a:chOff x="2835" y="164"/>
            <a:chExt cx="1188" cy="506"/>
          </a:xfrm>
        </p:grpSpPr>
        <p:sp>
          <p:nvSpPr>
            <p:cNvPr id="15" name="AutoShape 11"/>
            <p:cNvSpPr>
              <a:spLocks noChangeArrowheads="1"/>
            </p:cNvSpPr>
            <p:nvPr/>
          </p:nvSpPr>
          <p:spPr bwMode="auto">
            <a:xfrm>
              <a:off x="3334" y="266"/>
              <a:ext cx="317" cy="329"/>
            </a:xfrm>
            <a:prstGeom prst="flowChartDelay">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endParaRPr lang="zh-CN" altLang="en-US">
                <a:solidFill>
                  <a:schemeClr val="tx1"/>
                </a:solidFill>
              </a:endParaRPr>
            </a:p>
          </p:txBody>
        </p:sp>
        <p:sp>
          <p:nvSpPr>
            <p:cNvPr id="16" name="Line 12"/>
            <p:cNvSpPr>
              <a:spLocks noChangeShapeType="1"/>
            </p:cNvSpPr>
            <p:nvPr/>
          </p:nvSpPr>
          <p:spPr bwMode="auto">
            <a:xfrm>
              <a:off x="3061" y="346"/>
              <a:ext cx="2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solidFill>
                  <a:schemeClr val="tx1"/>
                </a:solidFill>
              </a:endParaRPr>
            </a:p>
          </p:txBody>
        </p:sp>
        <p:sp>
          <p:nvSpPr>
            <p:cNvPr id="17" name="Line 13"/>
            <p:cNvSpPr>
              <a:spLocks noChangeShapeType="1"/>
            </p:cNvSpPr>
            <p:nvPr/>
          </p:nvSpPr>
          <p:spPr bwMode="auto">
            <a:xfrm>
              <a:off x="3061" y="436"/>
              <a:ext cx="2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solidFill>
                  <a:schemeClr val="tx1"/>
                </a:solidFill>
              </a:endParaRPr>
            </a:p>
          </p:txBody>
        </p:sp>
        <p:sp>
          <p:nvSpPr>
            <p:cNvPr id="18" name="Line 14"/>
            <p:cNvSpPr>
              <a:spLocks noChangeShapeType="1"/>
            </p:cNvSpPr>
            <p:nvPr/>
          </p:nvSpPr>
          <p:spPr bwMode="auto">
            <a:xfrm>
              <a:off x="3061" y="527"/>
              <a:ext cx="2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solidFill>
                  <a:schemeClr val="tx1"/>
                </a:solidFill>
              </a:endParaRPr>
            </a:p>
          </p:txBody>
        </p:sp>
        <p:sp>
          <p:nvSpPr>
            <p:cNvPr id="19" name="Text Box 16"/>
            <p:cNvSpPr txBox="1">
              <a:spLocks noChangeArrowheads="1"/>
            </p:cNvSpPr>
            <p:nvPr/>
          </p:nvSpPr>
          <p:spPr bwMode="auto">
            <a:xfrm>
              <a:off x="2835" y="164"/>
              <a:ext cx="227"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800">
                  <a:ea typeface="宋体" pitchFamily="2" charset="-122"/>
                </a:rPr>
                <a:t>A</a:t>
              </a:r>
            </a:p>
          </p:txBody>
        </p:sp>
        <p:sp>
          <p:nvSpPr>
            <p:cNvPr id="20" name="Text Box 17"/>
            <p:cNvSpPr txBox="1">
              <a:spLocks noChangeArrowheads="1"/>
            </p:cNvSpPr>
            <p:nvPr/>
          </p:nvSpPr>
          <p:spPr bwMode="auto">
            <a:xfrm>
              <a:off x="2835" y="300"/>
              <a:ext cx="227"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800">
                  <a:ea typeface="宋体" pitchFamily="2" charset="-122"/>
                </a:rPr>
                <a:t>B</a:t>
              </a:r>
            </a:p>
          </p:txBody>
        </p:sp>
        <p:sp>
          <p:nvSpPr>
            <p:cNvPr id="21" name="Text Box 18"/>
            <p:cNvSpPr txBox="1">
              <a:spLocks noChangeArrowheads="1"/>
            </p:cNvSpPr>
            <p:nvPr/>
          </p:nvSpPr>
          <p:spPr bwMode="auto">
            <a:xfrm>
              <a:off x="2835" y="436"/>
              <a:ext cx="227"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800">
                  <a:ea typeface="宋体" pitchFamily="2" charset="-122"/>
                </a:rPr>
                <a:t>C</a:t>
              </a:r>
            </a:p>
          </p:txBody>
        </p:sp>
        <p:sp>
          <p:nvSpPr>
            <p:cNvPr id="22" name="Text Box 19"/>
            <p:cNvSpPr txBox="1">
              <a:spLocks noChangeArrowheads="1"/>
            </p:cNvSpPr>
            <p:nvPr/>
          </p:nvSpPr>
          <p:spPr bwMode="auto">
            <a:xfrm>
              <a:off x="3796" y="301"/>
              <a:ext cx="227"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800">
                  <a:ea typeface="宋体" pitchFamily="2" charset="-122"/>
                </a:rPr>
                <a:t>Y</a:t>
              </a:r>
            </a:p>
          </p:txBody>
        </p:sp>
        <p:sp>
          <p:nvSpPr>
            <p:cNvPr id="23" name="Line 20"/>
            <p:cNvSpPr>
              <a:spLocks noChangeShapeType="1"/>
            </p:cNvSpPr>
            <p:nvPr/>
          </p:nvSpPr>
          <p:spPr bwMode="auto">
            <a:xfrm>
              <a:off x="3651" y="436"/>
              <a:ext cx="1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solidFill>
                  <a:schemeClr val="tx1"/>
                </a:solidFill>
              </a:endParaRPr>
            </a:p>
          </p:txBody>
        </p:sp>
      </p:grpSp>
      <p:graphicFrame>
        <p:nvGraphicFramePr>
          <p:cNvPr id="24" name="Group 97"/>
          <p:cNvGraphicFramePr>
            <a:graphicFrameLocks noGrp="1"/>
          </p:cNvGraphicFramePr>
          <p:nvPr>
            <p:ph idx="1"/>
            <p:extLst>
              <p:ext uri="{D42A27DB-BD31-4B8C-83A1-F6EECF244321}">
                <p14:modId xmlns:p14="http://schemas.microsoft.com/office/powerpoint/2010/main" val="2423066905"/>
              </p:ext>
            </p:extLst>
          </p:nvPr>
        </p:nvGraphicFramePr>
        <p:xfrm>
          <a:off x="79747" y="1885951"/>
          <a:ext cx="1725612" cy="2250758"/>
        </p:xfrm>
        <a:graphic>
          <a:graphicData uri="http://schemas.openxmlformats.org/drawingml/2006/table">
            <a:tbl>
              <a:tblPr/>
              <a:tblGrid>
                <a:gridCol w="409575">
                  <a:extLst>
                    <a:ext uri="{9D8B030D-6E8A-4147-A177-3AD203B41FA5}">
                      <a16:colId xmlns:a16="http://schemas.microsoft.com/office/drawing/2014/main" val="20000"/>
                    </a:ext>
                  </a:extLst>
                </a:gridCol>
                <a:gridCol w="409575">
                  <a:extLst>
                    <a:ext uri="{9D8B030D-6E8A-4147-A177-3AD203B41FA5}">
                      <a16:colId xmlns:a16="http://schemas.microsoft.com/office/drawing/2014/main" val="20001"/>
                    </a:ext>
                  </a:extLst>
                </a:gridCol>
                <a:gridCol w="412750">
                  <a:extLst>
                    <a:ext uri="{9D8B030D-6E8A-4147-A177-3AD203B41FA5}">
                      <a16:colId xmlns:a16="http://schemas.microsoft.com/office/drawing/2014/main" val="20002"/>
                    </a:ext>
                  </a:extLst>
                </a:gridCol>
                <a:gridCol w="493712">
                  <a:extLst>
                    <a:ext uri="{9D8B030D-6E8A-4147-A177-3AD203B41FA5}">
                      <a16:colId xmlns:a16="http://schemas.microsoft.com/office/drawing/2014/main" val="20003"/>
                    </a:ext>
                  </a:extLst>
                </a:gridCol>
              </a:tblGrid>
              <a:tr h="3000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A</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B</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C</a:t>
                      </a:r>
                      <a:endParaRPr kumimoji="1" lang="en-US" altLang="zh-CN" sz="1600" b="1" i="0" u="none" strike="noStrike" cap="none" normalizeH="0" baseline="-2500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Y</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333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31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333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31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333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333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31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333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grpSp>
        <p:nvGrpSpPr>
          <p:cNvPr id="27" name="Group 111"/>
          <p:cNvGrpSpPr>
            <a:grpSpLocks/>
          </p:cNvGrpSpPr>
          <p:nvPr/>
        </p:nvGrpSpPr>
        <p:grpSpPr bwMode="auto">
          <a:xfrm>
            <a:off x="1965885" y="4284057"/>
            <a:ext cx="4210050" cy="2565400"/>
            <a:chOff x="703" y="2251"/>
            <a:chExt cx="2652" cy="1616"/>
          </a:xfrm>
        </p:grpSpPr>
        <p:sp>
          <p:nvSpPr>
            <p:cNvPr id="28" name="Oval 105"/>
            <p:cNvSpPr>
              <a:spLocks noChangeArrowheads="1"/>
            </p:cNvSpPr>
            <p:nvPr/>
          </p:nvSpPr>
          <p:spPr bwMode="auto">
            <a:xfrm>
              <a:off x="3198" y="2251"/>
              <a:ext cx="157" cy="221"/>
            </a:xfrm>
            <a:prstGeom prst="ellipse">
              <a:avLst/>
            </a:prstGeom>
            <a:noFill/>
            <a:ln w="19050" algn="ctr">
              <a:solidFill>
                <a:srgbClr val="006600"/>
              </a:solidFill>
              <a:round/>
              <a:headEnd/>
              <a:tailEnd/>
            </a:ln>
            <a:extLst>
              <a:ext uri="{909E8E84-426E-40DD-AFC4-6F175D3DCCD1}">
                <a14:hiddenFill xmlns:a14="http://schemas.microsoft.com/office/drawing/2010/main">
                  <a:solidFill>
                    <a:srgbClr val="FFFFFF"/>
                  </a:solidFill>
                </a14:hiddenFill>
              </a:ext>
            </a:extLst>
          </p:spPr>
          <p:txBody>
            <a:bodyPr lIns="90000" tIns="82800" rIns="90000" bIns="46800" anchor="ctr">
              <a:spAutoFit/>
            </a:bodyPr>
            <a:lstStyle/>
            <a:p>
              <a:endParaRPr lang="zh-CN" altLang="en-US"/>
            </a:p>
          </p:txBody>
        </p:sp>
        <p:sp>
          <p:nvSpPr>
            <p:cNvPr id="29" name="Text Box 107"/>
            <p:cNvSpPr txBox="1">
              <a:spLocks noChangeArrowheads="1"/>
            </p:cNvSpPr>
            <p:nvPr/>
          </p:nvSpPr>
          <p:spPr bwMode="auto">
            <a:xfrm>
              <a:off x="930" y="2931"/>
              <a:ext cx="953" cy="256"/>
            </a:xfrm>
            <a:prstGeom prst="rect">
              <a:avLst/>
            </a:prstGeom>
            <a:noFill/>
            <a:ln w="19050" algn="ctr">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r>
                <a:rPr lang="zh-CN" altLang="en-US"/>
                <a:t>并置运算符</a:t>
              </a:r>
            </a:p>
          </p:txBody>
        </p:sp>
        <p:sp>
          <p:nvSpPr>
            <p:cNvPr id="30" name="Text Box 108"/>
            <p:cNvSpPr txBox="1">
              <a:spLocks noChangeArrowheads="1"/>
            </p:cNvSpPr>
            <p:nvPr/>
          </p:nvSpPr>
          <p:spPr bwMode="auto">
            <a:xfrm>
              <a:off x="703" y="3203"/>
              <a:ext cx="1567" cy="664"/>
            </a:xfrm>
            <a:prstGeom prst="rect">
              <a:avLst/>
            </a:prstGeom>
            <a:ln/>
          </p:spPr>
          <p:style>
            <a:lnRef idx="2">
              <a:schemeClr val="accent3"/>
            </a:lnRef>
            <a:fillRef idx="1">
              <a:schemeClr val="lt1"/>
            </a:fillRef>
            <a:effectRef idx="0">
              <a:schemeClr val="accent3"/>
            </a:effectRef>
            <a:fontRef idx="minor">
              <a:schemeClr val="dk1"/>
            </a:fontRef>
          </p:style>
          <p:txBody>
            <a:bodyPr wrap="square" lIns="90000" tIns="82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eaLnBrk="1" hangingPunct="1"/>
              <a:r>
                <a:rPr lang="zh-CN" altLang="en-US" dirty="0">
                  <a:solidFill>
                    <a:srgbClr val="006600"/>
                  </a:solidFill>
                </a:rPr>
                <a:t>作用：将逻辑信号</a:t>
              </a:r>
              <a:r>
                <a:rPr lang="en-US" altLang="zh-CN" dirty="0" err="1">
                  <a:solidFill>
                    <a:srgbClr val="006600"/>
                  </a:solidFill>
                </a:rPr>
                <a:t>c,a,b</a:t>
              </a:r>
              <a:r>
                <a:rPr lang="zh-CN" altLang="en-US" dirty="0">
                  <a:solidFill>
                    <a:srgbClr val="006600"/>
                  </a:solidFill>
                </a:rPr>
                <a:t>连接后形成一个新的位矢量。</a:t>
              </a:r>
            </a:p>
          </p:txBody>
        </p:sp>
        <p:sp>
          <p:nvSpPr>
            <p:cNvPr id="31" name="Line 109"/>
            <p:cNvSpPr>
              <a:spLocks noChangeShapeType="1"/>
            </p:cNvSpPr>
            <p:nvPr/>
          </p:nvSpPr>
          <p:spPr bwMode="auto">
            <a:xfrm flipV="1">
              <a:off x="1882" y="2432"/>
              <a:ext cx="1270" cy="499"/>
            </a:xfrm>
            <a:prstGeom prst="line">
              <a:avLst/>
            </a:prstGeom>
            <a:noFill/>
            <a:ln w="19050">
              <a:solidFill>
                <a:srgbClr val="006600"/>
              </a:solidFill>
              <a:round/>
              <a:headEnd/>
              <a:tailEnd/>
            </a:ln>
            <a:extLst>
              <a:ext uri="{909E8E84-426E-40DD-AFC4-6F175D3DCCD1}">
                <a14:hiddenFill xmlns:a14="http://schemas.microsoft.com/office/drawing/2010/main">
                  <a:noFill/>
                </a14:hiddenFill>
              </a:ext>
            </a:extLst>
          </p:spPr>
          <p:txBody>
            <a:bodyPr lIns="90000" tIns="82800" rIns="90000" bIns="46800">
              <a:spAutoFit/>
            </a:bodyPr>
            <a:lstStyle/>
            <a:p>
              <a:endParaRPr lang="zh-CN" altLang="en-US"/>
            </a:p>
          </p:txBody>
        </p:sp>
      </p:grpSp>
      <p:grpSp>
        <p:nvGrpSpPr>
          <p:cNvPr id="32" name="Group 110"/>
          <p:cNvGrpSpPr>
            <a:grpSpLocks/>
          </p:cNvGrpSpPr>
          <p:nvPr/>
        </p:nvGrpSpPr>
        <p:grpSpPr bwMode="auto">
          <a:xfrm>
            <a:off x="5062049" y="4532778"/>
            <a:ext cx="3707851" cy="1918505"/>
            <a:chOff x="2426" y="2432"/>
            <a:chExt cx="3130" cy="1527"/>
          </a:xfrm>
        </p:grpSpPr>
        <p:sp>
          <p:nvSpPr>
            <p:cNvPr id="33" name="Rectangle 100"/>
            <p:cNvSpPr>
              <a:spLocks noChangeArrowheads="1"/>
            </p:cNvSpPr>
            <p:nvPr/>
          </p:nvSpPr>
          <p:spPr bwMode="auto">
            <a:xfrm>
              <a:off x="2426" y="2432"/>
              <a:ext cx="2223" cy="1527"/>
            </a:xfrm>
            <a:prstGeom prst="rect">
              <a:avLst/>
            </a:prstGeom>
            <a:noFill/>
            <a:ln w="19050" algn="ctr">
              <a:solidFill>
                <a:srgbClr val="FF3300"/>
              </a:solidFill>
              <a:prstDash val="dash"/>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endParaRPr lang="zh-CN" altLang="en-US"/>
            </a:p>
          </p:txBody>
        </p:sp>
        <p:sp>
          <p:nvSpPr>
            <p:cNvPr id="34" name="Text Box 101"/>
            <p:cNvSpPr txBox="1">
              <a:spLocks noChangeArrowheads="1"/>
            </p:cNvSpPr>
            <p:nvPr/>
          </p:nvSpPr>
          <p:spPr bwMode="auto">
            <a:xfrm>
              <a:off x="4649" y="2432"/>
              <a:ext cx="907" cy="222"/>
            </a:xfrm>
            <a:prstGeom prst="rect">
              <a:avLst/>
            </a:prstGeom>
            <a:noFill/>
            <a:ln w="19050" algn="ctr">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200" dirty="0">
                  <a:ea typeface="宋体" pitchFamily="2" charset="-122"/>
                </a:rPr>
                <a:t>CASE</a:t>
              </a:r>
              <a:r>
                <a:rPr lang="zh-CN" altLang="en-US" sz="1200" dirty="0">
                  <a:ea typeface="宋体" pitchFamily="2" charset="-122"/>
                </a:rPr>
                <a:t>语句</a:t>
              </a:r>
            </a:p>
          </p:txBody>
        </p:sp>
      </p:grpSp>
      <p:sp>
        <p:nvSpPr>
          <p:cNvPr id="2" name="矩形 1"/>
          <p:cNvSpPr/>
          <p:nvPr/>
        </p:nvSpPr>
        <p:spPr>
          <a:xfrm>
            <a:off x="71962" y="4532778"/>
            <a:ext cx="4572000" cy="646331"/>
          </a:xfrm>
          <a:prstGeom prst="rect">
            <a:avLst/>
          </a:prstGeom>
        </p:spPr>
        <p:txBody>
          <a:bodyPr>
            <a:spAutoFit/>
          </a:bodyPr>
          <a:lstStyle/>
          <a:p>
            <a:r>
              <a:rPr lang="en-US" altLang="zh-CN" dirty="0">
                <a:solidFill>
                  <a:schemeClr val="tx1"/>
                </a:solidFill>
              </a:rPr>
              <a:t>&amp; </a:t>
            </a:r>
            <a:r>
              <a:rPr lang="zh-CN" altLang="en-US" dirty="0">
                <a:solidFill>
                  <a:schemeClr val="tx1"/>
                </a:solidFill>
              </a:rPr>
              <a:t>或者（，，，，）</a:t>
            </a:r>
            <a:r>
              <a:rPr lang="en-US" altLang="zh-CN" dirty="0">
                <a:solidFill>
                  <a:schemeClr val="tx1"/>
                </a:solidFill>
              </a:rPr>
              <a:t>-</a:t>
            </a:r>
            <a:r>
              <a:rPr lang="zh-CN" altLang="en-US" dirty="0">
                <a:solidFill>
                  <a:schemeClr val="tx1"/>
                </a:solidFill>
              </a:rPr>
              <a:t>用来进行位和位矢量的连接运算 </a:t>
            </a:r>
          </a:p>
        </p:txBody>
      </p:sp>
    </p:spTree>
    <p:extLst>
      <p:ext uri="{BB962C8B-B14F-4D97-AF65-F5344CB8AC3E}">
        <p14:creationId xmlns:p14="http://schemas.microsoft.com/office/powerpoint/2010/main" val="1377771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9687"/>
            <a:ext cx="9027297" cy="417935"/>
          </a:xfrm>
        </p:spPr>
        <p:txBody>
          <a:bodyPr/>
          <a:lstStyle/>
          <a:p>
            <a:r>
              <a:rPr lang="zh-CN" altLang="en-US" sz="2800" dirty="0"/>
              <a:t>第六章  可编程逻辑</a:t>
            </a:r>
            <a:r>
              <a:rPr lang="en-US" altLang="zh-CN" sz="2800" dirty="0"/>
              <a:t>\</a:t>
            </a:r>
            <a:r>
              <a:rPr lang="zh-CN" altLang="en-US" sz="2800" dirty="0"/>
              <a:t>第四节  </a:t>
            </a:r>
            <a:r>
              <a:rPr lang="en-US" altLang="zh-CN" sz="2800" dirty="0"/>
              <a:t>VHDL</a:t>
            </a:r>
            <a:r>
              <a:rPr lang="zh-CN" altLang="en-US" sz="2800" dirty="0"/>
              <a:t>语言编程</a:t>
            </a:r>
            <a:endParaRPr lang="zh-CN" altLang="en-US" dirty="0"/>
          </a:p>
        </p:txBody>
      </p:sp>
      <p:sp>
        <p:nvSpPr>
          <p:cNvPr id="9" name="Text Box 598"/>
          <p:cNvSpPr txBox="1">
            <a:spLocks noChangeArrowheads="1"/>
          </p:cNvSpPr>
          <p:nvPr/>
        </p:nvSpPr>
        <p:spPr bwMode="auto">
          <a:xfrm>
            <a:off x="-751" y="373373"/>
            <a:ext cx="8909050" cy="2962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vert="horz" wrap="square" lIns="90000" tIns="46800" rIns="90000" bIns="46800" numCol="1" anchor="t" anchorCtr="0" compatLnSpc="1">
            <a:prstTxWarp prst="textNoShape">
              <a:avLst/>
            </a:prstTxWarp>
            <a:spAutoFit/>
          </a:bodyPr>
          <a:lstStyle>
            <a:lvl1pPr marL="230188" indent="-230188"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cs typeface="+mn-cs"/>
              </a:defRPr>
            </a:lvl1pPr>
            <a:lvl2pPr marL="742950" indent="-285750" algn="l" rtl="0" eaLnBrk="0" fontAlgn="base" hangingPunct="0">
              <a:lnSpc>
                <a:spcPct val="97000"/>
              </a:lnSpc>
              <a:spcBef>
                <a:spcPct val="20000"/>
              </a:spcBef>
              <a:spcAft>
                <a:spcPct val="20000"/>
              </a:spcAft>
              <a:buClr>
                <a:schemeClr val="folHlink"/>
              </a:buClr>
              <a:buFont typeface="Arial" charset="0"/>
              <a:buChar char="-"/>
              <a:defRPr kumimoji="1" sz="2000" b="1">
                <a:solidFill>
                  <a:schemeClr val="tx1"/>
                </a:solidFill>
                <a:latin typeface="Times New Roman" pitchFamily="18" charset="0"/>
                <a:ea typeface="楷体_GB2312" pitchFamily="49" charset="-122"/>
              </a:defRPr>
            </a:lvl2pPr>
            <a:lvl3pPr marL="1143000" indent="-228600" algn="l" rtl="0" eaLnBrk="0" fontAlgn="base" hangingPunct="0">
              <a:lnSpc>
                <a:spcPct val="97000"/>
              </a:lnSpc>
              <a:spcBef>
                <a:spcPct val="20000"/>
              </a:spcBef>
              <a:spcAft>
                <a:spcPct val="20000"/>
              </a:spcAft>
              <a:buClr>
                <a:schemeClr val="folHlink"/>
              </a:buClr>
              <a:buChar char="•"/>
              <a:defRPr kumimoji="1" sz="2000" b="1">
                <a:solidFill>
                  <a:schemeClr val="tx1"/>
                </a:solidFill>
                <a:latin typeface="Times New Roman" pitchFamily="18" charset="0"/>
                <a:ea typeface="楷体_GB2312" pitchFamily="49" charset="-122"/>
              </a:defRPr>
            </a:lvl3pPr>
            <a:lvl4pPr marL="16002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4pPr>
            <a:lvl5pPr marL="20574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5pPr>
            <a:lvl6pPr marL="25146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6pPr>
            <a:lvl7pPr marL="29718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7pPr>
            <a:lvl8pPr marL="34290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8pPr>
            <a:lvl9pPr marL="38862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9pPr>
          </a:lstStyle>
          <a:p>
            <a:pPr eaLnBrk="1" hangingPunct="1">
              <a:lnSpc>
                <a:spcPct val="100000"/>
              </a:lnSpc>
              <a:spcAft>
                <a:spcPts val="0"/>
              </a:spcAft>
            </a:pPr>
            <a:r>
              <a:rPr lang="en-US" altLang="zh-CN" sz="2800" dirty="0">
                <a:ea typeface="宋体" pitchFamily="2" charset="-122"/>
              </a:rPr>
              <a:t>VHDL</a:t>
            </a:r>
            <a:r>
              <a:rPr lang="zh-CN" altLang="en-US" sz="2800" dirty="0">
                <a:ea typeface="宋体" pitchFamily="2" charset="-122"/>
              </a:rPr>
              <a:t>编程案例</a:t>
            </a:r>
            <a:endParaRPr lang="en-US" altLang="zh-CN"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2" eaLnBrk="1" hangingPunct="1">
              <a:lnSpc>
                <a:spcPct val="100000"/>
              </a:lnSpc>
              <a:spcAft>
                <a:spcPts val="0"/>
              </a:spcAft>
            </a:pPr>
            <a:endParaRPr lang="zh-CN" altLang="en-US"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zh-CN" altLang="en-US" dirty="0">
              <a:ea typeface="宋体" pitchFamily="2" charset="-122"/>
            </a:endParaRPr>
          </a:p>
        </p:txBody>
      </p:sp>
      <p:sp>
        <p:nvSpPr>
          <p:cNvPr id="35" name="Text Box 7"/>
          <p:cNvSpPr txBox="1">
            <a:spLocks noChangeArrowheads="1"/>
          </p:cNvSpPr>
          <p:nvPr/>
        </p:nvSpPr>
        <p:spPr bwMode="auto">
          <a:xfrm>
            <a:off x="2916238" y="503805"/>
            <a:ext cx="2916238" cy="369332"/>
          </a:xfrm>
          <a:prstGeom prst="rect">
            <a:avLst/>
          </a:prstGeom>
          <a:noFill/>
          <a:ln w="9525">
            <a:noFill/>
            <a:miter lim="800000"/>
            <a:headEnd/>
            <a:tailEnd/>
          </a:ln>
          <a:effectLst/>
        </p:spPr>
        <p:txBody>
          <a:bodyPr>
            <a:spAutoFit/>
          </a:bodyPr>
          <a:lstStyle/>
          <a:p>
            <a:pPr>
              <a:lnSpc>
                <a:spcPct val="100000"/>
              </a:lnSpc>
              <a:defRPr/>
            </a:pPr>
            <a:r>
              <a:rPr lang="en-US" altLang="zh-CN" b="0" dirty="0">
                <a:solidFill>
                  <a:schemeClr val="tx1"/>
                </a:solidFill>
                <a:effectLst>
                  <a:outerShdw blurRad="38100" dist="38100" dir="2700000" algn="tl">
                    <a:srgbClr val="C0C0C0"/>
                  </a:outerShdw>
                </a:effectLst>
                <a:ea typeface="宋体" pitchFamily="2" charset="-122"/>
              </a:rPr>
              <a:t>●</a:t>
            </a:r>
            <a:r>
              <a:rPr lang="en-US" altLang="zh-CN" dirty="0">
                <a:solidFill>
                  <a:schemeClr val="tx1"/>
                </a:solidFill>
                <a:ea typeface="宋体" pitchFamily="2" charset="-122"/>
              </a:rPr>
              <a:t> 2</a:t>
            </a:r>
            <a:r>
              <a:rPr lang="zh-CN" altLang="en-US" dirty="0">
                <a:solidFill>
                  <a:schemeClr val="tx1"/>
                </a:solidFill>
                <a:ea typeface="宋体" pitchFamily="2" charset="-122"/>
              </a:rPr>
              <a:t>、三态门电路</a:t>
            </a:r>
          </a:p>
        </p:txBody>
      </p:sp>
      <p:grpSp>
        <p:nvGrpSpPr>
          <p:cNvPr id="36" name="Group 102"/>
          <p:cNvGrpSpPr>
            <a:grpSpLocks/>
          </p:cNvGrpSpPr>
          <p:nvPr/>
        </p:nvGrpSpPr>
        <p:grpSpPr bwMode="auto">
          <a:xfrm>
            <a:off x="281441" y="882463"/>
            <a:ext cx="2590800" cy="741363"/>
            <a:chOff x="295" y="346"/>
            <a:chExt cx="1632" cy="467"/>
          </a:xfrm>
        </p:grpSpPr>
        <p:sp>
          <p:nvSpPr>
            <p:cNvPr id="37" name="Text Box 14"/>
            <p:cNvSpPr txBox="1">
              <a:spLocks noChangeArrowheads="1"/>
            </p:cNvSpPr>
            <p:nvPr/>
          </p:nvSpPr>
          <p:spPr bwMode="auto">
            <a:xfrm>
              <a:off x="295" y="346"/>
              <a:ext cx="45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800">
                  <a:ea typeface="宋体" pitchFamily="2" charset="-122"/>
                </a:rPr>
                <a:t>DIN</a:t>
              </a:r>
            </a:p>
          </p:txBody>
        </p:sp>
        <p:sp>
          <p:nvSpPr>
            <p:cNvPr id="38" name="AutoShape 87"/>
            <p:cNvSpPr>
              <a:spLocks noChangeArrowheads="1"/>
            </p:cNvSpPr>
            <p:nvPr/>
          </p:nvSpPr>
          <p:spPr bwMode="auto">
            <a:xfrm rot="5400000">
              <a:off x="953" y="368"/>
              <a:ext cx="317" cy="273"/>
            </a:xfrm>
            <a:prstGeom prst="triangle">
              <a:avLst>
                <a:gd name="adj" fmla="val 50000"/>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endParaRPr lang="zh-CN" altLang="en-US"/>
            </a:p>
          </p:txBody>
        </p:sp>
        <p:sp>
          <p:nvSpPr>
            <p:cNvPr id="39" name="Line 88"/>
            <p:cNvSpPr>
              <a:spLocks noChangeShapeType="1"/>
            </p:cNvSpPr>
            <p:nvPr/>
          </p:nvSpPr>
          <p:spPr bwMode="auto">
            <a:xfrm>
              <a:off x="703" y="482"/>
              <a:ext cx="2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40" name="Line 89"/>
            <p:cNvSpPr>
              <a:spLocks noChangeShapeType="1"/>
            </p:cNvSpPr>
            <p:nvPr/>
          </p:nvSpPr>
          <p:spPr bwMode="auto">
            <a:xfrm>
              <a:off x="1266" y="510"/>
              <a:ext cx="1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41" name="Line 91"/>
            <p:cNvSpPr>
              <a:spLocks noChangeShapeType="1"/>
            </p:cNvSpPr>
            <p:nvPr/>
          </p:nvSpPr>
          <p:spPr bwMode="auto">
            <a:xfrm>
              <a:off x="1120" y="581"/>
              <a:ext cx="0" cy="1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42" name="Line 93"/>
            <p:cNvSpPr>
              <a:spLocks noChangeShapeType="1"/>
            </p:cNvSpPr>
            <p:nvPr/>
          </p:nvSpPr>
          <p:spPr bwMode="auto">
            <a:xfrm flipH="1">
              <a:off x="712" y="718"/>
              <a:ext cx="40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43" name="Text Box 94"/>
            <p:cNvSpPr txBox="1">
              <a:spLocks noChangeArrowheads="1"/>
            </p:cNvSpPr>
            <p:nvPr/>
          </p:nvSpPr>
          <p:spPr bwMode="auto">
            <a:xfrm>
              <a:off x="331" y="582"/>
              <a:ext cx="45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800">
                  <a:ea typeface="宋体" pitchFamily="2" charset="-122"/>
                </a:rPr>
                <a:t>EN</a:t>
              </a:r>
            </a:p>
          </p:txBody>
        </p:sp>
        <p:sp>
          <p:nvSpPr>
            <p:cNvPr id="44" name="Text Box 95"/>
            <p:cNvSpPr txBox="1">
              <a:spLocks noChangeArrowheads="1"/>
            </p:cNvSpPr>
            <p:nvPr/>
          </p:nvSpPr>
          <p:spPr bwMode="auto">
            <a:xfrm>
              <a:off x="1338" y="391"/>
              <a:ext cx="58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800">
                  <a:ea typeface="宋体" pitchFamily="2" charset="-122"/>
                </a:rPr>
                <a:t>DOUT</a:t>
              </a:r>
            </a:p>
          </p:txBody>
        </p:sp>
      </p:grpSp>
      <p:graphicFrame>
        <p:nvGraphicFramePr>
          <p:cNvPr id="45" name="Group 101"/>
          <p:cNvGraphicFramePr>
            <a:graphicFrameLocks noGrp="1"/>
          </p:cNvGraphicFramePr>
          <p:nvPr>
            <p:ph idx="1"/>
          </p:nvPr>
        </p:nvGraphicFramePr>
        <p:xfrm>
          <a:off x="468313" y="1773238"/>
          <a:ext cx="1943100" cy="1023620"/>
        </p:xfrm>
        <a:graphic>
          <a:graphicData uri="http://schemas.openxmlformats.org/drawingml/2006/table">
            <a:tbl>
              <a:tblPr/>
              <a:tblGrid>
                <a:gridCol w="646112">
                  <a:extLst>
                    <a:ext uri="{9D8B030D-6E8A-4147-A177-3AD203B41FA5}">
                      <a16:colId xmlns:a16="http://schemas.microsoft.com/office/drawing/2014/main" val="20000"/>
                    </a:ext>
                  </a:extLst>
                </a:gridCol>
                <a:gridCol w="577850">
                  <a:extLst>
                    <a:ext uri="{9D8B030D-6E8A-4147-A177-3AD203B41FA5}">
                      <a16:colId xmlns:a16="http://schemas.microsoft.com/office/drawing/2014/main" val="20001"/>
                    </a:ext>
                  </a:extLst>
                </a:gridCol>
                <a:gridCol w="719138">
                  <a:extLst>
                    <a:ext uri="{9D8B030D-6E8A-4147-A177-3AD203B41FA5}">
                      <a16:colId xmlns:a16="http://schemas.microsoft.com/office/drawing/2014/main" val="20002"/>
                    </a:ext>
                  </a:extLst>
                </a:gridCol>
              </a:tblGrid>
              <a:tr h="2921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DIN</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EN</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DOUT</a:t>
                      </a:r>
                      <a:endParaRPr kumimoji="1" lang="en-US" altLang="zh-CN" sz="1600" b="1" i="0" u="none" strike="noStrike" cap="none" normalizeH="0" baseline="-2500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333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Z</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31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333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8203" y="1012676"/>
            <a:ext cx="5352702" cy="5194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7" name="Group 108"/>
          <p:cNvGrpSpPr>
            <a:grpSpLocks/>
          </p:cNvGrpSpPr>
          <p:nvPr/>
        </p:nvGrpSpPr>
        <p:grpSpPr bwMode="auto">
          <a:xfrm>
            <a:off x="848960" y="4268056"/>
            <a:ext cx="5760243" cy="1335087"/>
            <a:chOff x="249" y="2222"/>
            <a:chExt cx="3765" cy="981"/>
          </a:xfrm>
        </p:grpSpPr>
        <p:sp>
          <p:nvSpPr>
            <p:cNvPr id="48" name="Rectangle 105"/>
            <p:cNvSpPr>
              <a:spLocks noChangeArrowheads="1"/>
            </p:cNvSpPr>
            <p:nvPr/>
          </p:nvSpPr>
          <p:spPr bwMode="auto">
            <a:xfrm>
              <a:off x="2154" y="2222"/>
              <a:ext cx="1860" cy="981"/>
            </a:xfrm>
            <a:prstGeom prst="rect">
              <a:avLst/>
            </a:prstGeom>
            <a:noFill/>
            <a:ln w="19050" algn="ctr">
              <a:solidFill>
                <a:srgbClr val="FF3300"/>
              </a:solidFill>
              <a:prstDash val="dash"/>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endParaRPr lang="zh-CN" altLang="en-US"/>
            </a:p>
          </p:txBody>
        </p:sp>
        <p:sp>
          <p:nvSpPr>
            <p:cNvPr id="49" name="Text Box 106"/>
            <p:cNvSpPr txBox="1">
              <a:spLocks noChangeArrowheads="1"/>
            </p:cNvSpPr>
            <p:nvPr/>
          </p:nvSpPr>
          <p:spPr bwMode="auto">
            <a:xfrm>
              <a:off x="249" y="2932"/>
              <a:ext cx="1769" cy="262"/>
            </a:xfrm>
            <a:prstGeom prst="rect">
              <a:avLst/>
            </a:prstGeom>
            <a:noFill/>
            <a:ln w="19050" algn="ctr">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a:ea typeface="宋体" pitchFamily="2" charset="-122"/>
                </a:rPr>
                <a:t>IF_THEN_ELSE</a:t>
              </a:r>
              <a:r>
                <a:rPr lang="zh-CN" altLang="en-US">
                  <a:ea typeface="宋体" pitchFamily="2" charset="-122"/>
                </a:rPr>
                <a:t>语句</a:t>
              </a:r>
            </a:p>
          </p:txBody>
        </p:sp>
        <p:sp>
          <p:nvSpPr>
            <p:cNvPr id="50" name="Line 107"/>
            <p:cNvSpPr>
              <a:spLocks noChangeShapeType="1"/>
            </p:cNvSpPr>
            <p:nvPr/>
          </p:nvSpPr>
          <p:spPr bwMode="auto">
            <a:xfrm flipV="1">
              <a:off x="1474" y="2614"/>
              <a:ext cx="680" cy="318"/>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spTree>
    <p:extLst>
      <p:ext uri="{BB962C8B-B14F-4D97-AF65-F5344CB8AC3E}">
        <p14:creationId xmlns:p14="http://schemas.microsoft.com/office/powerpoint/2010/main" val="42149944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9687"/>
            <a:ext cx="9027297" cy="417935"/>
          </a:xfrm>
        </p:spPr>
        <p:txBody>
          <a:bodyPr/>
          <a:lstStyle/>
          <a:p>
            <a:r>
              <a:rPr lang="zh-CN" altLang="en-US" sz="2800" dirty="0"/>
              <a:t>第六章  可编程逻辑</a:t>
            </a:r>
            <a:r>
              <a:rPr lang="en-US" altLang="zh-CN" sz="2800" dirty="0"/>
              <a:t>\</a:t>
            </a:r>
            <a:r>
              <a:rPr lang="zh-CN" altLang="en-US" sz="2800" dirty="0"/>
              <a:t>第四节  </a:t>
            </a:r>
            <a:r>
              <a:rPr lang="en-US" altLang="zh-CN" sz="2800" dirty="0"/>
              <a:t>VHDL</a:t>
            </a:r>
            <a:r>
              <a:rPr lang="zh-CN" altLang="en-US" sz="2800" dirty="0"/>
              <a:t>语言编程</a:t>
            </a:r>
            <a:endParaRPr lang="zh-CN" altLang="en-US" dirty="0"/>
          </a:p>
        </p:txBody>
      </p:sp>
      <p:sp>
        <p:nvSpPr>
          <p:cNvPr id="9" name="Text Box 598"/>
          <p:cNvSpPr txBox="1">
            <a:spLocks noChangeArrowheads="1"/>
          </p:cNvSpPr>
          <p:nvPr/>
        </p:nvSpPr>
        <p:spPr bwMode="auto">
          <a:xfrm>
            <a:off x="-751" y="373373"/>
            <a:ext cx="8909050" cy="2962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vert="horz" wrap="square" lIns="90000" tIns="46800" rIns="90000" bIns="46800" numCol="1" anchor="t" anchorCtr="0" compatLnSpc="1">
            <a:prstTxWarp prst="textNoShape">
              <a:avLst/>
            </a:prstTxWarp>
            <a:spAutoFit/>
          </a:bodyPr>
          <a:lstStyle>
            <a:lvl1pPr marL="230188" indent="-230188"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cs typeface="+mn-cs"/>
              </a:defRPr>
            </a:lvl1pPr>
            <a:lvl2pPr marL="742950" indent="-285750" algn="l" rtl="0" eaLnBrk="0" fontAlgn="base" hangingPunct="0">
              <a:lnSpc>
                <a:spcPct val="97000"/>
              </a:lnSpc>
              <a:spcBef>
                <a:spcPct val="20000"/>
              </a:spcBef>
              <a:spcAft>
                <a:spcPct val="20000"/>
              </a:spcAft>
              <a:buClr>
                <a:schemeClr val="folHlink"/>
              </a:buClr>
              <a:buFont typeface="Arial" charset="0"/>
              <a:buChar char="-"/>
              <a:defRPr kumimoji="1" sz="2000" b="1">
                <a:solidFill>
                  <a:schemeClr val="tx1"/>
                </a:solidFill>
                <a:latin typeface="Times New Roman" pitchFamily="18" charset="0"/>
                <a:ea typeface="楷体_GB2312" pitchFamily="49" charset="-122"/>
              </a:defRPr>
            </a:lvl2pPr>
            <a:lvl3pPr marL="1143000" indent="-228600" algn="l" rtl="0" eaLnBrk="0" fontAlgn="base" hangingPunct="0">
              <a:lnSpc>
                <a:spcPct val="97000"/>
              </a:lnSpc>
              <a:spcBef>
                <a:spcPct val="20000"/>
              </a:spcBef>
              <a:spcAft>
                <a:spcPct val="20000"/>
              </a:spcAft>
              <a:buClr>
                <a:schemeClr val="folHlink"/>
              </a:buClr>
              <a:buChar char="•"/>
              <a:defRPr kumimoji="1" sz="2000" b="1">
                <a:solidFill>
                  <a:schemeClr val="tx1"/>
                </a:solidFill>
                <a:latin typeface="Times New Roman" pitchFamily="18" charset="0"/>
                <a:ea typeface="楷体_GB2312" pitchFamily="49" charset="-122"/>
              </a:defRPr>
            </a:lvl3pPr>
            <a:lvl4pPr marL="16002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4pPr>
            <a:lvl5pPr marL="20574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5pPr>
            <a:lvl6pPr marL="25146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6pPr>
            <a:lvl7pPr marL="29718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7pPr>
            <a:lvl8pPr marL="34290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8pPr>
            <a:lvl9pPr marL="38862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9pPr>
          </a:lstStyle>
          <a:p>
            <a:pPr eaLnBrk="1" hangingPunct="1">
              <a:lnSpc>
                <a:spcPct val="100000"/>
              </a:lnSpc>
              <a:spcAft>
                <a:spcPts val="0"/>
              </a:spcAft>
            </a:pPr>
            <a:r>
              <a:rPr lang="en-US" altLang="zh-CN" sz="2800" dirty="0">
                <a:ea typeface="宋体" pitchFamily="2" charset="-122"/>
              </a:rPr>
              <a:t>VHDL</a:t>
            </a:r>
            <a:r>
              <a:rPr lang="zh-CN" altLang="en-US" sz="2800" dirty="0">
                <a:ea typeface="宋体" pitchFamily="2" charset="-122"/>
              </a:rPr>
              <a:t>编程案例</a:t>
            </a:r>
            <a:endParaRPr lang="en-US" altLang="zh-CN"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2" eaLnBrk="1" hangingPunct="1">
              <a:lnSpc>
                <a:spcPct val="100000"/>
              </a:lnSpc>
              <a:spcAft>
                <a:spcPts val="0"/>
              </a:spcAft>
            </a:pPr>
            <a:endParaRPr lang="zh-CN" altLang="en-US"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zh-CN" altLang="en-US" dirty="0">
              <a:ea typeface="宋体" pitchFamily="2" charset="-122"/>
            </a:endParaRPr>
          </a:p>
        </p:txBody>
      </p:sp>
      <p:sp>
        <p:nvSpPr>
          <p:cNvPr id="22" name="Text Box 6"/>
          <p:cNvSpPr txBox="1">
            <a:spLocks noChangeArrowheads="1"/>
          </p:cNvSpPr>
          <p:nvPr/>
        </p:nvSpPr>
        <p:spPr bwMode="auto">
          <a:xfrm>
            <a:off x="3041898" y="503807"/>
            <a:ext cx="2233613" cy="369888"/>
          </a:xfrm>
          <a:prstGeom prst="rect">
            <a:avLst/>
          </a:prstGeom>
          <a:noFill/>
          <a:ln w="9525">
            <a:noFill/>
            <a:miter lim="800000"/>
            <a:headEnd/>
            <a:tailEnd/>
          </a:ln>
          <a:effectLst/>
        </p:spPr>
        <p:txBody>
          <a:bodyPr>
            <a:spAutoFit/>
          </a:bodyPr>
          <a:lstStyle/>
          <a:p>
            <a:pPr>
              <a:lnSpc>
                <a:spcPct val="100000"/>
              </a:lnSpc>
              <a:defRPr/>
            </a:pPr>
            <a:r>
              <a:rPr lang="en-US" altLang="zh-CN" b="0" dirty="0">
                <a:solidFill>
                  <a:schemeClr val="tx1"/>
                </a:solidFill>
                <a:effectLst>
                  <a:outerShdw blurRad="38100" dist="38100" dir="2700000" algn="tl">
                    <a:srgbClr val="C0C0C0"/>
                  </a:outerShdw>
                </a:effectLst>
                <a:ea typeface="宋体" pitchFamily="2" charset="-122"/>
              </a:rPr>
              <a:t>●</a:t>
            </a:r>
            <a:r>
              <a:rPr lang="en-US" altLang="zh-CN" dirty="0">
                <a:solidFill>
                  <a:schemeClr val="tx1"/>
                </a:solidFill>
                <a:ea typeface="宋体" pitchFamily="2" charset="-122"/>
              </a:rPr>
              <a:t> 3</a:t>
            </a:r>
            <a:r>
              <a:rPr lang="zh-CN" altLang="en-US" dirty="0">
                <a:solidFill>
                  <a:schemeClr val="tx1"/>
                </a:solidFill>
                <a:ea typeface="宋体" pitchFamily="2" charset="-122"/>
              </a:rPr>
              <a:t>、选择器</a:t>
            </a:r>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6035" y="998838"/>
            <a:ext cx="5442264" cy="507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AutoShape 9"/>
          <p:cNvSpPr>
            <a:spLocks noChangeArrowheads="1"/>
          </p:cNvSpPr>
          <p:nvPr/>
        </p:nvSpPr>
        <p:spPr bwMode="auto">
          <a:xfrm>
            <a:off x="191568" y="5319126"/>
            <a:ext cx="2850330" cy="1058824"/>
          </a:xfrm>
          <a:prstGeom prst="wedgeEllipseCallout">
            <a:avLst>
              <a:gd name="adj1" fmla="val 98449"/>
              <a:gd name="adj2" fmla="val -22868"/>
            </a:avLst>
          </a:prstGeom>
          <a:ln>
            <a:headEnd/>
            <a:tailEnd/>
          </a:ln>
        </p:spPr>
        <p:style>
          <a:lnRef idx="2">
            <a:schemeClr val="accent4"/>
          </a:lnRef>
          <a:fillRef idx="1">
            <a:schemeClr val="lt1"/>
          </a:fillRef>
          <a:effectRef idx="0">
            <a:schemeClr val="accent4"/>
          </a:effectRef>
          <a:fontRef idx="minor">
            <a:schemeClr val="dk1"/>
          </a:fontRef>
        </p:style>
        <p:txBody>
          <a:bodyPr lIns="90000" tIns="46800" rIns="90000" bIns="46800" anchor="ctr"/>
          <a:lstStyle/>
          <a:p>
            <a:pPr algn="ctr">
              <a:lnSpc>
                <a:spcPct val="100000"/>
              </a:lnSpc>
            </a:pPr>
            <a:r>
              <a:rPr lang="en-US" altLang="zh-CN" dirty="0" err="1">
                <a:ea typeface="宋体" pitchFamily="2" charset="-122"/>
              </a:rPr>
              <a:t>Std_logic</a:t>
            </a:r>
            <a:r>
              <a:rPr lang="zh-CN" altLang="en-US" dirty="0">
                <a:ea typeface="宋体" pitchFamily="2" charset="-122"/>
              </a:rPr>
              <a:t>九值数据类型</a:t>
            </a:r>
            <a:endParaRPr lang="en-US" altLang="zh-CN" dirty="0">
              <a:ea typeface="宋体" pitchFamily="2" charset="-122"/>
            </a:endParaRPr>
          </a:p>
          <a:p>
            <a:pPr algn="ctr">
              <a:lnSpc>
                <a:spcPct val="100000"/>
              </a:lnSpc>
            </a:pPr>
            <a:r>
              <a:rPr lang="en-US" altLang="zh-CN" dirty="0">
                <a:ea typeface="宋体" pitchFamily="2" charset="-122"/>
              </a:rPr>
              <a:t>‘X’ </a:t>
            </a:r>
            <a:r>
              <a:rPr lang="zh-CN" altLang="en-US" dirty="0">
                <a:ea typeface="宋体" pitchFamily="2" charset="-122"/>
              </a:rPr>
              <a:t>不定</a:t>
            </a:r>
          </a:p>
        </p:txBody>
      </p:sp>
      <p:pic>
        <p:nvPicPr>
          <p:cNvPr id="7" name="Picture 3"/>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191568" y="1035243"/>
            <a:ext cx="3253387" cy="2123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382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9687"/>
            <a:ext cx="9027297" cy="417935"/>
          </a:xfrm>
        </p:spPr>
        <p:txBody>
          <a:bodyPr/>
          <a:lstStyle/>
          <a:p>
            <a:r>
              <a:rPr lang="zh-CN" altLang="en-US" sz="2800" dirty="0"/>
              <a:t>第六章  可编程逻辑</a:t>
            </a:r>
            <a:r>
              <a:rPr lang="en-US" altLang="zh-CN" sz="2800" dirty="0"/>
              <a:t>\</a:t>
            </a:r>
            <a:r>
              <a:rPr lang="zh-CN" altLang="en-US" sz="2800" dirty="0"/>
              <a:t>第四节  </a:t>
            </a:r>
            <a:r>
              <a:rPr lang="en-US" altLang="zh-CN" sz="2800" dirty="0"/>
              <a:t>VHDL</a:t>
            </a:r>
            <a:r>
              <a:rPr lang="zh-CN" altLang="en-US" sz="2800" dirty="0"/>
              <a:t>语言编程</a:t>
            </a:r>
            <a:endParaRPr lang="zh-CN" altLang="en-US" dirty="0"/>
          </a:p>
        </p:txBody>
      </p:sp>
      <p:sp>
        <p:nvSpPr>
          <p:cNvPr id="3" name="TextBox 2"/>
          <p:cNvSpPr txBox="1"/>
          <p:nvPr/>
        </p:nvSpPr>
        <p:spPr>
          <a:xfrm>
            <a:off x="-1" y="458802"/>
            <a:ext cx="5562067" cy="2308324"/>
          </a:xfrm>
          <a:prstGeom prst="rect">
            <a:avLst/>
          </a:prstGeom>
          <a:noFill/>
        </p:spPr>
        <p:txBody>
          <a:bodyPr wrap="square" rtlCol="0">
            <a:spAutoFit/>
          </a:bodyPr>
          <a:lstStyle/>
          <a:p>
            <a:r>
              <a:rPr lang="en-US" altLang="zh-CN" dirty="0">
                <a:solidFill>
                  <a:schemeClr val="tx1"/>
                </a:solidFill>
                <a:latin typeface="Arial Unicode MS" pitchFamily="34" charset="-122"/>
                <a:ea typeface="Arial Unicode MS" pitchFamily="34" charset="-122"/>
                <a:cs typeface="Arial Unicode MS" pitchFamily="34" charset="-122"/>
              </a:rPr>
              <a:t>library </a:t>
            </a:r>
            <a:r>
              <a:rPr lang="en-US" altLang="zh-CN" dirty="0" err="1">
                <a:solidFill>
                  <a:schemeClr val="tx1"/>
                </a:solidFill>
                <a:latin typeface="Arial Unicode MS" pitchFamily="34" charset="-122"/>
                <a:ea typeface="Arial Unicode MS" pitchFamily="34" charset="-122"/>
                <a:cs typeface="Arial Unicode MS" pitchFamily="34" charset="-122"/>
              </a:rPr>
              <a:t>ieee</a:t>
            </a:r>
            <a:r>
              <a:rPr lang="en-US" altLang="zh-CN" dirty="0">
                <a:solidFill>
                  <a:schemeClr val="tx1"/>
                </a:solidFill>
                <a:latin typeface="Arial Unicode MS" pitchFamily="34" charset="-122"/>
                <a:ea typeface="Arial Unicode MS" pitchFamily="34" charset="-122"/>
                <a:cs typeface="Arial Unicode MS" pitchFamily="34" charset="-122"/>
              </a:rPr>
              <a:t>; </a:t>
            </a:r>
          </a:p>
          <a:p>
            <a:r>
              <a:rPr lang="en-US" altLang="zh-CN" dirty="0">
                <a:solidFill>
                  <a:schemeClr val="tx1"/>
                </a:solidFill>
                <a:latin typeface="Arial Unicode MS" pitchFamily="34" charset="-122"/>
                <a:ea typeface="Arial Unicode MS" pitchFamily="34" charset="-122"/>
                <a:cs typeface="Arial Unicode MS" pitchFamily="34" charset="-122"/>
              </a:rPr>
              <a:t>use </a:t>
            </a:r>
            <a:r>
              <a:rPr lang="en-US" altLang="zh-CN" dirty="0" err="1">
                <a:solidFill>
                  <a:schemeClr val="tx1"/>
                </a:solidFill>
                <a:latin typeface="Arial Unicode MS" pitchFamily="34" charset="-122"/>
                <a:ea typeface="Arial Unicode MS" pitchFamily="34" charset="-122"/>
                <a:cs typeface="Arial Unicode MS" pitchFamily="34" charset="-122"/>
              </a:rPr>
              <a:t>ieee.std_logic_1164.all</a:t>
            </a:r>
            <a:r>
              <a:rPr lang="en-US" altLang="zh-CN" dirty="0">
                <a:solidFill>
                  <a:schemeClr val="tx1"/>
                </a:solidFill>
                <a:latin typeface="Arial Unicode MS" pitchFamily="34" charset="-122"/>
                <a:ea typeface="Arial Unicode MS" pitchFamily="34" charset="-122"/>
                <a:cs typeface="Arial Unicode MS" pitchFamily="34" charset="-122"/>
              </a:rPr>
              <a:t>;</a:t>
            </a:r>
          </a:p>
          <a:p>
            <a:endParaRPr lang="en-US" altLang="zh-CN" dirty="0">
              <a:solidFill>
                <a:schemeClr val="tx1"/>
              </a:solidFill>
              <a:latin typeface="Arial Unicode MS" pitchFamily="34" charset="-122"/>
              <a:ea typeface="Arial Unicode MS" pitchFamily="34" charset="-122"/>
              <a:cs typeface="Arial Unicode MS" pitchFamily="34" charset="-122"/>
            </a:endParaRPr>
          </a:p>
          <a:p>
            <a:r>
              <a:rPr lang="en-US" altLang="zh-CN" dirty="0">
                <a:solidFill>
                  <a:schemeClr val="tx1"/>
                </a:solidFill>
                <a:latin typeface="Arial Unicode MS" pitchFamily="34" charset="-122"/>
                <a:ea typeface="Arial Unicode MS" pitchFamily="34" charset="-122"/>
                <a:cs typeface="Arial Unicode MS" pitchFamily="34" charset="-122"/>
              </a:rPr>
              <a:t>entity DECODER is</a:t>
            </a:r>
          </a:p>
          <a:p>
            <a:r>
              <a:rPr lang="en-US" altLang="zh-CN" dirty="0">
                <a:solidFill>
                  <a:schemeClr val="tx1"/>
                </a:solidFill>
                <a:latin typeface="Arial Unicode MS" pitchFamily="34" charset="-122"/>
                <a:ea typeface="Arial Unicode MS" pitchFamily="34" charset="-122"/>
                <a:cs typeface="Arial Unicode MS" pitchFamily="34" charset="-122"/>
              </a:rPr>
              <a:t>port(	I: in </a:t>
            </a:r>
            <a:r>
              <a:rPr lang="en-US" altLang="zh-CN" dirty="0" err="1">
                <a:solidFill>
                  <a:schemeClr val="tx1"/>
                </a:solidFill>
                <a:latin typeface="Arial Unicode MS" pitchFamily="34" charset="-122"/>
                <a:ea typeface="Arial Unicode MS" pitchFamily="34" charset="-122"/>
                <a:cs typeface="Arial Unicode MS" pitchFamily="34" charset="-122"/>
              </a:rPr>
              <a:t>std_logic_vector</a:t>
            </a:r>
            <a:r>
              <a:rPr lang="en-US" altLang="zh-CN" dirty="0">
                <a:solidFill>
                  <a:schemeClr val="tx1"/>
                </a:solidFill>
                <a:latin typeface="Arial Unicode MS" pitchFamily="34" charset="-122"/>
                <a:ea typeface="Arial Unicode MS" pitchFamily="34" charset="-122"/>
                <a:cs typeface="Arial Unicode MS" pitchFamily="34" charset="-122"/>
              </a:rPr>
              <a:t>(1 </a:t>
            </a:r>
            <a:r>
              <a:rPr lang="en-US" altLang="zh-CN" dirty="0" err="1">
                <a:solidFill>
                  <a:schemeClr val="tx1"/>
                </a:solidFill>
                <a:latin typeface="Arial Unicode MS" pitchFamily="34" charset="-122"/>
                <a:ea typeface="Arial Unicode MS" pitchFamily="34" charset="-122"/>
                <a:cs typeface="Arial Unicode MS" pitchFamily="34" charset="-122"/>
              </a:rPr>
              <a:t>downto</a:t>
            </a:r>
            <a:r>
              <a:rPr lang="en-US" altLang="zh-CN" dirty="0">
                <a:solidFill>
                  <a:schemeClr val="tx1"/>
                </a:solidFill>
                <a:latin typeface="Arial Unicode MS" pitchFamily="34" charset="-122"/>
                <a:ea typeface="Arial Unicode MS" pitchFamily="34" charset="-122"/>
                <a:cs typeface="Arial Unicode MS" pitchFamily="34" charset="-122"/>
              </a:rPr>
              <a:t> 0);</a:t>
            </a:r>
          </a:p>
          <a:p>
            <a:r>
              <a:rPr lang="en-US" altLang="zh-CN" dirty="0">
                <a:solidFill>
                  <a:schemeClr val="tx1"/>
                </a:solidFill>
                <a:latin typeface="Arial Unicode MS" pitchFamily="34" charset="-122"/>
                <a:ea typeface="Arial Unicode MS" pitchFamily="34" charset="-122"/>
                <a:cs typeface="Arial Unicode MS" pitchFamily="34" charset="-122"/>
              </a:rPr>
              <a:t>	      O: out </a:t>
            </a:r>
            <a:r>
              <a:rPr lang="en-US" altLang="zh-CN" dirty="0" err="1">
                <a:solidFill>
                  <a:schemeClr val="tx1"/>
                </a:solidFill>
                <a:latin typeface="Arial Unicode MS" pitchFamily="34" charset="-122"/>
                <a:ea typeface="Arial Unicode MS" pitchFamily="34" charset="-122"/>
                <a:cs typeface="Arial Unicode MS" pitchFamily="34" charset="-122"/>
              </a:rPr>
              <a:t>std_logic_vector</a:t>
            </a:r>
            <a:r>
              <a:rPr lang="en-US" altLang="zh-CN" dirty="0">
                <a:solidFill>
                  <a:schemeClr val="tx1"/>
                </a:solidFill>
                <a:latin typeface="Arial Unicode MS" pitchFamily="34" charset="-122"/>
                <a:ea typeface="Arial Unicode MS" pitchFamily="34" charset="-122"/>
                <a:cs typeface="Arial Unicode MS" pitchFamily="34" charset="-122"/>
              </a:rPr>
              <a:t>(3 </a:t>
            </a:r>
            <a:r>
              <a:rPr lang="en-US" altLang="zh-CN" dirty="0" err="1">
                <a:solidFill>
                  <a:schemeClr val="tx1"/>
                </a:solidFill>
                <a:latin typeface="Arial Unicode MS" pitchFamily="34" charset="-122"/>
                <a:ea typeface="Arial Unicode MS" pitchFamily="34" charset="-122"/>
                <a:cs typeface="Arial Unicode MS" pitchFamily="34" charset="-122"/>
              </a:rPr>
              <a:t>downto</a:t>
            </a:r>
            <a:r>
              <a:rPr lang="en-US" altLang="zh-CN" dirty="0">
                <a:solidFill>
                  <a:schemeClr val="tx1"/>
                </a:solidFill>
                <a:latin typeface="Arial Unicode MS" pitchFamily="34" charset="-122"/>
                <a:ea typeface="Arial Unicode MS" pitchFamily="34" charset="-122"/>
                <a:cs typeface="Arial Unicode MS" pitchFamily="34" charset="-122"/>
              </a:rPr>
              <a:t> 0)</a:t>
            </a:r>
          </a:p>
          <a:p>
            <a:r>
              <a:rPr lang="en-US" altLang="zh-CN" dirty="0">
                <a:solidFill>
                  <a:schemeClr val="tx1"/>
                </a:solidFill>
                <a:latin typeface="Arial Unicode MS" pitchFamily="34" charset="-122"/>
                <a:ea typeface="Arial Unicode MS" pitchFamily="34" charset="-122"/>
                <a:cs typeface="Arial Unicode MS" pitchFamily="34" charset="-122"/>
              </a:rPr>
              <a:t>);</a:t>
            </a:r>
          </a:p>
          <a:p>
            <a:r>
              <a:rPr lang="en-US" altLang="zh-CN" dirty="0">
                <a:solidFill>
                  <a:schemeClr val="tx1"/>
                </a:solidFill>
                <a:latin typeface="Arial Unicode MS" pitchFamily="34" charset="-122"/>
                <a:ea typeface="Arial Unicode MS" pitchFamily="34" charset="-122"/>
                <a:cs typeface="Arial Unicode MS" pitchFamily="34" charset="-122"/>
              </a:rPr>
              <a:t>end DECODER;</a:t>
            </a:r>
            <a:endParaRPr lang="zh-CN" altLang="en-US" dirty="0">
              <a:solidFill>
                <a:schemeClr val="tx1"/>
              </a:solidFill>
              <a:latin typeface="Arial Unicode MS" pitchFamily="34" charset="-122"/>
              <a:ea typeface="Arial Unicode MS" pitchFamily="34" charset="-122"/>
              <a:cs typeface="Arial Unicode MS" pitchFamily="34" charset="-122"/>
            </a:endParaRPr>
          </a:p>
        </p:txBody>
      </p:sp>
      <p:sp>
        <p:nvSpPr>
          <p:cNvPr id="5" name="TextBox 4"/>
          <p:cNvSpPr txBox="1"/>
          <p:nvPr/>
        </p:nvSpPr>
        <p:spPr>
          <a:xfrm>
            <a:off x="4760479" y="2088442"/>
            <a:ext cx="4266233" cy="4247317"/>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altLang="zh-CN" dirty="0">
                <a:solidFill>
                  <a:schemeClr val="tx1"/>
                </a:solidFill>
              </a:rPr>
              <a:t>architecture </a:t>
            </a:r>
            <a:r>
              <a:rPr lang="en-US" altLang="zh-CN" dirty="0" err="1">
                <a:solidFill>
                  <a:schemeClr val="tx1"/>
                </a:solidFill>
              </a:rPr>
              <a:t>behv</a:t>
            </a:r>
            <a:r>
              <a:rPr lang="en-US" altLang="zh-CN" dirty="0">
                <a:solidFill>
                  <a:schemeClr val="tx1"/>
                </a:solidFill>
              </a:rPr>
              <a:t> of DECODER is</a:t>
            </a:r>
          </a:p>
          <a:p>
            <a:r>
              <a:rPr lang="en-US" altLang="zh-CN" dirty="0">
                <a:solidFill>
                  <a:schemeClr val="tx1"/>
                </a:solidFill>
              </a:rPr>
              <a:t>begin</a:t>
            </a:r>
          </a:p>
          <a:p>
            <a:r>
              <a:rPr lang="en-US" altLang="zh-CN" dirty="0">
                <a:solidFill>
                  <a:schemeClr val="tx1"/>
                </a:solidFill>
              </a:rPr>
              <a:t>    -- process statement</a:t>
            </a:r>
          </a:p>
          <a:p>
            <a:r>
              <a:rPr lang="en-US" altLang="zh-CN" dirty="0">
                <a:solidFill>
                  <a:schemeClr val="tx1"/>
                </a:solidFill>
              </a:rPr>
              <a:t>    process (I)</a:t>
            </a:r>
          </a:p>
          <a:p>
            <a:r>
              <a:rPr lang="en-US" altLang="zh-CN" dirty="0">
                <a:solidFill>
                  <a:schemeClr val="tx1"/>
                </a:solidFill>
              </a:rPr>
              <a:t>    begin    </a:t>
            </a:r>
          </a:p>
          <a:p>
            <a:r>
              <a:rPr lang="en-US" altLang="zh-CN" dirty="0">
                <a:solidFill>
                  <a:schemeClr val="tx1"/>
                </a:solidFill>
              </a:rPr>
              <a:t>        -- use case statement </a:t>
            </a:r>
          </a:p>
          <a:p>
            <a:r>
              <a:rPr lang="en-US" altLang="zh-CN" dirty="0">
                <a:solidFill>
                  <a:schemeClr val="tx1"/>
                </a:solidFill>
              </a:rPr>
              <a:t>        case I is</a:t>
            </a:r>
          </a:p>
          <a:p>
            <a:r>
              <a:rPr lang="en-US" altLang="zh-CN" dirty="0">
                <a:solidFill>
                  <a:schemeClr val="tx1"/>
                </a:solidFill>
              </a:rPr>
              <a:t>	    when "00" =&gt; O &lt;= "0001";</a:t>
            </a:r>
          </a:p>
          <a:p>
            <a:r>
              <a:rPr lang="en-US" altLang="zh-CN" dirty="0">
                <a:solidFill>
                  <a:schemeClr val="tx1"/>
                </a:solidFill>
              </a:rPr>
              <a:t>	    when "01" =&gt; O &lt;= "0010";</a:t>
            </a:r>
          </a:p>
          <a:p>
            <a:r>
              <a:rPr lang="en-US" altLang="zh-CN" dirty="0">
                <a:solidFill>
                  <a:schemeClr val="tx1"/>
                </a:solidFill>
              </a:rPr>
              <a:t>	    when "10" =&gt; O &lt;= "0100";</a:t>
            </a:r>
          </a:p>
          <a:p>
            <a:r>
              <a:rPr lang="en-US" altLang="zh-CN" dirty="0">
                <a:solidFill>
                  <a:schemeClr val="tx1"/>
                </a:solidFill>
              </a:rPr>
              <a:t>	    when "11" =&gt; O &lt;= "1000";</a:t>
            </a:r>
          </a:p>
          <a:p>
            <a:r>
              <a:rPr lang="en-US" altLang="zh-CN" dirty="0">
                <a:solidFill>
                  <a:schemeClr val="tx1"/>
                </a:solidFill>
              </a:rPr>
              <a:t>	    when others =&gt; O &lt;= "</a:t>
            </a:r>
            <a:r>
              <a:rPr lang="en-US" altLang="zh-CN" dirty="0" err="1">
                <a:solidFill>
                  <a:schemeClr val="tx1"/>
                </a:solidFill>
              </a:rPr>
              <a:t>XXXX</a:t>
            </a:r>
            <a:r>
              <a:rPr lang="en-US" altLang="zh-CN" dirty="0">
                <a:solidFill>
                  <a:schemeClr val="tx1"/>
                </a:solidFill>
              </a:rPr>
              <a:t>";</a:t>
            </a:r>
          </a:p>
          <a:p>
            <a:r>
              <a:rPr lang="en-US" altLang="zh-CN" dirty="0">
                <a:solidFill>
                  <a:schemeClr val="tx1"/>
                </a:solidFill>
              </a:rPr>
              <a:t>	end case;</a:t>
            </a:r>
          </a:p>
          <a:p>
            <a:r>
              <a:rPr lang="en-US" altLang="zh-CN" dirty="0">
                <a:solidFill>
                  <a:schemeClr val="tx1"/>
                </a:solidFill>
              </a:rPr>
              <a:t>    end process;</a:t>
            </a:r>
          </a:p>
          <a:p>
            <a:r>
              <a:rPr lang="en-US" altLang="zh-CN" dirty="0">
                <a:solidFill>
                  <a:schemeClr val="tx1"/>
                </a:solidFill>
              </a:rPr>
              <a:t>end </a:t>
            </a:r>
            <a:r>
              <a:rPr lang="en-US" altLang="zh-CN" dirty="0" err="1">
                <a:solidFill>
                  <a:schemeClr val="tx1"/>
                </a:solidFill>
              </a:rPr>
              <a:t>behv</a:t>
            </a:r>
            <a:r>
              <a:rPr lang="en-US" altLang="zh-CN" dirty="0">
                <a:solidFill>
                  <a:schemeClr val="tx1"/>
                </a:solidFill>
              </a:rPr>
              <a:t>;</a:t>
            </a:r>
            <a:endParaRPr lang="zh-CN" altLang="en-US" dirty="0">
              <a:solidFill>
                <a:schemeClr val="tx1"/>
              </a:solidFill>
            </a:endParaRPr>
          </a:p>
        </p:txBody>
      </p:sp>
      <p:sp>
        <p:nvSpPr>
          <p:cNvPr id="6" name="矩形 5"/>
          <p:cNvSpPr/>
          <p:nvPr/>
        </p:nvSpPr>
        <p:spPr>
          <a:xfrm>
            <a:off x="116703" y="2905624"/>
            <a:ext cx="4572000" cy="3416320"/>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p>
            <a:r>
              <a:rPr lang="en-US" altLang="zh-CN" dirty="0">
                <a:solidFill>
                  <a:schemeClr val="tx1"/>
                </a:solidFill>
              </a:rPr>
              <a:t>architecture </a:t>
            </a:r>
            <a:r>
              <a:rPr lang="en-US" altLang="zh-CN" dirty="0" err="1">
                <a:solidFill>
                  <a:schemeClr val="tx1"/>
                </a:solidFill>
              </a:rPr>
              <a:t>when_else</a:t>
            </a:r>
            <a:r>
              <a:rPr lang="en-US" altLang="zh-CN" dirty="0">
                <a:solidFill>
                  <a:schemeClr val="tx1"/>
                </a:solidFill>
              </a:rPr>
              <a:t> of DECODER is</a:t>
            </a:r>
          </a:p>
          <a:p>
            <a:r>
              <a:rPr lang="en-US" altLang="zh-CN" dirty="0">
                <a:solidFill>
                  <a:schemeClr val="tx1"/>
                </a:solidFill>
              </a:rPr>
              <a:t>begin</a:t>
            </a:r>
          </a:p>
          <a:p>
            <a:r>
              <a:rPr lang="en-US" altLang="zh-CN" dirty="0">
                <a:solidFill>
                  <a:schemeClr val="tx1"/>
                </a:solidFill>
              </a:rPr>
              <a:t>	</a:t>
            </a:r>
          </a:p>
          <a:p>
            <a:r>
              <a:rPr lang="en-US" altLang="zh-CN" dirty="0">
                <a:solidFill>
                  <a:schemeClr val="tx1"/>
                </a:solidFill>
              </a:rPr>
              <a:t>    -- use </a:t>
            </a:r>
            <a:r>
              <a:rPr lang="en-US" altLang="zh-CN" dirty="0" err="1">
                <a:solidFill>
                  <a:schemeClr val="tx1"/>
                </a:solidFill>
              </a:rPr>
              <a:t>when..else</a:t>
            </a:r>
            <a:r>
              <a:rPr lang="en-US" altLang="zh-CN" dirty="0">
                <a:solidFill>
                  <a:schemeClr val="tx1"/>
                </a:solidFill>
              </a:rPr>
              <a:t> statement</a:t>
            </a:r>
          </a:p>
          <a:p>
            <a:endParaRPr lang="en-US" altLang="zh-CN" dirty="0">
              <a:solidFill>
                <a:schemeClr val="tx1"/>
              </a:solidFill>
            </a:endParaRPr>
          </a:p>
          <a:p>
            <a:r>
              <a:rPr lang="en-US" altLang="zh-CN" dirty="0">
                <a:solidFill>
                  <a:schemeClr val="tx1"/>
                </a:solidFill>
              </a:rPr>
              <a:t>    O &lt;= 	"0001" when I = "00" else</a:t>
            </a:r>
          </a:p>
          <a:p>
            <a:r>
              <a:rPr lang="en-US" altLang="zh-CN" dirty="0">
                <a:solidFill>
                  <a:schemeClr val="tx1"/>
                </a:solidFill>
              </a:rPr>
              <a:t>		"0010" when I = "01" else</a:t>
            </a:r>
          </a:p>
          <a:p>
            <a:r>
              <a:rPr lang="en-US" altLang="zh-CN" dirty="0">
                <a:solidFill>
                  <a:schemeClr val="tx1"/>
                </a:solidFill>
              </a:rPr>
              <a:t>		"0100" when I = "10" else</a:t>
            </a:r>
          </a:p>
          <a:p>
            <a:r>
              <a:rPr lang="en-US" altLang="zh-CN" dirty="0">
                <a:solidFill>
                  <a:schemeClr val="tx1"/>
                </a:solidFill>
              </a:rPr>
              <a:t>		"1000" when I = "11" else</a:t>
            </a:r>
          </a:p>
          <a:p>
            <a:r>
              <a:rPr lang="en-US" altLang="zh-CN" dirty="0">
                <a:solidFill>
                  <a:schemeClr val="tx1"/>
                </a:solidFill>
              </a:rPr>
              <a:t>		"</a:t>
            </a:r>
            <a:r>
              <a:rPr lang="en-US" altLang="zh-CN" dirty="0" err="1">
                <a:solidFill>
                  <a:schemeClr val="tx1"/>
                </a:solidFill>
              </a:rPr>
              <a:t>XXXX</a:t>
            </a:r>
            <a:r>
              <a:rPr lang="en-US" altLang="zh-CN" dirty="0">
                <a:solidFill>
                  <a:schemeClr val="tx1"/>
                </a:solidFill>
              </a:rPr>
              <a:t>";</a:t>
            </a:r>
          </a:p>
          <a:p>
            <a:endParaRPr lang="en-US" altLang="zh-CN" dirty="0">
              <a:solidFill>
                <a:schemeClr val="tx1"/>
              </a:solidFill>
            </a:endParaRPr>
          </a:p>
          <a:p>
            <a:r>
              <a:rPr lang="en-US" altLang="zh-CN" dirty="0">
                <a:solidFill>
                  <a:schemeClr val="tx1"/>
                </a:solidFill>
              </a:rPr>
              <a:t>end </a:t>
            </a:r>
            <a:r>
              <a:rPr lang="en-US" altLang="zh-CN" dirty="0" err="1">
                <a:solidFill>
                  <a:schemeClr val="tx1"/>
                </a:solidFill>
              </a:rPr>
              <a:t>when_else</a:t>
            </a:r>
            <a:r>
              <a:rPr lang="en-US" altLang="zh-CN" dirty="0">
                <a:solidFill>
                  <a:schemeClr val="tx1"/>
                </a:solidFill>
              </a:rPr>
              <a:t>;</a:t>
            </a:r>
          </a:p>
        </p:txBody>
      </p:sp>
      <p:sp>
        <p:nvSpPr>
          <p:cNvPr id="7" name="TextBox 6"/>
          <p:cNvSpPr txBox="1"/>
          <p:nvPr/>
        </p:nvSpPr>
        <p:spPr>
          <a:xfrm>
            <a:off x="6552132" y="773823"/>
            <a:ext cx="1471878" cy="369332"/>
          </a:xfrm>
          <a:prstGeom prst="rect">
            <a:avLst/>
          </a:prstGeom>
          <a:noFill/>
        </p:spPr>
        <p:txBody>
          <a:bodyPr wrap="none" rtlCol="0">
            <a:spAutoFit/>
          </a:bodyPr>
          <a:lstStyle/>
          <a:p>
            <a:r>
              <a:rPr lang="en-US" altLang="zh-CN" dirty="0">
                <a:solidFill>
                  <a:srgbClr val="FF0000"/>
                </a:solidFill>
              </a:rPr>
              <a:t>2:4 Decoder</a:t>
            </a:r>
            <a:endParaRPr lang="zh-CN" altLang="en-US" dirty="0">
              <a:solidFill>
                <a:srgbClr val="FF0000"/>
              </a:solidFill>
            </a:endParaRPr>
          </a:p>
        </p:txBody>
      </p:sp>
    </p:spTree>
    <p:extLst>
      <p:ext uri="{BB962C8B-B14F-4D97-AF65-F5344CB8AC3E}">
        <p14:creationId xmlns:p14="http://schemas.microsoft.com/office/powerpoint/2010/main" val="409134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9687"/>
            <a:ext cx="9027297" cy="417935"/>
          </a:xfrm>
        </p:spPr>
        <p:txBody>
          <a:bodyPr/>
          <a:lstStyle/>
          <a:p>
            <a:r>
              <a:rPr lang="zh-CN" altLang="en-US" sz="2800" dirty="0"/>
              <a:t>第六章  可编程逻辑</a:t>
            </a:r>
            <a:r>
              <a:rPr lang="en-US" altLang="zh-CN" sz="2800" dirty="0"/>
              <a:t>\</a:t>
            </a:r>
            <a:r>
              <a:rPr lang="zh-CN" altLang="en-US" sz="2800" dirty="0"/>
              <a:t>第四节  </a:t>
            </a:r>
            <a:r>
              <a:rPr lang="en-US" altLang="zh-CN" sz="2800" dirty="0"/>
              <a:t>VHDL</a:t>
            </a:r>
            <a:r>
              <a:rPr lang="zh-CN" altLang="en-US" sz="2800" dirty="0"/>
              <a:t>语言编程</a:t>
            </a:r>
            <a:endParaRPr lang="zh-CN" altLang="en-US" dirty="0"/>
          </a:p>
        </p:txBody>
      </p:sp>
      <p:sp>
        <p:nvSpPr>
          <p:cNvPr id="9" name="Text Box 598"/>
          <p:cNvSpPr txBox="1">
            <a:spLocks noChangeArrowheads="1"/>
          </p:cNvSpPr>
          <p:nvPr/>
        </p:nvSpPr>
        <p:spPr bwMode="auto">
          <a:xfrm>
            <a:off x="-751" y="373373"/>
            <a:ext cx="8909050" cy="2962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vert="horz" wrap="square" lIns="90000" tIns="46800" rIns="90000" bIns="46800" numCol="1" anchor="t" anchorCtr="0" compatLnSpc="1">
            <a:prstTxWarp prst="textNoShape">
              <a:avLst/>
            </a:prstTxWarp>
            <a:spAutoFit/>
          </a:bodyPr>
          <a:lstStyle>
            <a:lvl1pPr marL="230188" indent="-230188"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cs typeface="+mn-cs"/>
              </a:defRPr>
            </a:lvl1pPr>
            <a:lvl2pPr marL="742950" indent="-285750" algn="l" rtl="0" eaLnBrk="0" fontAlgn="base" hangingPunct="0">
              <a:lnSpc>
                <a:spcPct val="97000"/>
              </a:lnSpc>
              <a:spcBef>
                <a:spcPct val="20000"/>
              </a:spcBef>
              <a:spcAft>
                <a:spcPct val="20000"/>
              </a:spcAft>
              <a:buClr>
                <a:schemeClr val="folHlink"/>
              </a:buClr>
              <a:buFont typeface="Arial" charset="0"/>
              <a:buChar char="-"/>
              <a:defRPr kumimoji="1" sz="2000" b="1">
                <a:solidFill>
                  <a:schemeClr val="tx1"/>
                </a:solidFill>
                <a:latin typeface="Times New Roman" pitchFamily="18" charset="0"/>
                <a:ea typeface="楷体_GB2312" pitchFamily="49" charset="-122"/>
              </a:defRPr>
            </a:lvl2pPr>
            <a:lvl3pPr marL="1143000" indent="-228600" algn="l" rtl="0" eaLnBrk="0" fontAlgn="base" hangingPunct="0">
              <a:lnSpc>
                <a:spcPct val="97000"/>
              </a:lnSpc>
              <a:spcBef>
                <a:spcPct val="20000"/>
              </a:spcBef>
              <a:spcAft>
                <a:spcPct val="20000"/>
              </a:spcAft>
              <a:buClr>
                <a:schemeClr val="folHlink"/>
              </a:buClr>
              <a:buChar char="•"/>
              <a:defRPr kumimoji="1" sz="2000" b="1">
                <a:solidFill>
                  <a:schemeClr val="tx1"/>
                </a:solidFill>
                <a:latin typeface="Times New Roman" pitchFamily="18" charset="0"/>
                <a:ea typeface="楷体_GB2312" pitchFamily="49" charset="-122"/>
              </a:defRPr>
            </a:lvl3pPr>
            <a:lvl4pPr marL="16002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4pPr>
            <a:lvl5pPr marL="20574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5pPr>
            <a:lvl6pPr marL="25146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6pPr>
            <a:lvl7pPr marL="29718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7pPr>
            <a:lvl8pPr marL="34290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8pPr>
            <a:lvl9pPr marL="38862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9pPr>
          </a:lstStyle>
          <a:p>
            <a:pPr eaLnBrk="1" hangingPunct="1">
              <a:lnSpc>
                <a:spcPct val="100000"/>
              </a:lnSpc>
              <a:spcAft>
                <a:spcPts val="0"/>
              </a:spcAft>
            </a:pPr>
            <a:r>
              <a:rPr lang="en-US" altLang="zh-CN" sz="2800" dirty="0">
                <a:ea typeface="宋体" pitchFamily="2" charset="-122"/>
              </a:rPr>
              <a:t>VHDL</a:t>
            </a:r>
            <a:r>
              <a:rPr lang="zh-CN" altLang="en-US" sz="2800" dirty="0">
                <a:ea typeface="宋体" pitchFamily="2" charset="-122"/>
              </a:rPr>
              <a:t>编程案例</a:t>
            </a:r>
            <a:endParaRPr lang="en-US" altLang="zh-CN"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2" eaLnBrk="1" hangingPunct="1">
              <a:lnSpc>
                <a:spcPct val="100000"/>
              </a:lnSpc>
              <a:spcAft>
                <a:spcPts val="0"/>
              </a:spcAft>
            </a:pPr>
            <a:endParaRPr lang="zh-CN" altLang="en-US"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zh-CN" altLang="en-US" dirty="0">
              <a:ea typeface="宋体" pitchFamily="2" charset="-122"/>
            </a:endParaRPr>
          </a:p>
        </p:txBody>
      </p:sp>
      <p:sp>
        <p:nvSpPr>
          <p:cNvPr id="8" name="Text Box 5"/>
          <p:cNvSpPr txBox="1">
            <a:spLocks noChangeArrowheads="1"/>
          </p:cNvSpPr>
          <p:nvPr/>
        </p:nvSpPr>
        <p:spPr bwMode="auto">
          <a:xfrm>
            <a:off x="2883724" y="455313"/>
            <a:ext cx="2233613" cy="369888"/>
          </a:xfrm>
          <a:prstGeom prst="rect">
            <a:avLst/>
          </a:prstGeom>
          <a:noFill/>
          <a:ln w="9525">
            <a:noFill/>
            <a:miter lim="800000"/>
            <a:headEnd/>
            <a:tailEnd/>
          </a:ln>
          <a:effectLst/>
        </p:spPr>
        <p:txBody>
          <a:bodyPr>
            <a:spAutoFit/>
          </a:bodyPr>
          <a:lstStyle/>
          <a:p>
            <a:pPr>
              <a:lnSpc>
                <a:spcPct val="100000"/>
              </a:lnSpc>
              <a:defRPr/>
            </a:pPr>
            <a:r>
              <a:rPr lang="en-US" altLang="zh-CN" b="0" dirty="0">
                <a:solidFill>
                  <a:schemeClr val="tx1"/>
                </a:solidFill>
                <a:effectLst>
                  <a:outerShdw blurRad="38100" dist="38100" dir="2700000" algn="tl">
                    <a:srgbClr val="C0C0C0"/>
                  </a:outerShdw>
                </a:effectLst>
                <a:ea typeface="宋体" pitchFamily="2" charset="-122"/>
              </a:rPr>
              <a:t>●</a:t>
            </a:r>
            <a:r>
              <a:rPr lang="en-US" altLang="zh-CN" dirty="0">
                <a:solidFill>
                  <a:schemeClr val="tx1"/>
                </a:solidFill>
                <a:ea typeface="宋体" pitchFamily="2" charset="-122"/>
              </a:rPr>
              <a:t> 4</a:t>
            </a:r>
            <a:r>
              <a:rPr lang="zh-CN" altLang="en-US" dirty="0">
                <a:solidFill>
                  <a:schemeClr val="tx1"/>
                </a:solidFill>
                <a:ea typeface="宋体" pitchFamily="2" charset="-122"/>
              </a:rPr>
              <a:t>、编码器</a:t>
            </a:r>
          </a:p>
        </p:txBody>
      </p:sp>
      <p:sp>
        <p:nvSpPr>
          <p:cNvPr id="11" name="Text Box 57"/>
          <p:cNvSpPr txBox="1">
            <a:spLocks noChangeArrowheads="1"/>
          </p:cNvSpPr>
          <p:nvPr/>
        </p:nvSpPr>
        <p:spPr bwMode="auto">
          <a:xfrm>
            <a:off x="639763" y="923131"/>
            <a:ext cx="1660525" cy="371513"/>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19050" algn="ctr">
            <a:noFill/>
            <a:miter lim="800000"/>
            <a:headEnd/>
            <a:tailEnd/>
          </a:ln>
          <a:effectLst/>
        </p:spPr>
        <p:txBody>
          <a:bodyPr lIns="90000" tIns="46800" rIns="90000" bIns="46800">
            <a:spAutoFit/>
          </a:bodyPr>
          <a:lstStyle/>
          <a:p>
            <a:pPr algn="ctr">
              <a:lnSpc>
                <a:spcPct val="100000"/>
              </a:lnSpc>
              <a:defRPr/>
            </a:pPr>
            <a:r>
              <a:rPr lang="zh-CN" altLang="en-US">
                <a:solidFill>
                  <a:schemeClr val="tx1"/>
                </a:solidFill>
                <a:ea typeface="宋体" pitchFamily="2" charset="-122"/>
              </a:rPr>
              <a:t>普通编码器</a:t>
            </a:r>
          </a:p>
        </p:txBody>
      </p:sp>
      <p:grpSp>
        <p:nvGrpSpPr>
          <p:cNvPr id="12" name="Group 85"/>
          <p:cNvGrpSpPr>
            <a:grpSpLocks/>
          </p:cNvGrpSpPr>
          <p:nvPr/>
        </p:nvGrpSpPr>
        <p:grpSpPr bwMode="auto">
          <a:xfrm>
            <a:off x="396875" y="1485106"/>
            <a:ext cx="2314575" cy="1682751"/>
            <a:chOff x="249" y="255"/>
            <a:chExt cx="1458" cy="1060"/>
          </a:xfrm>
        </p:grpSpPr>
        <p:sp>
          <p:nvSpPr>
            <p:cNvPr id="13" name="Text Box 34"/>
            <p:cNvSpPr txBox="1">
              <a:spLocks noChangeArrowheads="1"/>
            </p:cNvSpPr>
            <p:nvPr/>
          </p:nvSpPr>
          <p:spPr bwMode="auto">
            <a:xfrm>
              <a:off x="259" y="255"/>
              <a:ext cx="420"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800">
                  <a:ea typeface="宋体" pitchFamily="2" charset="-122"/>
                </a:rPr>
                <a:t>D0</a:t>
              </a:r>
            </a:p>
          </p:txBody>
        </p:sp>
        <p:sp>
          <p:nvSpPr>
            <p:cNvPr id="14" name="Text Box 39"/>
            <p:cNvSpPr txBox="1">
              <a:spLocks noChangeArrowheads="1"/>
            </p:cNvSpPr>
            <p:nvPr/>
          </p:nvSpPr>
          <p:spPr bwMode="auto">
            <a:xfrm>
              <a:off x="1347" y="391"/>
              <a:ext cx="360"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800">
                  <a:ea typeface="宋体" pitchFamily="2" charset="-122"/>
                </a:rPr>
                <a:t>Q0</a:t>
              </a:r>
            </a:p>
          </p:txBody>
        </p:sp>
        <p:sp>
          <p:nvSpPr>
            <p:cNvPr id="15" name="Rectangle 40"/>
            <p:cNvSpPr>
              <a:spLocks noChangeArrowheads="1"/>
            </p:cNvSpPr>
            <p:nvPr/>
          </p:nvSpPr>
          <p:spPr bwMode="auto">
            <a:xfrm>
              <a:off x="812" y="305"/>
              <a:ext cx="419" cy="932"/>
            </a:xfrm>
            <a:prstGeom prst="rect">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zh-CN" altLang="en-US" dirty="0">
                <a:solidFill>
                  <a:schemeClr val="tx1"/>
                </a:solidFill>
              </a:endParaRPr>
            </a:p>
          </p:txBody>
        </p:sp>
        <p:grpSp>
          <p:nvGrpSpPr>
            <p:cNvPr id="16" name="Group 65"/>
            <p:cNvGrpSpPr>
              <a:grpSpLocks/>
            </p:cNvGrpSpPr>
            <p:nvPr/>
          </p:nvGrpSpPr>
          <p:grpSpPr bwMode="auto">
            <a:xfrm>
              <a:off x="603" y="427"/>
              <a:ext cx="201" cy="700"/>
              <a:chOff x="502" y="436"/>
              <a:chExt cx="305" cy="700"/>
            </a:xfrm>
          </p:grpSpPr>
          <p:sp>
            <p:nvSpPr>
              <p:cNvPr id="32" name="Line 46"/>
              <p:cNvSpPr>
                <a:spLocks noChangeShapeType="1"/>
              </p:cNvSpPr>
              <p:nvPr/>
            </p:nvSpPr>
            <p:spPr bwMode="auto">
              <a:xfrm flipH="1">
                <a:off x="502" y="436"/>
                <a:ext cx="29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solidFill>
                    <a:schemeClr val="tx1"/>
                  </a:solidFill>
                </a:endParaRPr>
              </a:p>
            </p:txBody>
          </p:sp>
          <p:sp>
            <p:nvSpPr>
              <p:cNvPr id="33" name="Line 47"/>
              <p:cNvSpPr>
                <a:spLocks noChangeShapeType="1"/>
              </p:cNvSpPr>
              <p:nvPr/>
            </p:nvSpPr>
            <p:spPr bwMode="auto">
              <a:xfrm flipH="1">
                <a:off x="509" y="635"/>
                <a:ext cx="29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solidFill>
                    <a:schemeClr val="tx1"/>
                  </a:solidFill>
                </a:endParaRPr>
              </a:p>
            </p:txBody>
          </p:sp>
          <p:sp>
            <p:nvSpPr>
              <p:cNvPr id="34" name="Line 58"/>
              <p:cNvSpPr>
                <a:spLocks noChangeShapeType="1"/>
              </p:cNvSpPr>
              <p:nvPr/>
            </p:nvSpPr>
            <p:spPr bwMode="auto">
              <a:xfrm flipH="1">
                <a:off x="512" y="535"/>
                <a:ext cx="29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solidFill>
                    <a:schemeClr val="tx1"/>
                  </a:solidFill>
                </a:endParaRPr>
              </a:p>
            </p:txBody>
          </p:sp>
          <p:sp>
            <p:nvSpPr>
              <p:cNvPr id="35" name="Line 59"/>
              <p:cNvSpPr>
                <a:spLocks noChangeShapeType="1"/>
              </p:cNvSpPr>
              <p:nvPr/>
            </p:nvSpPr>
            <p:spPr bwMode="auto">
              <a:xfrm flipH="1">
                <a:off x="503" y="727"/>
                <a:ext cx="29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solidFill>
                    <a:schemeClr val="tx1"/>
                  </a:solidFill>
                </a:endParaRPr>
              </a:p>
            </p:txBody>
          </p:sp>
          <p:sp>
            <p:nvSpPr>
              <p:cNvPr id="36" name="Line 60"/>
              <p:cNvSpPr>
                <a:spLocks noChangeShapeType="1"/>
              </p:cNvSpPr>
              <p:nvPr/>
            </p:nvSpPr>
            <p:spPr bwMode="auto">
              <a:xfrm flipH="1">
                <a:off x="502" y="845"/>
                <a:ext cx="29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solidFill>
                    <a:schemeClr val="tx1"/>
                  </a:solidFill>
                </a:endParaRPr>
              </a:p>
            </p:txBody>
          </p:sp>
          <p:sp>
            <p:nvSpPr>
              <p:cNvPr id="37" name="Line 61"/>
              <p:cNvSpPr>
                <a:spLocks noChangeShapeType="1"/>
              </p:cNvSpPr>
              <p:nvPr/>
            </p:nvSpPr>
            <p:spPr bwMode="auto">
              <a:xfrm flipH="1">
                <a:off x="509" y="1044"/>
                <a:ext cx="29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solidFill>
                    <a:schemeClr val="tx1"/>
                  </a:solidFill>
                </a:endParaRPr>
              </a:p>
            </p:txBody>
          </p:sp>
          <p:sp>
            <p:nvSpPr>
              <p:cNvPr id="38" name="Line 62"/>
              <p:cNvSpPr>
                <a:spLocks noChangeShapeType="1"/>
              </p:cNvSpPr>
              <p:nvPr/>
            </p:nvSpPr>
            <p:spPr bwMode="auto">
              <a:xfrm flipH="1">
                <a:off x="512" y="944"/>
                <a:ext cx="29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solidFill>
                    <a:schemeClr val="tx1"/>
                  </a:solidFill>
                </a:endParaRPr>
              </a:p>
            </p:txBody>
          </p:sp>
          <p:sp>
            <p:nvSpPr>
              <p:cNvPr id="39" name="Line 63"/>
              <p:cNvSpPr>
                <a:spLocks noChangeShapeType="1"/>
              </p:cNvSpPr>
              <p:nvPr/>
            </p:nvSpPr>
            <p:spPr bwMode="auto">
              <a:xfrm flipH="1">
                <a:off x="503" y="1136"/>
                <a:ext cx="29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solidFill>
                    <a:schemeClr val="tx1"/>
                  </a:solidFill>
                </a:endParaRPr>
              </a:p>
            </p:txBody>
          </p:sp>
        </p:grpSp>
        <p:sp>
          <p:nvSpPr>
            <p:cNvPr id="17" name="Line 68"/>
            <p:cNvSpPr>
              <a:spLocks noChangeShapeType="1"/>
            </p:cNvSpPr>
            <p:nvPr/>
          </p:nvSpPr>
          <p:spPr bwMode="auto">
            <a:xfrm flipH="1">
              <a:off x="1224" y="534"/>
              <a:ext cx="19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solidFill>
                  <a:schemeClr val="tx1"/>
                </a:solidFill>
              </a:endParaRPr>
            </a:p>
          </p:txBody>
        </p:sp>
        <p:sp>
          <p:nvSpPr>
            <p:cNvPr id="18" name="Line 70"/>
            <p:cNvSpPr>
              <a:spLocks noChangeShapeType="1"/>
            </p:cNvSpPr>
            <p:nvPr/>
          </p:nvSpPr>
          <p:spPr bwMode="auto">
            <a:xfrm flipH="1">
              <a:off x="1221" y="727"/>
              <a:ext cx="19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solidFill>
                  <a:schemeClr val="tx1"/>
                </a:solidFill>
              </a:endParaRPr>
            </a:p>
          </p:txBody>
        </p:sp>
        <p:sp>
          <p:nvSpPr>
            <p:cNvPr id="19" name="Line 71"/>
            <p:cNvSpPr>
              <a:spLocks noChangeShapeType="1"/>
            </p:cNvSpPr>
            <p:nvPr/>
          </p:nvSpPr>
          <p:spPr bwMode="auto">
            <a:xfrm flipH="1">
              <a:off x="1229" y="973"/>
              <a:ext cx="19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solidFill>
                  <a:schemeClr val="tx1"/>
                </a:solidFill>
              </a:endParaRPr>
            </a:p>
          </p:txBody>
        </p:sp>
        <p:sp>
          <p:nvSpPr>
            <p:cNvPr id="20" name="Text Box 75"/>
            <p:cNvSpPr txBox="1">
              <a:spLocks noChangeArrowheads="1"/>
            </p:cNvSpPr>
            <p:nvPr/>
          </p:nvSpPr>
          <p:spPr bwMode="auto">
            <a:xfrm>
              <a:off x="258" y="373"/>
              <a:ext cx="420"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800">
                  <a:ea typeface="宋体" pitchFamily="2" charset="-122"/>
                </a:rPr>
                <a:t>D1</a:t>
              </a:r>
            </a:p>
          </p:txBody>
        </p:sp>
        <p:sp>
          <p:nvSpPr>
            <p:cNvPr id="21" name="Text Box 76"/>
            <p:cNvSpPr txBox="1">
              <a:spLocks noChangeArrowheads="1"/>
            </p:cNvSpPr>
            <p:nvPr/>
          </p:nvSpPr>
          <p:spPr bwMode="auto">
            <a:xfrm>
              <a:off x="267" y="491"/>
              <a:ext cx="420"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800">
                  <a:ea typeface="宋体" pitchFamily="2" charset="-122"/>
                </a:rPr>
                <a:t>D2</a:t>
              </a:r>
            </a:p>
          </p:txBody>
        </p:sp>
        <p:sp>
          <p:nvSpPr>
            <p:cNvPr id="23" name="Text Box 77"/>
            <p:cNvSpPr txBox="1">
              <a:spLocks noChangeArrowheads="1"/>
            </p:cNvSpPr>
            <p:nvPr/>
          </p:nvSpPr>
          <p:spPr bwMode="auto">
            <a:xfrm>
              <a:off x="258" y="618"/>
              <a:ext cx="420"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800">
                  <a:ea typeface="宋体" pitchFamily="2" charset="-122"/>
                </a:rPr>
                <a:t>D3</a:t>
              </a:r>
            </a:p>
          </p:txBody>
        </p:sp>
        <p:sp>
          <p:nvSpPr>
            <p:cNvPr id="24" name="Text Box 78"/>
            <p:cNvSpPr txBox="1">
              <a:spLocks noChangeArrowheads="1"/>
            </p:cNvSpPr>
            <p:nvPr/>
          </p:nvSpPr>
          <p:spPr bwMode="auto">
            <a:xfrm>
              <a:off x="249" y="728"/>
              <a:ext cx="420"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800">
                  <a:ea typeface="宋体" pitchFamily="2" charset="-122"/>
                </a:rPr>
                <a:t>D4</a:t>
              </a:r>
            </a:p>
          </p:txBody>
        </p:sp>
        <p:sp>
          <p:nvSpPr>
            <p:cNvPr id="26" name="Text Box 79"/>
            <p:cNvSpPr txBox="1">
              <a:spLocks noChangeArrowheads="1"/>
            </p:cNvSpPr>
            <p:nvPr/>
          </p:nvSpPr>
          <p:spPr bwMode="auto">
            <a:xfrm>
              <a:off x="249" y="845"/>
              <a:ext cx="420"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800">
                  <a:ea typeface="宋体" pitchFamily="2" charset="-122"/>
                </a:rPr>
                <a:t>D5</a:t>
              </a:r>
            </a:p>
          </p:txBody>
        </p:sp>
        <p:sp>
          <p:nvSpPr>
            <p:cNvPr id="27" name="Text Box 80"/>
            <p:cNvSpPr txBox="1">
              <a:spLocks noChangeArrowheads="1"/>
            </p:cNvSpPr>
            <p:nvPr/>
          </p:nvSpPr>
          <p:spPr bwMode="auto">
            <a:xfrm>
              <a:off x="249" y="963"/>
              <a:ext cx="420"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800">
                  <a:ea typeface="宋体" pitchFamily="2" charset="-122"/>
                </a:rPr>
                <a:t>D6</a:t>
              </a:r>
            </a:p>
          </p:txBody>
        </p:sp>
        <p:sp>
          <p:nvSpPr>
            <p:cNvPr id="28" name="Text Box 81"/>
            <p:cNvSpPr txBox="1">
              <a:spLocks noChangeArrowheads="1"/>
            </p:cNvSpPr>
            <p:nvPr/>
          </p:nvSpPr>
          <p:spPr bwMode="auto">
            <a:xfrm>
              <a:off x="249" y="1081"/>
              <a:ext cx="420"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800">
                  <a:ea typeface="宋体" pitchFamily="2" charset="-122"/>
                </a:rPr>
                <a:t>D7</a:t>
              </a:r>
            </a:p>
          </p:txBody>
        </p:sp>
        <p:sp>
          <p:nvSpPr>
            <p:cNvPr id="29" name="Text Box 82"/>
            <p:cNvSpPr txBox="1">
              <a:spLocks noChangeArrowheads="1"/>
            </p:cNvSpPr>
            <p:nvPr/>
          </p:nvSpPr>
          <p:spPr bwMode="auto">
            <a:xfrm>
              <a:off x="1338" y="618"/>
              <a:ext cx="360"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800">
                  <a:ea typeface="宋体" pitchFamily="2" charset="-122"/>
                </a:rPr>
                <a:t>Q1</a:t>
              </a:r>
            </a:p>
          </p:txBody>
        </p:sp>
        <p:sp>
          <p:nvSpPr>
            <p:cNvPr id="30" name="Text Box 83"/>
            <p:cNvSpPr txBox="1">
              <a:spLocks noChangeArrowheads="1"/>
            </p:cNvSpPr>
            <p:nvPr/>
          </p:nvSpPr>
          <p:spPr bwMode="auto">
            <a:xfrm>
              <a:off x="1338" y="845"/>
              <a:ext cx="360"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800">
                  <a:ea typeface="宋体" pitchFamily="2" charset="-122"/>
                </a:rPr>
                <a:t>Q2</a:t>
              </a:r>
            </a:p>
          </p:txBody>
        </p:sp>
        <p:sp>
          <p:nvSpPr>
            <p:cNvPr id="31" name="Text Box 84"/>
            <p:cNvSpPr txBox="1">
              <a:spLocks noChangeArrowheads="1"/>
            </p:cNvSpPr>
            <p:nvPr/>
          </p:nvSpPr>
          <p:spPr bwMode="auto">
            <a:xfrm>
              <a:off x="839" y="300"/>
              <a:ext cx="363" cy="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eaLnBrk="0" hangingPunct="0">
                <a:defRPr kumimoji="1" sz="2000" b="1">
                  <a:solidFill>
                    <a:schemeClr val="tx1"/>
                  </a:solidFill>
                  <a:latin typeface="Times New Roman" pitchFamily="18" charset="0"/>
                  <a:ea typeface="楷体_GB2312" pitchFamily="49" charset="-122"/>
                </a:defRPr>
              </a:lvl1pPr>
              <a:lvl2pPr marL="742950" indent="-285750" eaLnBrk="0" hangingPunct="0">
                <a:defRPr kumimoji="1" sz="2000" b="1">
                  <a:solidFill>
                    <a:schemeClr val="tx1"/>
                  </a:solidFill>
                  <a:latin typeface="Times New Roman" pitchFamily="18" charset="0"/>
                  <a:ea typeface="楷体_GB2312" pitchFamily="49" charset="-122"/>
                </a:defRPr>
              </a:lvl2pPr>
              <a:lvl3pPr marL="1143000" indent="-228600" eaLnBrk="0" hangingPunct="0">
                <a:defRPr kumimoji="1" sz="2000" b="1">
                  <a:solidFill>
                    <a:schemeClr val="tx1"/>
                  </a:solidFill>
                  <a:latin typeface="Times New Roman" pitchFamily="18" charset="0"/>
                  <a:ea typeface="楷体_GB2312" pitchFamily="49" charset="-122"/>
                </a:defRPr>
              </a:lvl3pPr>
              <a:lvl4pPr marL="1600200" indent="-228600" eaLnBrk="0" hangingPunct="0">
                <a:defRPr kumimoji="1" sz="2000" b="1">
                  <a:solidFill>
                    <a:schemeClr val="tx1"/>
                  </a:solidFill>
                  <a:latin typeface="Times New Roman" pitchFamily="18" charset="0"/>
                  <a:ea typeface="楷体_GB2312" pitchFamily="49" charset="-122"/>
                </a:defRPr>
              </a:lvl4pPr>
              <a:lvl5pPr marL="2057400" indent="-228600" eaLnBrk="0" hangingPunct="0">
                <a:defRPr kumimoji="1" sz="2000" b="1">
                  <a:solidFill>
                    <a:schemeClr val="tx1"/>
                  </a:solidFill>
                  <a:latin typeface="Times New Roman" pitchFamily="18" charset="0"/>
                  <a:ea typeface="楷体_GB2312" pitchFamily="49" charset="-122"/>
                </a:defRPr>
              </a:lvl5pPr>
              <a:lvl6pPr marL="25146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6pPr>
              <a:lvl7pPr marL="29718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7pPr>
              <a:lvl8pPr marL="34290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8pPr>
              <a:lvl9pPr marL="3886200" indent="-228600" eaLnBrk="0" fontAlgn="base" hangingPunct="0">
                <a:lnSpc>
                  <a:spcPct val="85000"/>
                </a:lnSpc>
                <a:spcBef>
                  <a:spcPct val="50000"/>
                </a:spcBef>
                <a:spcAft>
                  <a:spcPct val="0"/>
                </a:spcAft>
                <a:defRPr kumimoji="1" sz="2000" b="1">
                  <a:solidFill>
                    <a:schemeClr val="tx1"/>
                  </a:solidFill>
                  <a:latin typeface="Times New Roman" pitchFamily="18" charset="0"/>
                  <a:ea typeface="楷体_GB2312" pitchFamily="49" charset="-122"/>
                </a:defRPr>
              </a:lvl9pPr>
            </a:lstStyle>
            <a:p>
              <a:pPr algn="ctr" eaLnBrk="1" hangingPunct="1">
                <a:lnSpc>
                  <a:spcPct val="100000"/>
                </a:lnSpc>
              </a:pPr>
              <a:r>
                <a:rPr lang="en-US" altLang="zh-CN" sz="1800" dirty="0">
                  <a:ea typeface="宋体" pitchFamily="2" charset="-122"/>
                </a:rPr>
                <a:t>8-3</a:t>
              </a:r>
              <a:r>
                <a:rPr lang="zh-CN" altLang="en-US" sz="1800" dirty="0"/>
                <a:t>线编码器</a:t>
              </a:r>
            </a:p>
          </p:txBody>
        </p:sp>
      </p:grpSp>
      <p:graphicFrame>
        <p:nvGraphicFramePr>
          <p:cNvPr id="40" name="Group 542"/>
          <p:cNvGraphicFramePr>
            <a:graphicFrameLocks noGrp="1"/>
          </p:cNvGraphicFramePr>
          <p:nvPr>
            <p:ph idx="1"/>
            <p:extLst>
              <p:ext uri="{D42A27DB-BD31-4B8C-83A1-F6EECF244321}">
                <p14:modId xmlns:p14="http://schemas.microsoft.com/office/powerpoint/2010/main" val="3628415488"/>
              </p:ext>
            </p:extLst>
          </p:nvPr>
        </p:nvGraphicFramePr>
        <p:xfrm>
          <a:off x="289719" y="3474003"/>
          <a:ext cx="3240087" cy="2391410"/>
        </p:xfrm>
        <a:graphic>
          <a:graphicData uri="http://schemas.openxmlformats.org/drawingml/2006/table">
            <a:tbl>
              <a:tblPr/>
              <a:tblGrid>
                <a:gridCol w="295275">
                  <a:extLst>
                    <a:ext uri="{9D8B030D-6E8A-4147-A177-3AD203B41FA5}">
                      <a16:colId xmlns:a16="http://schemas.microsoft.com/office/drawing/2014/main" val="20000"/>
                    </a:ext>
                  </a:extLst>
                </a:gridCol>
                <a:gridCol w="293687">
                  <a:extLst>
                    <a:ext uri="{9D8B030D-6E8A-4147-A177-3AD203B41FA5}">
                      <a16:colId xmlns:a16="http://schemas.microsoft.com/office/drawing/2014/main" val="20001"/>
                    </a:ext>
                  </a:extLst>
                </a:gridCol>
                <a:gridCol w="284163">
                  <a:extLst>
                    <a:ext uri="{9D8B030D-6E8A-4147-A177-3AD203B41FA5}">
                      <a16:colId xmlns:a16="http://schemas.microsoft.com/office/drawing/2014/main" val="20002"/>
                    </a:ext>
                  </a:extLst>
                </a:gridCol>
                <a:gridCol w="304800">
                  <a:extLst>
                    <a:ext uri="{9D8B030D-6E8A-4147-A177-3AD203B41FA5}">
                      <a16:colId xmlns:a16="http://schemas.microsoft.com/office/drawing/2014/main" val="20003"/>
                    </a:ext>
                  </a:extLst>
                </a:gridCol>
                <a:gridCol w="295275">
                  <a:extLst>
                    <a:ext uri="{9D8B030D-6E8A-4147-A177-3AD203B41FA5}">
                      <a16:colId xmlns:a16="http://schemas.microsoft.com/office/drawing/2014/main" val="20004"/>
                    </a:ext>
                  </a:extLst>
                </a:gridCol>
                <a:gridCol w="293687">
                  <a:extLst>
                    <a:ext uri="{9D8B030D-6E8A-4147-A177-3AD203B41FA5}">
                      <a16:colId xmlns:a16="http://schemas.microsoft.com/office/drawing/2014/main" val="20005"/>
                    </a:ext>
                  </a:extLst>
                </a:gridCol>
                <a:gridCol w="293688">
                  <a:extLst>
                    <a:ext uri="{9D8B030D-6E8A-4147-A177-3AD203B41FA5}">
                      <a16:colId xmlns:a16="http://schemas.microsoft.com/office/drawing/2014/main" val="20006"/>
                    </a:ext>
                  </a:extLst>
                </a:gridCol>
                <a:gridCol w="293687">
                  <a:extLst>
                    <a:ext uri="{9D8B030D-6E8A-4147-A177-3AD203B41FA5}">
                      <a16:colId xmlns:a16="http://schemas.microsoft.com/office/drawing/2014/main" val="20007"/>
                    </a:ext>
                  </a:extLst>
                </a:gridCol>
                <a:gridCol w="303213">
                  <a:extLst>
                    <a:ext uri="{9D8B030D-6E8A-4147-A177-3AD203B41FA5}">
                      <a16:colId xmlns:a16="http://schemas.microsoft.com/office/drawing/2014/main" val="20008"/>
                    </a:ext>
                  </a:extLst>
                </a:gridCol>
                <a:gridCol w="303212">
                  <a:extLst>
                    <a:ext uri="{9D8B030D-6E8A-4147-A177-3AD203B41FA5}">
                      <a16:colId xmlns:a16="http://schemas.microsoft.com/office/drawing/2014/main" val="20009"/>
                    </a:ext>
                  </a:extLst>
                </a:gridCol>
                <a:gridCol w="279400">
                  <a:extLst>
                    <a:ext uri="{9D8B030D-6E8A-4147-A177-3AD203B41FA5}">
                      <a16:colId xmlns:a16="http://schemas.microsoft.com/office/drawing/2014/main" val="20010"/>
                    </a:ext>
                  </a:extLst>
                </a:gridCol>
              </a:tblGrid>
              <a:tr h="3111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D</a:t>
                      </a:r>
                      <a:r>
                        <a:rPr kumimoji="1" lang="en-US" altLang="zh-CN" sz="1600" b="1" i="0" u="none" strike="noStrike" cap="none" normalizeH="0" baseline="-25000">
                          <a:ln>
                            <a:noFill/>
                          </a:ln>
                          <a:solidFill>
                            <a:schemeClr val="tx1"/>
                          </a:solidFill>
                          <a:effectLst/>
                          <a:latin typeface="Times New Roman" pitchFamily="18" charset="0"/>
                          <a:ea typeface="宋体" pitchFamily="2" charset="-122"/>
                        </a:rPr>
                        <a:t>0</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D</a:t>
                      </a:r>
                      <a:r>
                        <a:rPr kumimoji="1" lang="en-US" altLang="zh-CN" sz="1600" b="1" i="0" u="none" strike="noStrike" cap="none" normalizeH="0" baseline="-2500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D</a:t>
                      </a:r>
                      <a:r>
                        <a:rPr kumimoji="1" lang="en-US" altLang="zh-CN" sz="1600" b="1" i="0" u="none" strike="noStrike" cap="none" normalizeH="0" baseline="-25000">
                          <a:ln>
                            <a:noFill/>
                          </a:ln>
                          <a:solidFill>
                            <a:schemeClr val="tx1"/>
                          </a:solidFill>
                          <a:effectLst/>
                          <a:latin typeface="Times New Roman" pitchFamily="18" charset="0"/>
                          <a:ea typeface="宋体" pitchFamily="2" charset="-122"/>
                        </a:rPr>
                        <a:t>2</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D</a:t>
                      </a:r>
                      <a:r>
                        <a:rPr kumimoji="1" lang="en-US" altLang="zh-CN" sz="1600" b="1" i="0" u="none" strike="noStrike" cap="none" normalizeH="0" baseline="-25000">
                          <a:ln>
                            <a:noFill/>
                          </a:ln>
                          <a:solidFill>
                            <a:schemeClr val="tx1"/>
                          </a:solidFill>
                          <a:effectLst/>
                          <a:latin typeface="Times New Roman" pitchFamily="18" charset="0"/>
                          <a:ea typeface="宋体" pitchFamily="2" charset="-122"/>
                        </a:rPr>
                        <a:t>3</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D</a:t>
                      </a:r>
                      <a:r>
                        <a:rPr kumimoji="1" lang="en-US" altLang="zh-CN" sz="1600" b="1" i="0" u="none" strike="noStrike" cap="none" normalizeH="0" baseline="-25000">
                          <a:ln>
                            <a:noFill/>
                          </a:ln>
                          <a:solidFill>
                            <a:schemeClr val="tx1"/>
                          </a:solidFill>
                          <a:effectLst/>
                          <a:latin typeface="Times New Roman" pitchFamily="18" charset="0"/>
                          <a:ea typeface="宋体" pitchFamily="2" charset="-122"/>
                        </a:rPr>
                        <a:t>4</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D</a:t>
                      </a:r>
                      <a:r>
                        <a:rPr kumimoji="1" lang="en-US" altLang="zh-CN" sz="1600" b="1" i="0" u="none" strike="noStrike" cap="none" normalizeH="0" baseline="-25000">
                          <a:ln>
                            <a:noFill/>
                          </a:ln>
                          <a:solidFill>
                            <a:schemeClr val="tx1"/>
                          </a:solidFill>
                          <a:effectLst/>
                          <a:latin typeface="Times New Roman" pitchFamily="18" charset="0"/>
                          <a:ea typeface="宋体" pitchFamily="2" charset="-122"/>
                        </a:rPr>
                        <a:t>5</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D</a:t>
                      </a:r>
                      <a:r>
                        <a:rPr kumimoji="1" lang="en-US" altLang="zh-CN" sz="1600" b="1" i="0" u="none" strike="noStrike" cap="none" normalizeH="0" baseline="-25000">
                          <a:ln>
                            <a:noFill/>
                          </a:ln>
                          <a:solidFill>
                            <a:schemeClr val="tx1"/>
                          </a:solidFill>
                          <a:effectLst/>
                          <a:latin typeface="Times New Roman" pitchFamily="18" charset="0"/>
                          <a:ea typeface="宋体" pitchFamily="2" charset="-122"/>
                        </a:rPr>
                        <a:t>6</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D</a:t>
                      </a:r>
                      <a:r>
                        <a:rPr kumimoji="1" lang="en-US" altLang="zh-CN" sz="1600" b="1" i="0" u="none" strike="noStrike" cap="none" normalizeH="0" baseline="-25000">
                          <a:ln>
                            <a:noFill/>
                          </a:ln>
                          <a:solidFill>
                            <a:schemeClr val="tx1"/>
                          </a:solidFill>
                          <a:effectLst/>
                          <a:latin typeface="Times New Roman" pitchFamily="18" charset="0"/>
                          <a:ea typeface="宋体" pitchFamily="2" charset="-122"/>
                        </a:rPr>
                        <a:t>7</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Q</a:t>
                      </a:r>
                      <a:r>
                        <a:rPr kumimoji="1" lang="en-US" altLang="zh-CN" sz="1600" b="1" i="0" u="none" strike="noStrike" cap="none" normalizeH="0" baseline="-25000">
                          <a:ln>
                            <a:noFill/>
                          </a:ln>
                          <a:solidFill>
                            <a:schemeClr val="tx1"/>
                          </a:solidFill>
                          <a:effectLst/>
                          <a:latin typeface="Times New Roman" pitchFamily="18" charset="0"/>
                          <a:ea typeface="宋体" pitchFamily="2" charset="-122"/>
                        </a:rPr>
                        <a:t>2</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Q</a:t>
                      </a:r>
                      <a:r>
                        <a:rPr kumimoji="1" lang="en-US" altLang="zh-CN" sz="1600" b="1" i="0" u="none" strike="noStrike" cap="none" normalizeH="0" baseline="-2500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Q</a:t>
                      </a:r>
                      <a:r>
                        <a:rPr kumimoji="1" lang="en-US" altLang="zh-CN" sz="1600" b="1" i="0" u="none" strike="noStrike" cap="none" normalizeH="0" baseline="-25000">
                          <a:ln>
                            <a:noFill/>
                          </a:ln>
                          <a:solidFill>
                            <a:schemeClr val="tx1"/>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62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rgbClr val="FF6600"/>
                          </a:solidFill>
                          <a:effectLst/>
                          <a:latin typeface="Times New Roman" pitchFamily="18" charset="0"/>
                          <a:ea typeface="宋体" pitchFamily="2" charset="-122"/>
                        </a:rPr>
                        <a:t>0</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62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rgbClr val="FF6600"/>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62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rgbClr val="FF6600"/>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62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rgbClr val="FF6600"/>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333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rgbClr val="FF6600"/>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31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rgbClr val="FF6600"/>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333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rgbClr val="FF6600"/>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333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rgbClr val="FF6600"/>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chemeClr val="tx1"/>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pic>
        <p:nvPicPr>
          <p:cNvPr id="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6949" y="819767"/>
            <a:ext cx="5154580" cy="562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05050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9687"/>
            <a:ext cx="9027297" cy="417935"/>
          </a:xfrm>
        </p:spPr>
        <p:txBody>
          <a:bodyPr/>
          <a:lstStyle/>
          <a:p>
            <a:r>
              <a:rPr lang="zh-CN" altLang="en-US" sz="2800" dirty="0"/>
              <a:t>第六章  可编程逻辑</a:t>
            </a:r>
            <a:r>
              <a:rPr lang="en-US" altLang="zh-CN" sz="2800" dirty="0"/>
              <a:t>\</a:t>
            </a:r>
            <a:r>
              <a:rPr lang="zh-CN" altLang="en-US" sz="2800" dirty="0"/>
              <a:t>第四节  </a:t>
            </a:r>
            <a:r>
              <a:rPr lang="en-US" altLang="zh-CN" sz="2800" dirty="0"/>
              <a:t>VHDL</a:t>
            </a:r>
            <a:r>
              <a:rPr lang="zh-CN" altLang="en-US" sz="2800" dirty="0"/>
              <a:t>语言编程</a:t>
            </a:r>
            <a:endParaRPr lang="zh-CN" altLang="en-US" dirty="0"/>
          </a:p>
        </p:txBody>
      </p:sp>
      <p:sp>
        <p:nvSpPr>
          <p:cNvPr id="9" name="Text Box 598"/>
          <p:cNvSpPr txBox="1">
            <a:spLocks noChangeArrowheads="1"/>
          </p:cNvSpPr>
          <p:nvPr/>
        </p:nvSpPr>
        <p:spPr bwMode="auto">
          <a:xfrm>
            <a:off x="-751" y="373373"/>
            <a:ext cx="8909050" cy="2962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vert="horz" wrap="square" lIns="90000" tIns="46800" rIns="90000" bIns="46800" numCol="1" anchor="t" anchorCtr="0" compatLnSpc="1">
            <a:prstTxWarp prst="textNoShape">
              <a:avLst/>
            </a:prstTxWarp>
            <a:spAutoFit/>
          </a:bodyPr>
          <a:lstStyle>
            <a:lvl1pPr marL="230188" indent="-230188"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cs typeface="+mn-cs"/>
              </a:defRPr>
            </a:lvl1pPr>
            <a:lvl2pPr marL="742950" indent="-285750" algn="l" rtl="0" eaLnBrk="0" fontAlgn="base" hangingPunct="0">
              <a:lnSpc>
                <a:spcPct val="97000"/>
              </a:lnSpc>
              <a:spcBef>
                <a:spcPct val="20000"/>
              </a:spcBef>
              <a:spcAft>
                <a:spcPct val="20000"/>
              </a:spcAft>
              <a:buClr>
                <a:schemeClr val="folHlink"/>
              </a:buClr>
              <a:buFont typeface="Arial" charset="0"/>
              <a:buChar char="-"/>
              <a:defRPr kumimoji="1" sz="2000" b="1">
                <a:solidFill>
                  <a:schemeClr val="tx1"/>
                </a:solidFill>
                <a:latin typeface="Times New Roman" pitchFamily="18" charset="0"/>
                <a:ea typeface="楷体_GB2312" pitchFamily="49" charset="-122"/>
              </a:defRPr>
            </a:lvl2pPr>
            <a:lvl3pPr marL="1143000" indent="-228600" algn="l" rtl="0" eaLnBrk="0" fontAlgn="base" hangingPunct="0">
              <a:lnSpc>
                <a:spcPct val="97000"/>
              </a:lnSpc>
              <a:spcBef>
                <a:spcPct val="20000"/>
              </a:spcBef>
              <a:spcAft>
                <a:spcPct val="20000"/>
              </a:spcAft>
              <a:buClr>
                <a:schemeClr val="folHlink"/>
              </a:buClr>
              <a:buChar char="•"/>
              <a:defRPr kumimoji="1" sz="2000" b="1">
                <a:solidFill>
                  <a:schemeClr val="tx1"/>
                </a:solidFill>
                <a:latin typeface="Times New Roman" pitchFamily="18" charset="0"/>
                <a:ea typeface="楷体_GB2312" pitchFamily="49" charset="-122"/>
              </a:defRPr>
            </a:lvl3pPr>
            <a:lvl4pPr marL="16002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4pPr>
            <a:lvl5pPr marL="20574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5pPr>
            <a:lvl6pPr marL="25146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6pPr>
            <a:lvl7pPr marL="29718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7pPr>
            <a:lvl8pPr marL="34290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8pPr>
            <a:lvl9pPr marL="38862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9pPr>
          </a:lstStyle>
          <a:p>
            <a:pPr eaLnBrk="1" hangingPunct="1">
              <a:lnSpc>
                <a:spcPct val="100000"/>
              </a:lnSpc>
              <a:spcAft>
                <a:spcPts val="0"/>
              </a:spcAft>
            </a:pPr>
            <a:r>
              <a:rPr lang="en-US" altLang="zh-CN" sz="2800" dirty="0">
                <a:ea typeface="宋体" pitchFamily="2" charset="-122"/>
              </a:rPr>
              <a:t>VHDL</a:t>
            </a:r>
            <a:r>
              <a:rPr lang="zh-CN" altLang="en-US" sz="2800" dirty="0">
                <a:ea typeface="宋体" pitchFamily="2" charset="-122"/>
              </a:rPr>
              <a:t>编程案例</a:t>
            </a:r>
            <a:endParaRPr lang="en-US" altLang="zh-CN"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2" eaLnBrk="1" hangingPunct="1">
              <a:lnSpc>
                <a:spcPct val="100000"/>
              </a:lnSpc>
              <a:spcAft>
                <a:spcPts val="0"/>
              </a:spcAft>
            </a:pPr>
            <a:endParaRPr lang="zh-CN" altLang="en-US"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zh-CN" altLang="en-US" dirty="0">
              <a:ea typeface="宋体" pitchFamily="2" charset="-122"/>
            </a:endParaRPr>
          </a:p>
        </p:txBody>
      </p:sp>
      <p:sp>
        <p:nvSpPr>
          <p:cNvPr id="8" name="Text Box 5"/>
          <p:cNvSpPr txBox="1">
            <a:spLocks noChangeArrowheads="1"/>
          </p:cNvSpPr>
          <p:nvPr/>
        </p:nvSpPr>
        <p:spPr bwMode="auto">
          <a:xfrm>
            <a:off x="2883724" y="455313"/>
            <a:ext cx="2233613" cy="369888"/>
          </a:xfrm>
          <a:prstGeom prst="rect">
            <a:avLst/>
          </a:prstGeom>
          <a:noFill/>
          <a:ln w="9525">
            <a:noFill/>
            <a:miter lim="800000"/>
            <a:headEnd/>
            <a:tailEnd/>
          </a:ln>
          <a:effectLst/>
        </p:spPr>
        <p:txBody>
          <a:bodyPr>
            <a:spAutoFit/>
          </a:bodyPr>
          <a:lstStyle/>
          <a:p>
            <a:pPr>
              <a:lnSpc>
                <a:spcPct val="100000"/>
              </a:lnSpc>
              <a:defRPr/>
            </a:pPr>
            <a:r>
              <a:rPr lang="en-US" altLang="zh-CN" b="0" dirty="0">
                <a:solidFill>
                  <a:schemeClr val="tx1"/>
                </a:solidFill>
                <a:effectLst>
                  <a:outerShdw blurRad="38100" dist="38100" dir="2700000" algn="tl">
                    <a:srgbClr val="C0C0C0"/>
                  </a:outerShdw>
                </a:effectLst>
                <a:ea typeface="宋体" pitchFamily="2" charset="-122"/>
              </a:rPr>
              <a:t>●</a:t>
            </a:r>
            <a:r>
              <a:rPr lang="en-US" altLang="zh-CN" dirty="0">
                <a:solidFill>
                  <a:schemeClr val="tx1"/>
                </a:solidFill>
                <a:ea typeface="宋体" pitchFamily="2" charset="-122"/>
              </a:rPr>
              <a:t> 4</a:t>
            </a:r>
            <a:r>
              <a:rPr lang="zh-CN" altLang="en-US" dirty="0">
                <a:solidFill>
                  <a:schemeClr val="tx1"/>
                </a:solidFill>
                <a:ea typeface="宋体" pitchFamily="2" charset="-122"/>
              </a:rPr>
              <a:t>、编码器</a:t>
            </a:r>
          </a:p>
        </p:txBody>
      </p:sp>
      <p:sp>
        <p:nvSpPr>
          <p:cNvPr id="41" name="Text Box 129"/>
          <p:cNvSpPr txBox="1">
            <a:spLocks noChangeArrowheads="1"/>
          </p:cNvSpPr>
          <p:nvPr/>
        </p:nvSpPr>
        <p:spPr bwMode="auto">
          <a:xfrm>
            <a:off x="476727" y="953835"/>
            <a:ext cx="1660525" cy="371513"/>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w="19050" algn="ctr">
            <a:noFill/>
            <a:miter lim="800000"/>
            <a:headEnd/>
            <a:tailEnd/>
          </a:ln>
          <a:effectLst/>
        </p:spPr>
        <p:txBody>
          <a:bodyPr lIns="90000" tIns="46800" rIns="90000" bIns="46800">
            <a:spAutoFit/>
          </a:bodyPr>
          <a:lstStyle/>
          <a:p>
            <a:pPr algn="ctr">
              <a:lnSpc>
                <a:spcPct val="100000"/>
              </a:lnSpc>
              <a:defRPr/>
            </a:pPr>
            <a:r>
              <a:rPr lang="zh-CN" altLang="en-US">
                <a:solidFill>
                  <a:schemeClr val="tx1"/>
                </a:solidFill>
                <a:ea typeface="宋体" pitchFamily="2" charset="-122"/>
              </a:rPr>
              <a:t>优先编码器</a:t>
            </a:r>
          </a:p>
        </p:txBody>
      </p:sp>
      <p:pic>
        <p:nvPicPr>
          <p:cNvPr id="26626" name="Picture 2"/>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a:off x="56295" y="1360973"/>
            <a:ext cx="3286125" cy="246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5" y="3789634"/>
            <a:ext cx="4343803" cy="3052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6078" y="930085"/>
            <a:ext cx="4806047" cy="5904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473319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9687"/>
            <a:ext cx="9027297" cy="417935"/>
          </a:xfrm>
        </p:spPr>
        <p:txBody>
          <a:bodyPr/>
          <a:lstStyle/>
          <a:p>
            <a:r>
              <a:rPr lang="zh-CN" altLang="en-US" sz="2800" dirty="0"/>
              <a:t>第六章  可编程逻辑</a:t>
            </a:r>
            <a:r>
              <a:rPr lang="en-US" altLang="zh-CN" sz="2800" dirty="0"/>
              <a:t>\</a:t>
            </a:r>
            <a:r>
              <a:rPr lang="zh-CN" altLang="en-US" sz="2800" dirty="0"/>
              <a:t>第四节  </a:t>
            </a:r>
            <a:r>
              <a:rPr lang="en-US" altLang="zh-CN" sz="2800" dirty="0"/>
              <a:t>VHDL</a:t>
            </a:r>
            <a:r>
              <a:rPr lang="zh-CN" altLang="en-US" sz="2800" dirty="0"/>
              <a:t>语言编程</a:t>
            </a:r>
            <a:endParaRPr lang="zh-CN" altLang="en-US" dirty="0"/>
          </a:p>
        </p:txBody>
      </p:sp>
      <p:sp>
        <p:nvSpPr>
          <p:cNvPr id="9" name="Text Box 598"/>
          <p:cNvSpPr txBox="1">
            <a:spLocks noChangeArrowheads="1"/>
          </p:cNvSpPr>
          <p:nvPr/>
        </p:nvSpPr>
        <p:spPr bwMode="auto">
          <a:xfrm>
            <a:off x="22485" y="331675"/>
            <a:ext cx="8909050" cy="2962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vert="horz" wrap="square" lIns="90000" tIns="46800" rIns="90000" bIns="46800" numCol="1" anchor="t" anchorCtr="0" compatLnSpc="1">
            <a:prstTxWarp prst="textNoShape">
              <a:avLst/>
            </a:prstTxWarp>
            <a:spAutoFit/>
          </a:bodyPr>
          <a:lstStyle>
            <a:lvl1pPr marL="230188" indent="-230188"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cs typeface="+mn-cs"/>
              </a:defRPr>
            </a:lvl1pPr>
            <a:lvl2pPr marL="742950" indent="-285750" algn="l" rtl="0" eaLnBrk="0" fontAlgn="base" hangingPunct="0">
              <a:lnSpc>
                <a:spcPct val="97000"/>
              </a:lnSpc>
              <a:spcBef>
                <a:spcPct val="20000"/>
              </a:spcBef>
              <a:spcAft>
                <a:spcPct val="20000"/>
              </a:spcAft>
              <a:buClr>
                <a:schemeClr val="folHlink"/>
              </a:buClr>
              <a:buFont typeface="Arial" charset="0"/>
              <a:buChar char="-"/>
              <a:defRPr kumimoji="1" sz="2000" b="1">
                <a:solidFill>
                  <a:schemeClr val="tx1"/>
                </a:solidFill>
                <a:latin typeface="Times New Roman" pitchFamily="18" charset="0"/>
                <a:ea typeface="楷体_GB2312" pitchFamily="49" charset="-122"/>
              </a:defRPr>
            </a:lvl2pPr>
            <a:lvl3pPr marL="1143000" indent="-228600" algn="l" rtl="0" eaLnBrk="0" fontAlgn="base" hangingPunct="0">
              <a:lnSpc>
                <a:spcPct val="97000"/>
              </a:lnSpc>
              <a:spcBef>
                <a:spcPct val="20000"/>
              </a:spcBef>
              <a:spcAft>
                <a:spcPct val="20000"/>
              </a:spcAft>
              <a:buClr>
                <a:schemeClr val="folHlink"/>
              </a:buClr>
              <a:buChar char="•"/>
              <a:defRPr kumimoji="1" sz="2000" b="1">
                <a:solidFill>
                  <a:schemeClr val="tx1"/>
                </a:solidFill>
                <a:latin typeface="Times New Roman" pitchFamily="18" charset="0"/>
                <a:ea typeface="楷体_GB2312" pitchFamily="49" charset="-122"/>
              </a:defRPr>
            </a:lvl3pPr>
            <a:lvl4pPr marL="16002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4pPr>
            <a:lvl5pPr marL="2057400" indent="-228600" algn="l" rtl="0" eaLnBrk="0" fontAlgn="base" hangingPunct="0">
              <a:lnSpc>
                <a:spcPct val="97000"/>
              </a:lnSpc>
              <a:spcBef>
                <a:spcPct val="20000"/>
              </a:spcBef>
              <a:spcAft>
                <a:spcPct val="2000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5pPr>
            <a:lvl6pPr marL="25146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6pPr>
            <a:lvl7pPr marL="29718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7pPr>
            <a:lvl8pPr marL="34290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8pPr>
            <a:lvl9pPr marL="3886200" indent="-228600" algn="l" rtl="0" eaLnBrk="0" fontAlgn="base" hangingPunct="0">
              <a:lnSpc>
                <a:spcPct val="85000"/>
              </a:lnSpc>
              <a:spcBef>
                <a:spcPct val="50000"/>
              </a:spcBef>
              <a:spcAft>
                <a:spcPct val="0"/>
              </a:spcAft>
              <a:buClr>
                <a:schemeClr val="folHlink"/>
              </a:buClr>
              <a:buFont typeface="Wingdings" pitchFamily="2" charset="2"/>
              <a:buChar char="§"/>
              <a:defRPr kumimoji="1" sz="2000" b="1">
                <a:solidFill>
                  <a:schemeClr val="tx1"/>
                </a:solidFill>
                <a:latin typeface="Times New Roman" pitchFamily="18" charset="0"/>
                <a:ea typeface="楷体_GB2312" pitchFamily="49" charset="-122"/>
              </a:defRPr>
            </a:lvl9pPr>
          </a:lstStyle>
          <a:p>
            <a:pPr eaLnBrk="1" hangingPunct="1">
              <a:lnSpc>
                <a:spcPct val="100000"/>
              </a:lnSpc>
              <a:spcAft>
                <a:spcPts val="0"/>
              </a:spcAft>
            </a:pPr>
            <a:r>
              <a:rPr lang="en-US" altLang="zh-CN" sz="2800" dirty="0">
                <a:ea typeface="宋体" pitchFamily="2" charset="-122"/>
              </a:rPr>
              <a:t>VHDL</a:t>
            </a:r>
            <a:r>
              <a:rPr lang="zh-CN" altLang="en-US" sz="2800" dirty="0">
                <a:ea typeface="宋体" pitchFamily="2" charset="-122"/>
              </a:rPr>
              <a:t>编程案例</a:t>
            </a:r>
            <a:endParaRPr lang="en-US" altLang="zh-CN"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2" eaLnBrk="1" hangingPunct="1">
              <a:lnSpc>
                <a:spcPct val="100000"/>
              </a:lnSpc>
              <a:spcAft>
                <a:spcPts val="0"/>
              </a:spcAft>
            </a:pPr>
            <a:endParaRPr lang="zh-CN" altLang="en-US" sz="2800" dirty="0">
              <a:ea typeface="宋体" pitchFamily="2" charset="-122"/>
            </a:endParaRPr>
          </a:p>
          <a:p>
            <a:pPr lvl="2"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en-US" altLang="zh-CN" sz="2800" dirty="0">
              <a:ea typeface="宋体" pitchFamily="2" charset="-122"/>
            </a:endParaRPr>
          </a:p>
          <a:p>
            <a:pPr lvl="1" eaLnBrk="1" hangingPunct="1">
              <a:lnSpc>
                <a:spcPct val="100000"/>
              </a:lnSpc>
              <a:spcAft>
                <a:spcPts val="0"/>
              </a:spcAft>
            </a:pPr>
            <a:endParaRPr lang="zh-CN" altLang="en-US" dirty="0">
              <a:ea typeface="宋体" pitchFamily="2" charset="-122"/>
            </a:endParaRPr>
          </a:p>
        </p:txBody>
      </p:sp>
      <p:sp>
        <p:nvSpPr>
          <p:cNvPr id="11" name="Text Box 5"/>
          <p:cNvSpPr txBox="1">
            <a:spLocks noChangeArrowheads="1"/>
          </p:cNvSpPr>
          <p:nvPr/>
        </p:nvSpPr>
        <p:spPr bwMode="auto">
          <a:xfrm>
            <a:off x="2934986" y="433471"/>
            <a:ext cx="2233613" cy="369888"/>
          </a:xfrm>
          <a:prstGeom prst="rect">
            <a:avLst/>
          </a:prstGeom>
          <a:noFill/>
          <a:ln w="9525">
            <a:noFill/>
            <a:miter lim="800000"/>
            <a:headEnd/>
            <a:tailEnd/>
          </a:ln>
          <a:effectLst/>
        </p:spPr>
        <p:txBody>
          <a:bodyPr>
            <a:spAutoFit/>
          </a:bodyPr>
          <a:lstStyle/>
          <a:p>
            <a:pPr>
              <a:lnSpc>
                <a:spcPct val="100000"/>
              </a:lnSpc>
              <a:defRPr/>
            </a:pPr>
            <a:r>
              <a:rPr lang="en-US" altLang="zh-CN" b="0" dirty="0">
                <a:solidFill>
                  <a:schemeClr val="tx1"/>
                </a:solidFill>
                <a:effectLst>
                  <a:outerShdw blurRad="38100" dist="38100" dir="2700000" algn="tl">
                    <a:srgbClr val="C0C0C0"/>
                  </a:outerShdw>
                </a:effectLst>
                <a:ea typeface="宋体" pitchFamily="2" charset="-122"/>
              </a:rPr>
              <a:t>●</a:t>
            </a:r>
            <a:r>
              <a:rPr lang="en-US" altLang="zh-CN" dirty="0">
                <a:solidFill>
                  <a:schemeClr val="tx1"/>
                </a:solidFill>
                <a:ea typeface="宋体" pitchFamily="2" charset="-122"/>
              </a:rPr>
              <a:t> 5</a:t>
            </a:r>
            <a:r>
              <a:rPr lang="zh-CN" altLang="en-US" dirty="0">
                <a:solidFill>
                  <a:schemeClr val="tx1"/>
                </a:solidFill>
                <a:ea typeface="宋体" pitchFamily="2" charset="-122"/>
              </a:rPr>
              <a:t>、译码器</a:t>
            </a:r>
          </a:p>
        </p:txBody>
      </p:sp>
      <p:pic>
        <p:nvPicPr>
          <p:cNvPr id="27650" name="Picture 2"/>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a:off x="200641" y="865792"/>
            <a:ext cx="2914650" cy="242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19" y="3294667"/>
            <a:ext cx="4129815" cy="3104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1335" y="793579"/>
            <a:ext cx="4949776" cy="5803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9960395"/>
      </p:ext>
    </p:extLst>
  </p:cSld>
  <p:clrMapOvr>
    <a:masterClrMapping/>
  </p:clrMapOvr>
</p:sld>
</file>

<file path=ppt/theme/theme1.xml><?xml version="1.0" encoding="utf-8"?>
<a:theme xmlns:a="http://schemas.openxmlformats.org/drawingml/2006/main" name="Lenovo_Corporate_Template_White">
  <a:themeElements>
    <a:clrScheme name="">
      <a:dk1>
        <a:srgbClr val="000000"/>
      </a:dk1>
      <a:lt1>
        <a:srgbClr val="FFFFFF"/>
      </a:lt1>
      <a:dk2>
        <a:srgbClr val="00529B"/>
      </a:dk2>
      <a:lt2>
        <a:srgbClr val="808080"/>
      </a:lt2>
      <a:accent1>
        <a:srgbClr val="FFCC00"/>
      </a:accent1>
      <a:accent2>
        <a:srgbClr val="000000"/>
      </a:accent2>
      <a:accent3>
        <a:srgbClr val="FFFFFF"/>
      </a:accent3>
      <a:accent4>
        <a:srgbClr val="000000"/>
      </a:accent4>
      <a:accent5>
        <a:srgbClr val="FFE2AA"/>
      </a:accent5>
      <a:accent6>
        <a:srgbClr val="000000"/>
      </a:accent6>
      <a:hlink>
        <a:srgbClr val="EE0802"/>
      </a:hlink>
      <a:folHlink>
        <a:srgbClr val="FF9900"/>
      </a:folHlink>
    </a:clrScheme>
    <a:fontScheme name="Lenovo_Corporate_Template_White">
      <a:majorFont>
        <a:latin typeface="黑体"/>
        <a:ea typeface="黑体"/>
        <a:cs typeface=""/>
      </a:majorFont>
      <a:minorFont>
        <a:latin typeface="华文细黑"/>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0000"/>
        </a:solidFill>
        <a:ln w="25400"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Tx/>
          <a:buSzPct val="100000"/>
          <a:buFont typeface="Times New Roman" pitchFamily="18" charset="0"/>
          <a:buNone/>
          <a:tabLst/>
          <a:defRPr kumimoji="0" lang="en-GB" sz="1800" b="1" i="0" u="none" strike="noStrike" cap="none" normalizeH="0" baseline="0" smtClean="0">
            <a:ln>
              <a:noFill/>
            </a:ln>
            <a:solidFill>
              <a:schemeClr val="bg1"/>
            </a:solidFill>
            <a:effectLst/>
            <a:latin typeface="黑体" pitchFamily="49" charset="-122"/>
            <a:ea typeface="宋体" pitchFamily="2" charset="-122"/>
          </a:defRPr>
        </a:defPPr>
      </a:lstStyle>
    </a:spDef>
    <a:lnDef>
      <a:spPr bwMode="auto">
        <a:xfrm>
          <a:off x="0" y="0"/>
          <a:ext cx="1" cy="1"/>
        </a:xfrm>
        <a:custGeom>
          <a:avLst/>
          <a:gdLst/>
          <a:ahLst/>
          <a:cxnLst/>
          <a:rect l="0" t="0" r="0" b="0"/>
          <a:pathLst/>
        </a:custGeom>
        <a:solidFill>
          <a:srgbClr val="000000"/>
        </a:solidFill>
        <a:ln w="25400"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Tx/>
          <a:buSzPct val="100000"/>
          <a:buFont typeface="Times New Roman" pitchFamily="18" charset="0"/>
          <a:buNone/>
          <a:tabLst/>
          <a:defRPr kumimoji="0" lang="en-GB" sz="1800" b="1" i="0" u="none" strike="noStrike" cap="none" normalizeH="0" baseline="0" smtClean="0">
            <a:ln>
              <a:noFill/>
            </a:ln>
            <a:solidFill>
              <a:schemeClr val="bg1"/>
            </a:solidFill>
            <a:effectLst/>
            <a:latin typeface="黑体" pitchFamily="49" charset="-122"/>
            <a:ea typeface="宋体" pitchFamily="2" charset="-122"/>
          </a:defRPr>
        </a:defPPr>
      </a:lstStyle>
    </a:lnDef>
  </a:objectDefaults>
  <a:extraClrSchemeLst>
    <a:extraClrScheme>
      <a:clrScheme name="Lenovo_Corporate_Template_Whi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novo_Corporate_Template_Whi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novo_Corporate_Template_Whi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novo_Corporate_Template_Whi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novo_Corporate_Template_Whi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novo_Corporate_Template_Whi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novo_Corporate_Template_Whi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novo_Corporate_Template_Whi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novo_Corporate_Template_Whi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novo_Corporate_Template_Whi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novo_Corporate_Template_Whi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novo_Corporate_Template_Whi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Lenovo_Corporate_Template_White 13">
        <a:dk1>
          <a:srgbClr val="000000"/>
        </a:dk1>
        <a:lt1>
          <a:srgbClr val="FFFFFF"/>
        </a:lt1>
        <a:dk2>
          <a:srgbClr val="000000"/>
        </a:dk2>
        <a:lt2>
          <a:srgbClr val="EAEAEA"/>
        </a:lt2>
        <a:accent1>
          <a:srgbClr val="EAEAEA"/>
        </a:accent1>
        <a:accent2>
          <a:srgbClr val="969696"/>
        </a:accent2>
        <a:accent3>
          <a:srgbClr val="FFFFFF"/>
        </a:accent3>
        <a:accent4>
          <a:srgbClr val="000000"/>
        </a:accent4>
        <a:accent5>
          <a:srgbClr val="F3F3F3"/>
        </a:accent5>
        <a:accent6>
          <a:srgbClr val="878787"/>
        </a:accent6>
        <a:hlink>
          <a:srgbClr val="ED1C24"/>
        </a:hlink>
        <a:folHlink>
          <a:srgbClr val="993617"/>
        </a:folHlink>
      </a:clrScheme>
      <a:clrMap bg1="lt1" tx1="dk1" bg2="lt2" tx2="dk2" accent1="accent1" accent2="accent2" accent3="accent3" accent4="accent4" accent5="accent5" accent6="accent6" hlink="hlink" folHlink="folHlink"/>
    </a:extraClrScheme>
    <a:extraClrScheme>
      <a:clrScheme name="Lenovo_Corporate_Template_White 14">
        <a:dk1>
          <a:srgbClr val="000000"/>
        </a:dk1>
        <a:lt1>
          <a:srgbClr val="FFFFFF"/>
        </a:lt1>
        <a:dk2>
          <a:srgbClr val="000000"/>
        </a:dk2>
        <a:lt2>
          <a:srgbClr val="969696"/>
        </a:lt2>
        <a:accent1>
          <a:srgbClr val="FFC726"/>
        </a:accent1>
        <a:accent2>
          <a:srgbClr val="00529B"/>
        </a:accent2>
        <a:accent3>
          <a:srgbClr val="FFFFFF"/>
        </a:accent3>
        <a:accent4>
          <a:srgbClr val="000000"/>
        </a:accent4>
        <a:accent5>
          <a:srgbClr val="FFE0AC"/>
        </a:accent5>
        <a:accent6>
          <a:srgbClr val="00498C"/>
        </a:accent6>
        <a:hlink>
          <a:srgbClr val="5F5F5F"/>
        </a:hlink>
        <a:folHlink>
          <a:srgbClr val="FF1100"/>
        </a:folHlink>
      </a:clrScheme>
      <a:clrMap bg1="lt1" tx1="dk1" bg2="lt2" tx2="dk2" accent1="accent1" accent2="accent2" accent3="accent3" accent4="accent4" accent5="accent5" accent6="accent6" hlink="hlink" folHlink="folHlink"/>
    </a:extraClrScheme>
    <a:extraClrScheme>
      <a:clrScheme name="Lenovo_Corporate_Template_White 15">
        <a:dk1>
          <a:srgbClr val="000000"/>
        </a:dk1>
        <a:lt1>
          <a:srgbClr val="FFFFFF"/>
        </a:lt1>
        <a:dk2>
          <a:srgbClr val="0066CC"/>
        </a:dk2>
        <a:lt2>
          <a:srgbClr val="969696"/>
        </a:lt2>
        <a:accent1>
          <a:srgbClr val="FFC726"/>
        </a:accent1>
        <a:accent2>
          <a:srgbClr val="FF9900"/>
        </a:accent2>
        <a:accent3>
          <a:srgbClr val="FFFFFF"/>
        </a:accent3>
        <a:accent4>
          <a:srgbClr val="000000"/>
        </a:accent4>
        <a:accent5>
          <a:srgbClr val="FFE0AC"/>
        </a:accent5>
        <a:accent6>
          <a:srgbClr val="E78A00"/>
        </a:accent6>
        <a:hlink>
          <a:srgbClr val="009900"/>
        </a:hlink>
        <a:folHlink>
          <a:srgbClr val="FF1100"/>
        </a:folHlink>
      </a:clrScheme>
      <a:clrMap bg1="lt1" tx1="dk1" bg2="lt2" tx2="dk2" accent1="accent1" accent2="accent2" accent3="accent3" accent4="accent4" accent5="accent5" accent6="accent6" hlink="hlink" folHlink="folHlink"/>
    </a:extraClrScheme>
    <a:extraClrScheme>
      <a:clrScheme name="Lenovo_Corporate_Template_White 16">
        <a:dk1>
          <a:srgbClr val="000000"/>
        </a:dk1>
        <a:lt1>
          <a:srgbClr val="FFFFFF"/>
        </a:lt1>
        <a:dk2>
          <a:srgbClr val="0066CC"/>
        </a:dk2>
        <a:lt2>
          <a:srgbClr val="969696"/>
        </a:lt2>
        <a:accent1>
          <a:srgbClr val="FFC726"/>
        </a:accent1>
        <a:accent2>
          <a:srgbClr val="0066CC"/>
        </a:accent2>
        <a:accent3>
          <a:srgbClr val="FFFFFF"/>
        </a:accent3>
        <a:accent4>
          <a:srgbClr val="000000"/>
        </a:accent4>
        <a:accent5>
          <a:srgbClr val="FFE0AC"/>
        </a:accent5>
        <a:accent6>
          <a:srgbClr val="005CB9"/>
        </a:accent6>
        <a:hlink>
          <a:srgbClr val="009900"/>
        </a:hlink>
        <a:folHlink>
          <a:srgbClr val="FF11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11306</TotalTime>
  <Pages>0</Pages>
  <Words>11243</Words>
  <Characters>0</Characters>
  <Application>Microsoft Office PowerPoint</Application>
  <DocSecurity>0</DocSecurity>
  <PresentationFormat>全屏显示(4:3)</PresentationFormat>
  <Lines>0</Lines>
  <Paragraphs>2954</Paragraphs>
  <Slides>128</Slides>
  <Notes>0</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3</vt:i4>
      </vt:variant>
      <vt:variant>
        <vt:lpstr>幻灯片标题</vt:lpstr>
      </vt:variant>
      <vt:variant>
        <vt:i4>128</vt:i4>
      </vt:variant>
    </vt:vector>
  </HeadingPairs>
  <TitlesOfParts>
    <vt:vector size="145" baseType="lpstr">
      <vt:lpstr>Arial Unicode MS</vt:lpstr>
      <vt:lpstr>黑体</vt:lpstr>
      <vt:lpstr>华文细黑</vt:lpstr>
      <vt:lpstr>华文新魏</vt:lpstr>
      <vt:lpstr>楷体</vt:lpstr>
      <vt:lpstr>楷体_GB2312</vt:lpstr>
      <vt:lpstr>宋体</vt:lpstr>
      <vt:lpstr>Arial</vt:lpstr>
      <vt:lpstr>Calibri</vt:lpstr>
      <vt:lpstr>Tahoma</vt:lpstr>
      <vt:lpstr>Times New Roman</vt:lpstr>
      <vt:lpstr>Verdana</vt:lpstr>
      <vt:lpstr>Wingdings</vt:lpstr>
      <vt:lpstr>Lenovo_Corporate_Template_White</vt:lpstr>
      <vt:lpstr>公式</vt:lpstr>
      <vt:lpstr>Equation</vt:lpstr>
      <vt:lpstr>位图图像</vt:lpstr>
      <vt:lpstr>PowerPoint 演示文稿</vt:lpstr>
      <vt:lpstr>第六章  可编程逻辑  </vt:lpstr>
      <vt:lpstr>第一节  PLD的基本概念  </vt:lpstr>
      <vt:lpstr>第六章  可编程逻辑\第一节  PLD的基本概念</vt:lpstr>
      <vt:lpstr>第六章  可编程逻辑\第一节  PLD的基本概念</vt:lpstr>
      <vt:lpstr>第六章  可编程逻辑\第一节  PLD的基本概念</vt:lpstr>
      <vt:lpstr>第六章  可编程逻辑\第一节  PLD的基本概念</vt:lpstr>
      <vt:lpstr>第六章  可编程逻辑\第一节  PLD的基本概念</vt:lpstr>
      <vt:lpstr>第六章  可编程逻辑\第一节  PLD的基本概念</vt:lpstr>
      <vt:lpstr>第六章  可编程逻辑\第一节  PLD的基本概念</vt:lpstr>
      <vt:lpstr>第六章  可编程逻辑\第一节  PLD的基本概念</vt:lpstr>
      <vt:lpstr>第六章  可编程逻辑\第一节  PLD的基本概念</vt:lpstr>
      <vt:lpstr>第六章  可编程逻辑\第一节  PLD的基本概念</vt:lpstr>
      <vt:lpstr>第六章  可编程逻辑\第一节  PLD的基本概念</vt:lpstr>
      <vt:lpstr>第六章  可编程逻辑\第一节  PLD的基本概念</vt:lpstr>
      <vt:lpstr>第六章  可编程逻辑\第一节  PLD的基本概念</vt:lpstr>
      <vt:lpstr>第六章  可编程逻辑\第一节  PLD的基本概念</vt:lpstr>
      <vt:lpstr>第六章  可编程逻辑\第一节  PLD的基本概念</vt:lpstr>
      <vt:lpstr>第六章  可编程逻辑\第一节  PLD的基本概念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第二节  现场可编程门阵列 FPGA </vt:lpstr>
      <vt:lpstr>第六章  可编程逻辑\第二节  现场可编程门阵列 FPGA</vt:lpstr>
      <vt:lpstr>第六章  可编程逻辑\第二节  现场可编程门阵列 FPGA</vt:lpstr>
      <vt:lpstr>第六章  可编程逻辑\第二节  现场可编程门阵列 FPGA</vt:lpstr>
      <vt:lpstr>第六章  可编程逻辑\第二节  现场可编程门阵列 FPGA</vt:lpstr>
      <vt:lpstr>第六章  可编程逻辑\第二节  现场可编程门阵列 FPGA</vt:lpstr>
      <vt:lpstr>第六章  可编程逻辑\第二节  现场可编程门阵列 FPGA</vt:lpstr>
      <vt:lpstr>第六章  可编程逻辑\第二节  现场可编程门阵列 FPGA</vt:lpstr>
      <vt:lpstr>第六章  可编程逻辑\第二节  现场可编程门阵列 FPGA</vt:lpstr>
      <vt:lpstr>第六章  可编程逻辑\第二节  现场可编程门阵列 FPGA</vt:lpstr>
      <vt:lpstr>第六章  可编程逻辑\第二节  现场可编程门阵列 FPGA</vt:lpstr>
      <vt:lpstr>第六章  可编程逻辑\第二节  现场可编程门阵列 FPGA</vt:lpstr>
      <vt:lpstr>第六章  可编程逻辑\第二节  现场可编程门阵列 FPGA</vt:lpstr>
      <vt:lpstr>第六章  可编程逻辑\第二节  现场可编程门阵列 FPGA</vt:lpstr>
      <vt:lpstr>第六章  可编程逻辑\第二节  现场可编程门阵列 FPGA</vt:lpstr>
      <vt:lpstr>PowerPoint 演示文稿</vt:lpstr>
      <vt:lpstr>PowerPoint 演示文稿</vt:lpstr>
      <vt:lpstr>第三节  在系统可编程 ISP </vt:lpstr>
      <vt:lpstr>第六章  可编程逻辑\第三节  在系统可编程 ISP</vt:lpstr>
      <vt:lpstr>第六章  可编程逻辑\第三节  在系统可编程 ISP</vt:lpstr>
      <vt:lpstr>第六章  可编程逻辑\第三节  在系统可编程 ISP</vt:lpstr>
      <vt:lpstr>第六章  可编程逻辑\第三节  在系统可编程 ISP</vt:lpstr>
      <vt:lpstr>第六章  可编程逻辑\第三节  在系统可编程 ISP</vt:lpstr>
      <vt:lpstr>第六章  可编程逻辑\第三节  在系统可编程 ISP</vt:lpstr>
      <vt:lpstr>第六章  可编程逻辑\第三节  在系统可编程 ISP</vt:lpstr>
      <vt:lpstr>第六章  可编程逻辑\第三节  在系统可编程 ISP</vt:lpstr>
      <vt:lpstr>第六章  可编程逻辑\第三节  在系统可编程 ISP</vt:lpstr>
      <vt:lpstr>第六章  可编程逻辑\第三节  在系统可编程 ISP</vt:lpstr>
      <vt:lpstr>第六章  可编程逻辑\第三节  在系统可编程 ISP</vt:lpstr>
      <vt:lpstr>第六章  可编程逻辑\第三节  在系统可编程 ISP</vt:lpstr>
      <vt:lpstr>作业</vt:lpstr>
      <vt:lpstr>第四节  VHDL编程语言 </vt:lpstr>
      <vt:lpstr>第六章  可编程逻辑\第四节  VHDL语言编程</vt:lpstr>
      <vt:lpstr>第六章  可编程逻辑\第四节  VHDL语言编程</vt:lpstr>
      <vt:lpstr>第六章  可编程逻辑\第四节  VHDL语言编程</vt:lpstr>
      <vt:lpstr>第六章  可编程逻辑\第四节  VHDL语言编程</vt:lpstr>
      <vt:lpstr>第六章  可编程逻辑\第四节  VHDL语言编程</vt:lpstr>
      <vt:lpstr>第六章  可编程逻辑\第四节  VHDL语言编程</vt:lpstr>
      <vt:lpstr>第六章  可编程逻辑\第四节  VHDL语言编程</vt:lpstr>
      <vt:lpstr>第六章  可编程逻辑\第四节  VHDL语言编程</vt:lpstr>
      <vt:lpstr>第六章  可编程逻辑\第四节  VHDL语言编程</vt:lpstr>
      <vt:lpstr>第六章  可编程逻辑\第四节  VHDL语言编程</vt:lpstr>
      <vt:lpstr>第六章  可编程逻辑\第四节  VHDL语言编程</vt:lpstr>
      <vt:lpstr>第六章  可编程逻辑\第四节  VHDL语言编程</vt:lpstr>
      <vt:lpstr>第六章  可编程逻辑\第四节  VHDL语言编程</vt:lpstr>
      <vt:lpstr>第六章  可编程逻辑\第四节  VHDL语言编程</vt:lpstr>
      <vt:lpstr>第六章  可编程逻辑\第四节  VHDL语言编程</vt:lpstr>
      <vt:lpstr>第六章  可编程逻辑\第四节  VHDL语言编程</vt:lpstr>
      <vt:lpstr>第六章  可编程逻辑\第四节  VHDL语言编程</vt:lpstr>
      <vt:lpstr>第六章  可编程逻辑\第四节  VHDL语言编程</vt:lpstr>
      <vt:lpstr>第六章  可编程逻辑\第四节  VHDL语言编程</vt:lpstr>
      <vt:lpstr>第六章  可编程逻辑\第四节  VHDL语言编程</vt:lpstr>
      <vt:lpstr>第六章  可编程逻辑\第四节  VHDL语言编程</vt:lpstr>
      <vt:lpstr>第六章  可编程逻辑\第四节  VHDL语言编程</vt:lpstr>
      <vt:lpstr>第六章  可编程逻辑\第四节  VHDL语言编程</vt:lpstr>
      <vt:lpstr>第六章  可编程逻辑\第四节  VHDL语言编程</vt:lpstr>
      <vt:lpstr>第六章  可编程逻辑\第四节  VHDL语言编程</vt:lpstr>
      <vt:lpstr>第六章  可编程逻辑\第四节  VHDL语言编程</vt:lpstr>
      <vt:lpstr>作业</vt:lpstr>
      <vt:lpstr>第六章  可编程逻辑\第四节  VHDL语言编程</vt:lpstr>
      <vt:lpstr>第六章  可编程逻辑\第四节  VHDL语言编程</vt:lpstr>
      <vt:lpstr>第六章  可编程逻辑\第四节  VHDL语言编程</vt:lpstr>
      <vt:lpstr>第六章  可编程逻辑\第四节  VHDL语言编程</vt:lpstr>
      <vt:lpstr>第六章  可编程逻辑\第四节  VHDL语言编程</vt:lpstr>
      <vt:lpstr>第六章  可编程逻辑\第四节  VHDL语言编程</vt:lpstr>
      <vt:lpstr>第六章  可编程逻辑\第四节  VHDL语言编程</vt:lpstr>
      <vt:lpstr>第六章  可编程逻辑\第四节  VHDL语言编程</vt:lpstr>
      <vt:lpstr>第六章  可编程逻辑\第四节  VHDL语言编程</vt:lpstr>
      <vt:lpstr>第六章  可编程逻辑\第四节  VHDL语言编程</vt:lpstr>
      <vt:lpstr>第六章  可编程逻辑\第四节  VHDL语言编程</vt:lpstr>
      <vt:lpstr>第六章  可编程逻辑\第四节  VHDL语言编程</vt:lpstr>
      <vt:lpstr>第六章  可编程逻辑\第四节  VHDL语言编程</vt:lpstr>
      <vt:lpstr>第六章  可编程逻辑\第四节  VHDL语言编程</vt:lpstr>
      <vt:lpstr>第六章  可编程逻辑\第四节  VHDL语言编程</vt:lpstr>
      <vt:lpstr>第六章  可编程逻辑\第四节  VHDL语言编程</vt:lpstr>
      <vt:lpstr>第六章  可编程逻辑\第四节  VHDL语言编程</vt:lpstr>
      <vt:lpstr>第六章  可编程逻辑\第四节  VHDL语言编程</vt:lpstr>
      <vt:lpstr>第六章  可编程逻辑\第四节  VHDL语言编程</vt:lpstr>
      <vt:lpstr>第六章  可编程逻辑\第四节  VHDL语言编程</vt:lpstr>
      <vt:lpstr>作业</vt:lpstr>
      <vt:lpstr>第六章  可编程逻辑\第四节  VHDL语言编程</vt:lpstr>
      <vt:lpstr>第六章  可编程逻辑\第四节  VHDL语言编程</vt:lpstr>
      <vt:lpstr>第六章  可编程逻辑\第四节  VHDL语言编程</vt:lpstr>
      <vt:lpstr>第六章  可编程逻辑\第四节  VHDL语言编程</vt:lpstr>
      <vt:lpstr>第六章  可编程逻辑\第四节  VHDL语言编程</vt:lpstr>
      <vt:lpstr>第六章  可编程逻辑\第四节  VHDL语言编程</vt:lpstr>
      <vt:lpstr>第六章  可编程逻辑\第四节  VHDL语言编程</vt:lpstr>
      <vt:lpstr>第六章  可编程逻辑\第四节  VHDL语言编程</vt:lpstr>
      <vt:lpstr>第六章  可编程逻辑\第四节  VHDL语言编程</vt:lpstr>
      <vt:lpstr>第六章  可编程逻辑\第四节  VHDL语言编程</vt:lpstr>
      <vt:lpstr>第六章  可编程逻辑\第四节  VHDL语言编程</vt:lpstr>
      <vt:lpstr>第六章  可编程逻辑\第四节  VHDL语言编程</vt:lpstr>
      <vt:lpstr>第六章  可编程逻辑\第四节  VHDL语言编程</vt:lpstr>
      <vt:lpstr>第六章  可编程逻辑\第四节  VHDL语言编程</vt:lpstr>
      <vt:lpstr>作业</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骞荤伅鐗?1</dc:title>
  <dc:creator>鏉庣妗?</dc:creator>
  <cp:lastModifiedBy>Yu</cp:lastModifiedBy>
  <cp:revision>1249</cp:revision>
  <cp:lastPrinted>1601-01-01T00:00:00Z</cp:lastPrinted>
  <dcterms:created xsi:type="dcterms:W3CDTF">2011-03-29T02:18:44Z</dcterms:created>
  <dcterms:modified xsi:type="dcterms:W3CDTF">2021-11-09T11:56:27Z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2052-6.6.0.2699</vt:lpwstr>
  </property>
</Properties>
</file>